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84" r:id="rId4"/>
    <p:sldId id="258" r:id="rId5"/>
    <p:sldId id="283" r:id="rId6"/>
    <p:sldId id="259" r:id="rId7"/>
    <p:sldId id="260" r:id="rId8"/>
    <p:sldId id="276" r:id="rId9"/>
    <p:sldId id="285" r:id="rId10"/>
    <p:sldId id="277" r:id="rId11"/>
    <p:sldId id="278" r:id="rId12"/>
    <p:sldId id="262" r:id="rId13"/>
    <p:sldId id="287" r:id="rId14"/>
    <p:sldId id="261" r:id="rId15"/>
    <p:sldId id="265" r:id="rId16"/>
    <p:sldId id="264" r:id="rId17"/>
    <p:sldId id="266" r:id="rId18"/>
    <p:sldId id="270" r:id="rId19"/>
    <p:sldId id="279" r:id="rId20"/>
    <p:sldId id="263" r:id="rId21"/>
    <p:sldId id="280" r:id="rId22"/>
    <p:sldId id="290" r:id="rId23"/>
    <p:sldId id="288" r:id="rId24"/>
    <p:sldId id="291" r:id="rId25"/>
    <p:sldId id="293" r:id="rId26"/>
    <p:sldId id="292" r:id="rId27"/>
    <p:sldId id="320" r:id="rId28"/>
    <p:sldId id="318" r:id="rId29"/>
    <p:sldId id="310" r:id="rId30"/>
    <p:sldId id="308" r:id="rId31"/>
    <p:sldId id="309" r:id="rId32"/>
    <p:sldId id="297" r:id="rId33"/>
    <p:sldId id="298" r:id="rId34"/>
    <p:sldId id="299" r:id="rId35"/>
    <p:sldId id="289" r:id="rId36"/>
    <p:sldId id="295" r:id="rId37"/>
    <p:sldId id="319" r:id="rId38"/>
    <p:sldId id="300" r:id="rId39"/>
    <p:sldId id="301" r:id="rId40"/>
    <p:sldId id="296" r:id="rId41"/>
    <p:sldId id="281" r:id="rId42"/>
    <p:sldId id="306" r:id="rId43"/>
    <p:sldId id="303" r:id="rId44"/>
    <p:sldId id="302" r:id="rId45"/>
    <p:sldId id="305" r:id="rId46"/>
    <p:sldId id="304" r:id="rId47"/>
    <p:sldId id="312" r:id="rId48"/>
    <p:sldId id="313" r:id="rId49"/>
    <p:sldId id="314" r:id="rId50"/>
    <p:sldId id="317" r:id="rId51"/>
    <p:sldId id="315" r:id="rId52"/>
    <p:sldId id="316" r:id="rId53"/>
    <p:sldId id="311" r:id="rId54"/>
    <p:sldId id="272" r:id="rId55"/>
    <p:sldId id="271" r:id="rId56"/>
    <p:sldId id="273" r:id="rId57"/>
    <p:sldId id="275" r:id="rId58"/>
    <p:sldId id="28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64" autoAdjust="0"/>
    <p:restoredTop sz="94796" autoAdjust="0"/>
  </p:normalViewPr>
  <p:slideViewPr>
    <p:cSldViewPr>
      <p:cViewPr varScale="1">
        <p:scale>
          <a:sx n="66" d="100"/>
          <a:sy n="66" d="100"/>
        </p:scale>
        <p:origin x="-1314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8977E-8D56-1C4B-8FD7-62AA260D8E34}" type="datetimeFigureOut">
              <a:rPr kumimoji="1" lang="zh-CN" altLang="en-US" smtClean="0"/>
              <a:pPr/>
              <a:t>2018/6/4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252A2-5133-AB4B-B774-E1D53955AD3A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370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52A2-5133-AB4B-B774-E1D53955AD3A}" type="slidenum">
              <a:rPr kumimoji="1" lang="zh-CN" altLang="en-US" smtClean="0"/>
              <a:pPr/>
              <a:t>50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5752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E00A-7438-4BAB-A06D-6F0AC5213A2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29F-4D71-4696-BE05-320A91108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E00A-7438-4BAB-A06D-6F0AC5213A2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29F-4D71-4696-BE05-320A91108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E00A-7438-4BAB-A06D-6F0AC5213A2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29F-4D71-4696-BE05-320A91108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E00A-7438-4BAB-A06D-6F0AC5213A2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29F-4D71-4696-BE05-320A91108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E00A-7438-4BAB-A06D-6F0AC5213A2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29F-4D71-4696-BE05-320A91108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E00A-7438-4BAB-A06D-6F0AC5213A2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29F-4D71-4696-BE05-320A91108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E00A-7438-4BAB-A06D-6F0AC5213A2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29F-4D71-4696-BE05-320A91108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E00A-7438-4BAB-A06D-6F0AC5213A2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29F-4D71-4696-BE05-320A91108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E00A-7438-4BAB-A06D-6F0AC5213A2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29F-4D71-4696-BE05-320A91108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E00A-7438-4BAB-A06D-6F0AC5213A2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29F-4D71-4696-BE05-320A91108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E00A-7438-4BAB-A06D-6F0AC5213A2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D29F-4D71-4696-BE05-320A91108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E00A-7438-4BAB-A06D-6F0AC5213A2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1D29F-4D71-4696-BE05-320A91108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hep.net/record/1620458" TargetMode="External"/><Relationship Id="rId13" Type="http://schemas.openxmlformats.org/officeDocument/2006/relationships/hyperlink" Target="http://arxiv.org/abs/arXiv:1708.08569" TargetMode="External"/><Relationship Id="rId3" Type="http://schemas.openxmlformats.org/officeDocument/2006/relationships/hyperlink" Target="http://inspirehep.net/author/profile/Randall,%20Lisa?recid=1655581&amp;ln=en" TargetMode="External"/><Relationship Id="rId7" Type="http://schemas.openxmlformats.org/officeDocument/2006/relationships/hyperlink" Target="http://arxiv.org/pdf/1802.05718.pdf" TargetMode="External"/><Relationship Id="rId12" Type="http://schemas.openxmlformats.org/officeDocument/2006/relationships/hyperlink" Target="http://inspirehep.net/search?cc=Institutions&amp;p=institution:%22Harvard%20U.,%20Dept.%20Math.%22&amp;ln=en" TargetMode="External"/><Relationship Id="rId2" Type="http://schemas.openxmlformats.org/officeDocument/2006/relationships/hyperlink" Target="http://inspirehep.net/record/165558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xiv.org/abs/arXiv:1802.05718" TargetMode="External"/><Relationship Id="rId11" Type="http://schemas.openxmlformats.org/officeDocument/2006/relationships/hyperlink" Target="http://inspirehep.net/author/profile/Xianyu,%20Zhong-Zhi?recid=1620458&amp;ln=en" TargetMode="External"/><Relationship Id="rId5" Type="http://schemas.openxmlformats.org/officeDocument/2006/relationships/hyperlink" Target="http://inspirehep.net/author/profile/Xianyu,%20Zhong-Zhi?recid=1655581&amp;ln=en" TargetMode="External"/><Relationship Id="rId10" Type="http://schemas.openxmlformats.org/officeDocument/2006/relationships/hyperlink" Target="http://inspirehep.net/search?cc=Institutions&amp;p=institution:%22Harvard%20U.,%20Phys.%20Dept.%22&amp;ln=en" TargetMode="External"/><Relationship Id="rId4" Type="http://schemas.openxmlformats.org/officeDocument/2006/relationships/hyperlink" Target="http://inspirehep.net/search?cc=Institutions&amp;p=institution:%22Harvard%20U.%22&amp;ln=en" TargetMode="External"/><Relationship Id="rId9" Type="http://schemas.openxmlformats.org/officeDocument/2006/relationships/hyperlink" Target="http://inspirehep.net/author/profile/Randall,%20Lisa?recid=1620458&amp;ln=en" TargetMode="External"/><Relationship Id="rId14" Type="http://schemas.openxmlformats.org/officeDocument/2006/relationships/hyperlink" Target="http://arxiv.org/pdf/1708.08569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10" Type="http://schemas.openxmlformats.org/officeDocument/2006/relationships/image" Target="../media/image41.png"/><Relationship Id="rId4" Type="http://schemas.openxmlformats.org/officeDocument/2006/relationships/image" Target="../media/image35.emf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file:////C:/Users/Lisa%20Randall/Desktop/pptfiles_xp/sound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sa%20Randall\Desktop\pptfiles_xp\sound.mp4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of Binary Mergers in Hierarchical Triples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762000"/>
          </a:xfrm>
        </p:spPr>
        <p:txBody>
          <a:bodyPr/>
          <a:lstStyle/>
          <a:p>
            <a:r>
              <a:rPr lang="en-US" dirty="0" smtClean="0"/>
              <a:t>LR w/ </a:t>
            </a:r>
            <a:r>
              <a:rPr lang="en-US" dirty="0" err="1" smtClean="0"/>
              <a:t>Zhong-Zhi</a:t>
            </a:r>
            <a:r>
              <a:rPr lang="en-US" dirty="0" smtClean="0"/>
              <a:t> </a:t>
            </a:r>
            <a:r>
              <a:rPr lang="en-US" dirty="0" err="1" smtClean="0"/>
              <a:t>Xianyu</a:t>
            </a:r>
            <a:endParaRPr lang="en-US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95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/>
              </a:rPr>
              <a:t>An Analytical Portrait of Binary Mergers in Hierarchical Triple Systems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6699CC"/>
                </a:solidFill>
                <a:latin typeface="Arial" pitchFamily="34" charset="0"/>
                <a:cs typeface="Arial" pitchFamily="34" charset="0"/>
                <a:hlinkClick r:id="rId3" invalidUrl="http://inspirehep.net/author/profile/Randall, Lisa?recid=1655581&amp;ln=en"/>
              </a:rPr>
              <a:t>Lisa Randall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(</a:t>
            </a:r>
            <a:r>
              <a:rPr lang="en-US" dirty="0" smtClean="0">
                <a:solidFill>
                  <a:srgbClr val="6699CC"/>
                </a:solidFill>
                <a:latin typeface="Arial" pitchFamily="34" charset="0"/>
                <a:cs typeface="Arial" pitchFamily="34" charset="0"/>
                <a:hlinkClick r:id="rId4" invalidUrl="http://inspirehep.net/search?cc=Institutions&amp;p=institution:&quot;Harvard U.&quot;&amp;ln=en"/>
              </a:rPr>
              <a:t>Harvard U.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 </a:t>
            </a:r>
            <a:r>
              <a:rPr lang="en-US" dirty="0" err="1" smtClean="0">
                <a:solidFill>
                  <a:srgbClr val="6699CC"/>
                </a:solidFill>
                <a:latin typeface="Arial" pitchFamily="34" charset="0"/>
                <a:cs typeface="Arial" pitchFamily="34" charset="0"/>
                <a:hlinkClick r:id="rId5" invalidUrl="http://inspirehep.net/author/profile/Xianyu, Zhong-Zhi?recid=1655581&amp;ln=en"/>
              </a:rPr>
              <a:t>Zhong-Zhi</a:t>
            </a:r>
            <a:r>
              <a:rPr lang="en-US" dirty="0" smtClean="0">
                <a:solidFill>
                  <a:srgbClr val="6699CC"/>
                </a:solidFill>
                <a:latin typeface="Arial" pitchFamily="34" charset="0"/>
                <a:cs typeface="Arial" pitchFamily="34" charset="0"/>
                <a:hlinkClick r:id="rId5" invalidUrl="http://inspirehep.net/author/profile/Xianyu, Zhong-Zhi?recid=1655581&amp;ln=en"/>
              </a:rPr>
              <a:t> </a:t>
            </a:r>
            <a:r>
              <a:rPr lang="en-US" dirty="0" err="1" smtClean="0">
                <a:solidFill>
                  <a:srgbClr val="6699CC"/>
                </a:solidFill>
                <a:latin typeface="Arial" pitchFamily="34" charset="0"/>
                <a:cs typeface="Arial" pitchFamily="34" charset="0"/>
                <a:hlinkClick r:id="rId5" invalidUrl="http://inspirehep.net/author/profile/Xianyu, Zhong-Zhi?recid=1655581&amp;ln=en"/>
              </a:rPr>
              <a:t>Xianyu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(</a:t>
            </a:r>
            <a:r>
              <a:rPr lang="en-US" dirty="0" smtClean="0">
                <a:solidFill>
                  <a:srgbClr val="6699CC"/>
                </a:solidFill>
                <a:latin typeface="Arial" pitchFamily="34" charset="0"/>
                <a:cs typeface="Arial" pitchFamily="34" charset="0"/>
                <a:hlinkClick r:id="rId4" invalidUrl="http://inspirehep.net/search?cc=Institutions&amp;p=institution:&quot;Harvard U.&quot;&amp;ln=en"/>
              </a:rPr>
              <a:t>Harvard U.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&amp; </a:t>
            </a:r>
            <a:r>
              <a:rPr lang="en-US" dirty="0" smtClean="0">
                <a:solidFill>
                  <a:srgbClr val="6699CC"/>
                </a:solidFill>
                <a:latin typeface="Arial" pitchFamily="34" charset="0"/>
                <a:cs typeface="Arial" pitchFamily="34" charset="0"/>
                <a:hlinkClick r:id="rId4" invalidUrl="http://inspirehep.net/search?cc=Institutions&amp;p=institution:&quot;Harvard U.&quot;&amp;ln=en"/>
              </a:rPr>
              <a:t>Harvard U.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 Feb 15, 2018. </a:t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e-Print: </a:t>
            </a:r>
            <a:r>
              <a:rPr lang="en-US" b="1" dirty="0" smtClean="0">
                <a:solidFill>
                  <a:srgbClr val="6699CC"/>
                </a:solidFill>
                <a:latin typeface="Arial" pitchFamily="34" charset="0"/>
                <a:cs typeface="Arial" pitchFamily="34" charset="0"/>
                <a:hlinkClick r:id="rId6"/>
              </a:rPr>
              <a:t>arXiv:1802.05718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[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-qc] | </a:t>
            </a:r>
            <a:r>
              <a:rPr lang="en-US" b="1" dirty="0" smtClean="0">
                <a:solidFill>
                  <a:srgbClr val="6699CC"/>
                </a:solidFill>
                <a:latin typeface="Arial" pitchFamily="34" charset="0"/>
                <a:cs typeface="Arial" pitchFamily="34" charset="0"/>
                <a:hlinkClick r:id="rId7"/>
              </a:rPr>
              <a:t>PDF</a:t>
            </a:r>
            <a:r>
              <a:rPr lang="en-US" sz="5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2286000"/>
          <a:ext cx="9144000" cy="4419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419600">
                <a:tc>
                  <a:txBody>
                    <a:bodyPr/>
                    <a:lstStyle/>
                    <a:p>
                      <a:r>
                        <a:rPr lang="en-US" b="1" u="none" strike="noStrike" dirty="0">
                          <a:solidFill>
                            <a:srgbClr val="000000"/>
                          </a:solidFill>
                          <a:hlinkClick r:id="rId8"/>
                        </a:rPr>
                        <a:t/>
                      </a:r>
                      <a:br>
                        <a:rPr lang="en-US" b="1" u="none" strike="noStrike" dirty="0">
                          <a:solidFill>
                            <a:srgbClr val="000000"/>
                          </a:solidFill>
                          <a:hlinkClick r:id="rId8"/>
                        </a:rPr>
                      </a:br>
                      <a:r>
                        <a:rPr lang="en-US" b="1" u="none" strike="noStrike" dirty="0">
                          <a:solidFill>
                            <a:srgbClr val="000000"/>
                          </a:solidFill>
                          <a:hlinkClick r:id="rId8"/>
                        </a:rPr>
                        <a:t>Induced </a:t>
                      </a:r>
                      <a:r>
                        <a:rPr lang="en-US" b="1" u="none" strike="noStrike" dirty="0" err="1">
                          <a:solidFill>
                            <a:srgbClr val="000000"/>
                          </a:solidFill>
                          <a:hlinkClick r:id="rId8"/>
                        </a:rPr>
                        <a:t>Ellipticity</a:t>
                      </a:r>
                      <a:r>
                        <a:rPr lang="en-US" b="1" u="none" strike="noStrike" dirty="0">
                          <a:solidFill>
                            <a:srgbClr val="000000"/>
                          </a:solidFill>
                          <a:hlinkClick r:id="rId8"/>
                        </a:rPr>
                        <a:t> for </a:t>
                      </a:r>
                      <a:r>
                        <a:rPr lang="en-US" b="1" u="none" strike="noStrike" dirty="0" err="1">
                          <a:solidFill>
                            <a:srgbClr val="000000"/>
                          </a:solidFill>
                          <a:hlinkClick r:id="rId8"/>
                        </a:rPr>
                        <a:t>Inspiraling</a:t>
                      </a:r>
                      <a:r>
                        <a:rPr lang="en-US" b="1" u="none" strike="noStrike" dirty="0">
                          <a:solidFill>
                            <a:srgbClr val="000000"/>
                          </a:solidFill>
                          <a:hlinkClick r:id="rId8"/>
                        </a:rPr>
                        <a:t> Binary Systems</a:t>
                      </a:r>
                      <a:r>
                        <a:rPr lang="en-US" dirty="0"/>
                        <a:t> </a:t>
                      </a:r>
                      <a:br>
                        <a:rPr lang="en-US" dirty="0"/>
                      </a:br>
                      <a:r>
                        <a:rPr lang="en-US" u="none" strike="noStrike" dirty="0">
                          <a:solidFill>
                            <a:srgbClr val="6699CC"/>
                          </a:solidFill>
                          <a:hlinkClick r:id="rId9" invalidUrl="http://inspirehep.net/author/profile/Randall, Lisa?recid=1620458&amp;ln=en"/>
                        </a:rPr>
                        <a:t>Lisa Randall</a:t>
                      </a:r>
                      <a:r>
                        <a:rPr lang="en-US" dirty="0"/>
                        <a:t> (</a:t>
                      </a:r>
                      <a:r>
                        <a:rPr lang="en-US" u="none" strike="noStrike" dirty="0">
                          <a:solidFill>
                            <a:srgbClr val="6699CC"/>
                          </a:solidFill>
                          <a:hlinkClick r:id="rId10" invalidUrl="http://inspirehep.net/search?cc=Institutions&amp;p=institution:&quot;Harvard U., Phys. Dept.&quot;&amp;ln=en"/>
                        </a:rPr>
                        <a:t>Harvard U., Phys. Dept.</a:t>
                      </a:r>
                      <a:r>
                        <a:rPr lang="en-US" dirty="0"/>
                        <a:t>), </a:t>
                      </a:r>
                      <a:r>
                        <a:rPr lang="en-US" u="none" strike="noStrike" dirty="0" err="1">
                          <a:solidFill>
                            <a:srgbClr val="6699CC"/>
                          </a:solidFill>
                          <a:hlinkClick r:id="rId11" invalidUrl="http://inspirehep.net/author/profile/Xianyu, Zhong-Zhi?recid=1620458&amp;ln=en"/>
                        </a:rPr>
                        <a:t>Zhong-Zhi</a:t>
                      </a:r>
                      <a:r>
                        <a:rPr lang="en-US" u="none" strike="noStrike" dirty="0">
                          <a:solidFill>
                            <a:srgbClr val="6699CC"/>
                          </a:solidFill>
                          <a:hlinkClick r:id="rId11" invalidUrl="http://inspirehep.net/author/profile/Xianyu, Zhong-Zhi?recid=1620458&amp;ln=en"/>
                        </a:rPr>
                        <a:t> </a:t>
                      </a:r>
                      <a:r>
                        <a:rPr lang="en-US" u="none" strike="noStrike" dirty="0" err="1">
                          <a:solidFill>
                            <a:srgbClr val="6699CC"/>
                          </a:solidFill>
                          <a:hlinkClick r:id="rId11" invalidUrl="http://inspirehep.net/author/profile/Xianyu, Zhong-Zhi?recid=1620458&amp;ln=en"/>
                        </a:rPr>
                        <a:t>Xianyu</a:t>
                      </a:r>
                      <a:r>
                        <a:rPr lang="en-US" dirty="0"/>
                        <a:t> (</a:t>
                      </a:r>
                      <a:r>
                        <a:rPr lang="en-US" u="none" strike="noStrike" dirty="0">
                          <a:solidFill>
                            <a:srgbClr val="6699CC"/>
                          </a:solidFill>
                          <a:hlinkClick r:id="rId4" invalidUrl="http://inspirehep.net/search?cc=Institutions&amp;p=institution:&quot;Harvard U.&quot;&amp;ln=en"/>
                        </a:rPr>
                        <a:t>Harvard U.</a:t>
                      </a:r>
                      <a:r>
                        <a:rPr lang="en-US" dirty="0"/>
                        <a:t> &amp; </a:t>
                      </a:r>
                      <a:r>
                        <a:rPr lang="en-US" u="none" strike="noStrike" dirty="0">
                          <a:solidFill>
                            <a:srgbClr val="6699CC"/>
                          </a:solidFill>
                          <a:hlinkClick r:id="rId12" invalidUrl="http://inspirehep.net/search?cc=Institutions&amp;p=institution:&quot;Harvard U., Dept. Math.&quot;&amp;ln=en"/>
                        </a:rPr>
                        <a:t>Harvard U., Dept. Math.</a:t>
                      </a:r>
                      <a:r>
                        <a:rPr lang="en-US" dirty="0"/>
                        <a:t>). Aug 28, 2017. 13 pp. </a:t>
                      </a:r>
                      <a:br>
                        <a:rPr lang="en-US" dirty="0"/>
                      </a:br>
                      <a:r>
                        <a:rPr lang="en-US" dirty="0" smtClean="0"/>
                        <a:t>Published </a:t>
                      </a:r>
                      <a:r>
                        <a:rPr lang="en-US" dirty="0"/>
                        <a:t>in </a:t>
                      </a:r>
                      <a:r>
                        <a:rPr lang="en-US" b="1" dirty="0" err="1" smtClean="0"/>
                        <a:t>Astrophy</a:t>
                      </a:r>
                      <a:r>
                        <a:rPr lang="en-US" b="1" baseline="0" dirty="0" err="1" smtClean="0"/>
                        <a:t>s</a:t>
                      </a:r>
                      <a:r>
                        <a:rPr lang="en-US" b="1" baseline="0" smtClean="0"/>
                        <a:t> </a:t>
                      </a:r>
                      <a:r>
                        <a:rPr lang="en-US" b="1" smtClean="0"/>
                        <a:t>.J</a:t>
                      </a:r>
                      <a:r>
                        <a:rPr lang="en-US" b="1" dirty="0"/>
                        <a:t>. 853 (2018) no.1, 93</a:t>
                      </a:r>
                      <a:r>
                        <a:rPr lang="en-US" dirty="0"/>
                        <a:t>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rint</a:t>
                      </a:r>
                      <a:r>
                        <a:rPr lang="en-US" dirty="0"/>
                        <a:t>: </a:t>
                      </a:r>
                      <a:r>
                        <a:rPr lang="en-US" b="1" dirty="0">
                          <a:solidFill>
                            <a:srgbClr val="6699CC"/>
                          </a:solidFill>
                          <a:hlinkClick r:id="rId13"/>
                        </a:rPr>
                        <a:t>arXiv:1708.08569</a:t>
                      </a:r>
                      <a:r>
                        <a:rPr lang="en-US" b="1" dirty="0"/>
                        <a:t> [</a:t>
                      </a:r>
                      <a:r>
                        <a:rPr lang="en-US" b="1" dirty="0" err="1"/>
                        <a:t>gr</a:t>
                      </a:r>
                      <a:r>
                        <a:rPr lang="en-US" b="1" dirty="0"/>
                        <a:t>-qc] | </a:t>
                      </a:r>
                      <a:r>
                        <a:rPr lang="en-US" b="1" dirty="0">
                          <a:solidFill>
                            <a:srgbClr val="6699CC"/>
                          </a:solidFill>
                          <a:hlinkClick r:id="rId14"/>
                        </a:rPr>
                        <a:t>PDF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545456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A Direct Probe of Mass Density Near </a:t>
            </a:r>
            <a:r>
              <a:rPr lang="en-US" sz="2800" dirty="0" err="1" smtClean="0">
                <a:solidFill>
                  <a:srgbClr val="7030A0"/>
                </a:solidFill>
              </a:rPr>
              <a:t>Inspiraling</a:t>
            </a:r>
            <a:r>
              <a:rPr lang="en-US" sz="2800" dirty="0" smtClean="0">
                <a:solidFill>
                  <a:srgbClr val="7030A0"/>
                </a:solidFill>
              </a:rPr>
              <a:t> Binary Black </a:t>
            </a:r>
            <a:r>
              <a:rPr lang="en-US" sz="2800" dirty="0" smtClean="0">
                <a:solidFill>
                  <a:srgbClr val="7030A0"/>
                </a:solidFill>
              </a:rPr>
              <a:t>Holes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https</a:t>
            </a:r>
            <a:r>
              <a:rPr lang="en-US" sz="2800" dirty="0" smtClean="0">
                <a:solidFill>
                  <a:srgbClr val="7030A0"/>
                </a:solidFill>
              </a:rPr>
              <a:t>://arxiv.org/pdf/1805.05335.pdf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Eccentricity loss during </a:t>
            </a:r>
            <a:r>
              <a:rPr lang="en-US" dirty="0" err="1" smtClean="0"/>
              <a:t>infall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dJ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,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from GW to derive</a:t>
            </a:r>
          </a:p>
          <a:p>
            <a:r>
              <a:rPr lang="en-US" dirty="0" err="1" smtClean="0"/>
              <a:t>da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, de/</a:t>
            </a:r>
            <a:r>
              <a:rPr lang="en-US" dirty="0" err="1" smtClean="0"/>
              <a:t>dt</a:t>
            </a:r>
            <a:r>
              <a:rPr lang="en-US" dirty="0" smtClean="0"/>
              <a:t> =&gt;a(e)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95600"/>
            <a:ext cx="50125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276600"/>
            <a:ext cx="1899285" cy="71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5638800" y="35052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3378" y="3962400"/>
            <a:ext cx="52606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676775"/>
            <a:ext cx="3505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91000" y="5334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base frequency ~1/a</a:t>
            </a:r>
            <a:r>
              <a:rPr lang="en-US" baseline="30000" dirty="0" smtClean="0"/>
              <a:t>3/2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6096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depends on e so even base frequency dependence reflects eccentricity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Large eccentricity: faster merger</a:t>
            </a:r>
          </a:p>
          <a:p>
            <a:pPr lvl="1"/>
            <a:r>
              <a:rPr lang="en-US" dirty="0" smtClean="0"/>
              <a:t>Closer together</a:t>
            </a:r>
          </a:p>
          <a:p>
            <a:pPr lvl="1"/>
            <a:r>
              <a:rPr lang="en-US" dirty="0" smtClean="0"/>
              <a:t>Higher harmonics</a:t>
            </a:r>
          </a:p>
          <a:p>
            <a:r>
              <a:rPr lang="en-US" dirty="0" smtClean="0"/>
              <a:t>Small eccentricity</a:t>
            </a:r>
          </a:p>
          <a:p>
            <a:pPr lvl="1"/>
            <a:r>
              <a:rPr lang="en-US" dirty="0" smtClean="0"/>
              <a:t>Can have small e, even if merger began with large e</a:t>
            </a:r>
          </a:p>
          <a:p>
            <a:pPr lvl="1"/>
            <a:r>
              <a:rPr lang="en-US" dirty="0" smtClean="0"/>
              <a:t>Measurable with detailed measurement of waveform</a:t>
            </a:r>
          </a:p>
          <a:p>
            <a:r>
              <a:rPr lang="en-US" b="1" dirty="0" smtClean="0"/>
              <a:t>Question become: can we drive eccentricity to larger values that survive into LIGO window?</a:t>
            </a:r>
          </a:p>
          <a:p>
            <a:pPr lvl="1"/>
            <a:r>
              <a:rPr lang="en-US" dirty="0" smtClean="0"/>
              <a:t>Yes if we can drive e sufficiently</a:t>
            </a:r>
          </a:p>
          <a:p>
            <a:pPr lvl="1"/>
            <a:r>
              <a:rPr lang="en-US" dirty="0" smtClean="0"/>
              <a:t>Assume </a:t>
            </a:r>
            <a:r>
              <a:rPr lang="en-US" dirty="0" err="1" smtClean="0"/>
              <a:t>e~o</a:t>
            </a:r>
            <a:r>
              <a:rPr lang="en-US" dirty="0" smtClean="0"/>
              <a:t>(.01) can be measured</a:t>
            </a:r>
          </a:p>
          <a:p>
            <a:pPr lvl="1"/>
            <a:r>
              <a:rPr lang="en-US" dirty="0" smtClean="0"/>
              <a:t>Source of post-formation eccentricity would be tidal forces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10800000" flipV="1">
            <a:off x="457200" y="990599"/>
            <a:ext cx="8229600" cy="45719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err="1" smtClean="0"/>
              <a:t>Rate:Tidal</a:t>
            </a:r>
            <a:r>
              <a:rPr kumimoji="1" lang="en-US" altLang="zh-CN" dirty="0" smtClean="0"/>
              <a:t> and GW modulation </a:t>
            </a:r>
            <a:r>
              <a:rPr kumimoji="1" lang="zh-CN" altLang="en-US" dirty="0" smtClean="0"/>
              <a:t/>
            </a:r>
            <a:br>
              <a:rPr kumimoji="1" lang="zh-CN" altLang="en-US" dirty="0" smtClean="0"/>
            </a:b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88" y="2076692"/>
            <a:ext cx="6576712" cy="7875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88" y="3886200"/>
            <a:ext cx="7262512" cy="830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l="28240"/>
          <a:stretch/>
        </p:blipFill>
        <p:spPr>
          <a:xfrm>
            <a:off x="1981200" y="2843666"/>
            <a:ext cx="2460625" cy="728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5736303"/>
            <a:ext cx="2057400" cy="692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/>
          <a:srcRect l="31470"/>
          <a:stretch/>
        </p:blipFill>
        <p:spPr>
          <a:xfrm>
            <a:off x="2098332" y="4743118"/>
            <a:ext cx="2157112" cy="6902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5711400"/>
            <a:ext cx="2050788" cy="668337"/>
          </a:xfrm>
          <a:prstGeom prst="rect">
            <a:avLst/>
          </a:prstGeom>
        </p:spPr>
      </p:pic>
      <p:pic>
        <p:nvPicPr>
          <p:cNvPr id="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96200" y="692419"/>
            <a:ext cx="914400" cy="119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1295400"/>
            <a:ext cx="3390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1295400"/>
            <a:ext cx="1562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81000" y="137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Perturbative</a:t>
            </a:r>
            <a:r>
              <a:rPr lang="en-US" dirty="0" smtClean="0"/>
              <a:t>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3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generation of eccentricity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Competing effects</a:t>
            </a:r>
          </a:p>
          <a:p>
            <a:pPr lvl="1"/>
            <a:r>
              <a:rPr lang="en-US" dirty="0" smtClean="0"/>
              <a:t>Gravitational wave emission throughout</a:t>
            </a:r>
          </a:p>
          <a:p>
            <a:pPr lvl="1"/>
            <a:r>
              <a:rPr lang="en-US" dirty="0" smtClean="0"/>
              <a:t>Need coherent generation of eccentricity</a:t>
            </a:r>
          </a:p>
          <a:p>
            <a:pPr lvl="1"/>
            <a:r>
              <a:rPr lang="en-US" dirty="0" smtClean="0"/>
              <a:t>Tidal force constant if nearby third body</a:t>
            </a:r>
          </a:p>
          <a:p>
            <a:r>
              <a:rPr lang="en-US" dirty="0" smtClean="0"/>
              <a:t>Need a hierarchical triple </a:t>
            </a:r>
          </a:p>
          <a:p>
            <a:pPr lvl="1"/>
            <a:r>
              <a:rPr lang="en-US" dirty="0" smtClean="0"/>
              <a:t>otherwise unstable</a:t>
            </a:r>
          </a:p>
          <a:p>
            <a:r>
              <a:rPr lang="en-US" dirty="0" smtClean="0"/>
              <a:t>Can exist in cosmos</a:t>
            </a:r>
          </a:p>
          <a:p>
            <a:pPr lvl="1"/>
            <a:r>
              <a:rPr lang="en-US" dirty="0" smtClean="0"/>
              <a:t>Galactic nuclei with SMBH</a:t>
            </a:r>
          </a:p>
          <a:p>
            <a:pPr lvl="1"/>
            <a:r>
              <a:rPr lang="en-US" dirty="0" smtClean="0"/>
              <a:t>Dense globular clusters (binary-binary scattering)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Drive e with (</a:t>
            </a:r>
            <a:r>
              <a:rPr lang="en-US" altLang="zh-CN" dirty="0" err="1" smtClean="0"/>
              <a:t>eg</a:t>
            </a:r>
            <a:r>
              <a:rPr lang="en-US" altLang="zh-CN" dirty="0" smtClean="0"/>
              <a:t>) Point Source</a:t>
            </a:r>
            <a:br>
              <a:rPr lang="en-US" altLang="zh-CN" dirty="0" smtClean="0"/>
            </a:br>
            <a:r>
              <a:rPr lang="en-US" altLang="zh-CN" dirty="0" smtClean="0"/>
              <a:t> Tidal </a:t>
            </a:r>
            <a:r>
              <a:rPr lang="en-US" altLang="zh-CN" dirty="0" err="1" smtClean="0"/>
              <a:t>Force:Kozai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Lidov</a:t>
            </a:r>
            <a:r>
              <a:rPr lang="en-US" altLang="zh-CN" dirty="0" smtClean="0"/>
              <a:t> 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Perturb: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F</a:t>
            </a:r>
            <a:r>
              <a:rPr kumimoji="1" lang="en-US" altLang="zh-CN" baseline="-25000" dirty="0" smtClean="0"/>
              <a:t>t</a:t>
            </a:r>
            <a:r>
              <a:rPr kumimoji="1" lang="en-US" altLang="zh-CN" dirty="0" smtClean="0"/>
              <a:t>/</a:t>
            </a:r>
            <a:r>
              <a:rPr kumimoji="1" lang="en-US" altLang="zh-CN" dirty="0" err="1" smtClean="0"/>
              <a:t>mv</a:t>
            </a:r>
            <a:r>
              <a:rPr kumimoji="1" lang="en-US" altLang="zh-CN" dirty="0" smtClean="0"/>
              <a:t>~ </a:t>
            </a:r>
          </a:p>
          <a:p>
            <a:endParaRPr kumimoji="1" lang="en-US" altLang="zh-CN" dirty="0"/>
          </a:p>
          <a:p>
            <a:pPr marL="0" indent="0"/>
            <a:r>
              <a:rPr kumimoji="1" lang="en-US" altLang="zh-CN" sz="3600" dirty="0" smtClean="0"/>
              <a:t>Compare</a:t>
            </a:r>
          </a:p>
          <a:p>
            <a:pPr marL="0" indent="0"/>
            <a:endParaRPr kumimoji="1" lang="en-US" altLang="zh-CN" sz="3600" dirty="0" smtClean="0"/>
          </a:p>
          <a:p>
            <a:pPr marL="0" indent="0"/>
            <a:r>
              <a:rPr kumimoji="1" lang="en-US" altLang="zh-CN" sz="3600" dirty="0" smtClean="0"/>
              <a:t>Rate of change smaller than both inner and outer orbital frequencies; </a:t>
            </a:r>
            <a:r>
              <a:rPr kumimoji="1" lang="en-US" altLang="zh-CN" sz="3600" dirty="0" err="1" smtClean="0"/>
              <a:t>perturbative</a:t>
            </a:r>
            <a:endParaRPr kumimoji="1" lang="en-US" altLang="zh-CN" sz="3600" dirty="0" smtClean="0"/>
          </a:p>
          <a:p>
            <a:pPr marL="0" indent="0"/>
            <a:endParaRPr kumimoji="1" lang="en-US" altLang="zh-CN" sz="3600" dirty="0" smtClean="0"/>
          </a:p>
          <a:p>
            <a:pPr marL="0" indent="0"/>
            <a:endParaRPr kumimoji="1" lang="en-US" altLang="zh-CN" sz="3600" dirty="0" smtClean="0"/>
          </a:p>
          <a:p>
            <a:pPr marL="0" indent="0"/>
            <a:endParaRPr kumimoji="1" lang="en-US" altLang="zh-CN" sz="3600" dirty="0" smtClean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066800"/>
            <a:ext cx="2603500" cy="7208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065" y="2073514"/>
            <a:ext cx="3980935" cy="846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200400"/>
            <a:ext cx="3447535" cy="74445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692419"/>
            <a:ext cx="914400" cy="119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534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971" y="685800"/>
            <a:ext cx="7543800" cy="26566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548034"/>
            <a:ext cx="3975471" cy="25741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487045"/>
            <a:ext cx="3918372" cy="26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5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24141"/>
            <a:ext cx="3048000" cy="31338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338" y="3962400"/>
            <a:ext cx="3075662" cy="3162300"/>
          </a:xfrm>
          <a:prstGeom prst="rect">
            <a:avLst/>
          </a:prstGeom>
        </p:spPr>
      </p:pic>
      <p:pic>
        <p:nvPicPr>
          <p:cNvPr id="9218" name="Picture 2" descr="C:\Users\Lisa Randall\Desktop\pptfiles_xp\KLorbi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0" y="871538"/>
            <a:ext cx="4762500" cy="5114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98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20"/>
          <p:cNvGrpSpPr/>
          <p:nvPr/>
        </p:nvGrpSpPr>
        <p:grpSpPr>
          <a:xfrm>
            <a:off x="673808" y="1981200"/>
            <a:ext cx="2608362" cy="3775389"/>
            <a:chOff x="565150" y="1143000"/>
            <a:chExt cx="2608362" cy="4509075"/>
          </a:xfrm>
        </p:grpSpPr>
        <p:sp>
          <p:nvSpPr>
            <p:cNvPr id="15" name="弧 14"/>
            <p:cNvSpPr/>
            <p:nvPr/>
          </p:nvSpPr>
          <p:spPr>
            <a:xfrm rot="17475546">
              <a:off x="1408151" y="4630776"/>
              <a:ext cx="492046" cy="492046"/>
            </a:xfrm>
            <a:prstGeom prst="arc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3" name="直线连接符 12"/>
            <p:cNvCxnSpPr/>
            <p:nvPr/>
          </p:nvCxnSpPr>
          <p:spPr>
            <a:xfrm flipH="1" flipV="1">
              <a:off x="565150" y="4495800"/>
              <a:ext cx="2178051" cy="7620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线连接符 4"/>
            <p:cNvCxnSpPr/>
            <p:nvPr/>
          </p:nvCxnSpPr>
          <p:spPr>
            <a:xfrm>
              <a:off x="2743200" y="1143000"/>
              <a:ext cx="0" cy="4114800"/>
            </a:xfrm>
            <a:prstGeom prst="line">
              <a:avLst/>
            </a:prstGeom>
            <a:ln w="34925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5"/>
            <p:cNvCxnSpPr/>
            <p:nvPr/>
          </p:nvCxnSpPr>
          <p:spPr>
            <a:xfrm flipH="1">
              <a:off x="1652301" y="1143000"/>
              <a:ext cx="1090900" cy="3733799"/>
            </a:xfrm>
            <a:prstGeom prst="line">
              <a:avLst/>
            </a:prstGeom>
            <a:ln w="34925">
              <a:solidFill>
                <a:srgbClr val="A21A5D"/>
              </a:solidFill>
              <a:headEnd type="stealth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/>
            <p:cNvCxnSpPr/>
            <p:nvPr/>
          </p:nvCxnSpPr>
          <p:spPr>
            <a:xfrm flipH="1" flipV="1">
              <a:off x="1654175" y="4876800"/>
              <a:ext cx="1089025" cy="381000"/>
            </a:xfrm>
            <a:prstGeom prst="line">
              <a:avLst/>
            </a:prstGeom>
            <a:ln w="34925">
              <a:solidFill>
                <a:srgbClr val="1A6699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1365312" y="4101525"/>
              <a:ext cx="288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i="1" dirty="0" smtClean="0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endParaRPr kumimoji="1" lang="zh-CN" altLang="en-US" sz="3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965392" y="5067300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i="1" dirty="0" smtClean="0">
                  <a:solidFill>
                    <a:srgbClr val="1A6699"/>
                  </a:solidFill>
                </a:rPr>
                <a:t>J</a:t>
              </a:r>
              <a:r>
                <a:rPr kumimoji="1" lang="en-US" altLang="zh-CN" sz="3200" i="1" baseline="-25000" dirty="0" smtClean="0">
                  <a:solidFill>
                    <a:srgbClr val="1A6699"/>
                  </a:solidFill>
                </a:rPr>
                <a:t>1</a:t>
              </a:r>
              <a:endParaRPr kumimoji="1" lang="zh-CN" altLang="en-US" sz="3200" i="1" dirty="0">
                <a:solidFill>
                  <a:srgbClr val="1A6699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43113" y="2376008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i="1" smtClean="0">
                  <a:solidFill>
                    <a:srgbClr val="A21A5D"/>
                  </a:solidFill>
                </a:rPr>
                <a:t>J</a:t>
              </a:r>
              <a:r>
                <a:rPr kumimoji="1" lang="en-US" altLang="zh-CN" sz="3200" i="1" baseline="-25000" smtClean="0">
                  <a:solidFill>
                    <a:srgbClr val="A21A5D"/>
                  </a:solidFill>
                </a:rPr>
                <a:t>2</a:t>
              </a:r>
              <a:endParaRPr kumimoji="1" lang="zh-CN" altLang="en-US" sz="3200" i="1" dirty="0">
                <a:solidFill>
                  <a:srgbClr val="A21A5D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857400" y="2908012"/>
              <a:ext cx="31611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i="1" dirty="0" smtClean="0"/>
                <a:t>J</a:t>
              </a:r>
              <a:endParaRPr kumimoji="1" lang="zh-CN" altLang="en-US" sz="3200" i="1" dirty="0"/>
            </a:p>
          </p:txBody>
        </p:sp>
      </p:grpSp>
      <p:grpSp>
        <p:nvGrpSpPr>
          <p:cNvPr id="3" name="组 42"/>
          <p:cNvGrpSpPr/>
          <p:nvPr/>
        </p:nvGrpSpPr>
        <p:grpSpPr>
          <a:xfrm>
            <a:off x="4724400" y="1905000"/>
            <a:ext cx="1430399" cy="3881326"/>
            <a:chOff x="6054763" y="1600200"/>
            <a:chExt cx="1430399" cy="4490926"/>
          </a:xfrm>
        </p:grpSpPr>
        <p:sp>
          <p:nvSpPr>
            <p:cNvPr id="23" name="弧 22"/>
            <p:cNvSpPr/>
            <p:nvPr/>
          </p:nvSpPr>
          <p:spPr>
            <a:xfrm rot="17475546">
              <a:off x="6674160" y="5009227"/>
              <a:ext cx="492046" cy="492046"/>
            </a:xfrm>
            <a:prstGeom prst="arc">
              <a:avLst>
                <a:gd name="adj1" fmla="val 17665486"/>
                <a:gd name="adj2" fmla="val 2066967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4" name="直线连接符 23"/>
            <p:cNvCxnSpPr/>
            <p:nvPr/>
          </p:nvCxnSpPr>
          <p:spPr>
            <a:xfrm flipH="1" flipV="1">
              <a:off x="6295737" y="4191000"/>
              <a:ext cx="759115" cy="152400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/>
            <p:cNvCxnSpPr/>
            <p:nvPr/>
          </p:nvCxnSpPr>
          <p:spPr>
            <a:xfrm>
              <a:off x="7054850" y="1600200"/>
              <a:ext cx="0" cy="4114800"/>
            </a:xfrm>
            <a:prstGeom prst="line">
              <a:avLst/>
            </a:prstGeom>
            <a:ln w="34925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 flipH="1">
              <a:off x="6947886" y="1600200"/>
              <a:ext cx="106966" cy="3861785"/>
            </a:xfrm>
            <a:prstGeom prst="line">
              <a:avLst/>
            </a:prstGeom>
            <a:ln w="34925">
              <a:solidFill>
                <a:srgbClr val="A21A5D"/>
              </a:solidFill>
              <a:headEnd type="stealth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6"/>
            <p:cNvCxnSpPr/>
            <p:nvPr/>
          </p:nvCxnSpPr>
          <p:spPr>
            <a:xfrm flipH="1" flipV="1">
              <a:off x="6947886" y="5461985"/>
              <a:ext cx="106968" cy="253016"/>
            </a:xfrm>
            <a:prstGeom prst="line">
              <a:avLst/>
            </a:prstGeom>
            <a:ln w="34925">
              <a:solidFill>
                <a:srgbClr val="1A6699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6669976" y="4430738"/>
              <a:ext cx="288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i="1" dirty="0" smtClean="0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endParaRPr kumimoji="1" lang="zh-CN" altLang="en-US" sz="3200" i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586620" y="5506351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i="1" dirty="0" smtClean="0">
                  <a:solidFill>
                    <a:srgbClr val="1A6699"/>
                  </a:solidFill>
                </a:rPr>
                <a:t>J</a:t>
              </a:r>
              <a:r>
                <a:rPr kumimoji="1" lang="en-US" altLang="zh-CN" sz="3200" i="1" baseline="-25000" dirty="0" smtClean="0">
                  <a:solidFill>
                    <a:srgbClr val="1A6699"/>
                  </a:solidFill>
                </a:rPr>
                <a:t>1</a:t>
              </a:r>
              <a:endParaRPr kumimoji="1" lang="zh-CN" altLang="en-US" sz="3200" i="1" dirty="0">
                <a:solidFill>
                  <a:srgbClr val="1A6699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054763" y="2833208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i="1" smtClean="0">
                  <a:solidFill>
                    <a:srgbClr val="A21A5D"/>
                  </a:solidFill>
                </a:rPr>
                <a:t>J</a:t>
              </a:r>
              <a:r>
                <a:rPr kumimoji="1" lang="en-US" altLang="zh-CN" sz="3200" i="1" baseline="-25000" smtClean="0">
                  <a:solidFill>
                    <a:srgbClr val="A21A5D"/>
                  </a:solidFill>
                </a:rPr>
                <a:t>2</a:t>
              </a:r>
              <a:endParaRPr kumimoji="1" lang="zh-CN" altLang="en-US" sz="3200" i="1" dirty="0">
                <a:solidFill>
                  <a:srgbClr val="A21A5D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169050" y="3365212"/>
              <a:ext cx="31611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i="1" dirty="0" smtClean="0"/>
                <a:t>J</a:t>
              </a:r>
              <a:endParaRPr kumimoji="1" lang="zh-CN" altLang="en-US" sz="3200" i="1" dirty="0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73808" y="415320"/>
            <a:ext cx="7701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err="1" smtClean="0"/>
              <a:t>Kozai-Lidov</a:t>
            </a:r>
            <a:r>
              <a:rPr kumimoji="1" lang="en-US" altLang="zh-CN" sz="2800" dirty="0" smtClean="0"/>
              <a:t> resonance : coherent generation</a:t>
            </a:r>
          </a:p>
          <a:p>
            <a:r>
              <a:rPr kumimoji="1" lang="en-US" altLang="zh-CN" sz="2800" dirty="0" smtClean="0"/>
              <a:t>Interchange between inclination and eccentricity</a:t>
            </a:r>
            <a:endParaRPr kumimoji="1" lang="zh-CN" altLang="en-US" sz="2800" dirty="0"/>
          </a:p>
        </p:txBody>
      </p:sp>
      <p:sp>
        <p:nvSpPr>
          <p:cNvPr id="44" name="左右箭头 43"/>
          <p:cNvSpPr/>
          <p:nvPr/>
        </p:nvSpPr>
        <p:spPr>
          <a:xfrm>
            <a:off x="3460512" y="3113183"/>
            <a:ext cx="1194848" cy="3191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6489219" y="2649968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|J</a:t>
            </a:r>
            <a:r>
              <a:rPr kumimoji="1" lang="en-US" altLang="zh-CN" sz="2800" baseline="-25000" dirty="0" smtClean="0"/>
              <a:t>1</a:t>
            </a:r>
            <a:r>
              <a:rPr kumimoji="1" lang="en-US" altLang="zh-CN" sz="2800" dirty="0"/>
              <a:t>|</a:t>
            </a:r>
            <a:r>
              <a:rPr kumimoji="1" lang="en-US" altLang="zh-CN" sz="2800" dirty="0" smtClean="0"/>
              <a:t>∝(1-e</a:t>
            </a:r>
            <a:r>
              <a:rPr kumimoji="1" lang="en-US" altLang="zh-CN" sz="2800" baseline="30000" dirty="0" smtClean="0"/>
              <a:t>2</a:t>
            </a:r>
            <a:r>
              <a:rPr kumimoji="1" lang="en-US" altLang="zh-CN" sz="2800" dirty="0" smtClean="0"/>
              <a:t>)</a:t>
            </a:r>
            <a:r>
              <a:rPr kumimoji="1" lang="en-US" altLang="zh-CN" sz="2800" baseline="30000" dirty="0" smtClean="0"/>
              <a:t>1/2</a:t>
            </a:r>
            <a:endParaRPr kumimoji="1" lang="zh-CN" altLang="en-US" sz="2800" dirty="0"/>
          </a:p>
        </p:txBody>
      </p:sp>
      <p:sp>
        <p:nvSpPr>
          <p:cNvPr id="46" name="文本框 45"/>
          <p:cNvSpPr txBox="1"/>
          <p:nvPr/>
        </p:nvSpPr>
        <p:spPr>
          <a:xfrm>
            <a:off x="1106419" y="5809576"/>
            <a:ext cx="3003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highly inclined</a:t>
            </a:r>
            <a:endParaRPr kumimoji="1" lang="zh-CN" altLang="en-US" sz="2800" dirty="0"/>
          </a:p>
        </p:txBody>
      </p:sp>
      <p:sp>
        <p:nvSpPr>
          <p:cNvPr id="47" name="文本框 46"/>
          <p:cNvSpPr txBox="1"/>
          <p:nvPr/>
        </p:nvSpPr>
        <p:spPr>
          <a:xfrm>
            <a:off x="4406594" y="5799233"/>
            <a:ext cx="3003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smtClean="0"/>
              <a:t>highly eccentric</a:t>
            </a:r>
            <a:endParaRPr kumimoji="1" lang="zh-CN" altLang="en-US" sz="2800" dirty="0"/>
          </a:p>
        </p:txBody>
      </p:sp>
      <p:pic>
        <p:nvPicPr>
          <p:cNvPr id="3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400"/>
            <a:ext cx="5257800" cy="788670"/>
          </a:xfrm>
          <a:prstGeom prst="rect">
            <a:avLst/>
          </a:prstGeom>
        </p:spPr>
      </p:pic>
      <p:pic>
        <p:nvPicPr>
          <p:cNvPr id="33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1200"/>
            <a:ext cx="2741141" cy="519871"/>
          </a:xfrm>
          <a:prstGeom prst="rect">
            <a:avLst/>
          </a:prstGeom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057400"/>
            <a:ext cx="18859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6781800" y="1371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|J|=const.</a:t>
            </a:r>
          </a:p>
          <a:p>
            <a:r>
              <a:rPr kumimoji="1" lang="en-US" altLang="zh-CN" dirty="0" smtClean="0"/>
              <a:t>|J</a:t>
            </a:r>
            <a:r>
              <a:rPr kumimoji="1" lang="en-US" altLang="zh-CN" baseline="-25000" dirty="0" smtClean="0"/>
              <a:t>2</a:t>
            </a:r>
            <a:r>
              <a:rPr kumimoji="1" lang="en-US" altLang="zh-CN" dirty="0" smtClean="0"/>
              <a:t>|=const.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45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838200"/>
            <a:ext cx="8153400" cy="5169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 Angle for Eccentricity to Develop Need High Inclination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89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eccentricity survive to LIGO?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Tidal modulation increases or decreases e</a:t>
            </a:r>
          </a:p>
          <a:p>
            <a:r>
              <a:rPr lang="en-US" dirty="0" smtClean="0"/>
              <a:t>KL rate slower than orbital frequencies</a:t>
            </a:r>
          </a:p>
          <a:p>
            <a:pPr lvl="1"/>
            <a:r>
              <a:rPr lang="en-US" dirty="0" smtClean="0"/>
              <a:t>Many orbits while e develops</a:t>
            </a:r>
          </a:p>
          <a:p>
            <a:r>
              <a:rPr lang="en-US" dirty="0" smtClean="0"/>
              <a:t>But GW always decreases it</a:t>
            </a:r>
          </a:p>
          <a:p>
            <a:r>
              <a:rPr lang="en-US" dirty="0" smtClean="0"/>
              <a:t>Need tidal effect to work fast enough that GW won’t erase it</a:t>
            </a:r>
          </a:p>
          <a:p>
            <a:r>
              <a:rPr lang="en-US" dirty="0" smtClean="0"/>
              <a:t>Want tidal modulation frequency greater than circularization from GW 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Successful GW detection of black hole mergers (and ns) </a:t>
            </a:r>
          </a:p>
          <a:p>
            <a:r>
              <a:rPr lang="en-US" dirty="0" smtClean="0"/>
              <a:t>Rates predicted at tens/year</a:t>
            </a:r>
          </a:p>
          <a:p>
            <a:r>
              <a:rPr lang="en-US" dirty="0" smtClean="0"/>
              <a:t>What can we learn?</a:t>
            </a:r>
          </a:p>
          <a:p>
            <a:pPr lvl="1"/>
            <a:r>
              <a:rPr lang="en-US" dirty="0" smtClean="0"/>
              <a:t>Black hole and neutron star physics!</a:t>
            </a:r>
          </a:p>
          <a:p>
            <a:pPr lvl="1"/>
            <a:r>
              <a:rPr lang="en-US" dirty="0" smtClean="0"/>
              <a:t>But what else? Environment? </a:t>
            </a:r>
          </a:p>
          <a:p>
            <a:pPr lvl="1"/>
            <a:r>
              <a:rPr lang="en-US" dirty="0" smtClean="0"/>
              <a:t>“New way to probe Universe”</a:t>
            </a:r>
          </a:p>
          <a:p>
            <a:pPr lvl="1"/>
            <a:r>
              <a:rPr lang="en-US" dirty="0" smtClean="0"/>
              <a:t>Should exist measurable, calculable differences due to tidal gravitational forces</a:t>
            </a:r>
          </a:p>
          <a:p>
            <a:r>
              <a:rPr lang="en-US" dirty="0" smtClean="0"/>
              <a:t>Can </a:t>
            </a:r>
            <a:r>
              <a:rPr lang="en-US" b="1" dirty="0" smtClean="0"/>
              <a:t>tidal effects </a:t>
            </a:r>
            <a:r>
              <a:rPr lang="en-US" dirty="0" smtClean="0"/>
              <a:t>teach us about black hole neighborhoods?</a:t>
            </a:r>
          </a:p>
          <a:p>
            <a:pPr lvl="1"/>
            <a:r>
              <a:rPr lang="en-US" dirty="0" smtClean="0"/>
              <a:t>Galaxy, globular cluster, isolated?</a:t>
            </a:r>
          </a:p>
          <a:p>
            <a:pPr lvl="1"/>
            <a:r>
              <a:rPr lang="en-US" dirty="0" smtClean="0"/>
              <a:t>What observables should we consider and what can we hope to learn?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CN" dirty="0"/>
              <a:t>Tidal Sphere of Influence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440363"/>
          </a:xfrm>
        </p:spPr>
        <p:txBody>
          <a:bodyPr/>
          <a:lstStyle/>
          <a:p>
            <a:r>
              <a:rPr kumimoji="1" lang="en-US" altLang="zh-CN" dirty="0"/>
              <a:t>Comparing rates of GW-circularization and tidal </a:t>
            </a:r>
            <a:r>
              <a:rPr kumimoji="1" lang="en-US" altLang="zh-CN" dirty="0" smtClean="0"/>
              <a:t>generation of eccentricity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pPr>
              <a:buNone/>
            </a:pPr>
            <a:endParaRPr kumimoji="1" lang="en-US" altLang="zh-CN" sz="4400" dirty="0"/>
          </a:p>
          <a:p>
            <a:r>
              <a:rPr kumimoji="1" lang="en-US" altLang="zh-CN" dirty="0" smtClean="0"/>
              <a:t>Sufficiently large</a:t>
            </a:r>
            <a:r>
              <a:rPr kumimoji="1" lang="en-US" altLang="zh-CN" i="1" dirty="0" smtClean="0"/>
              <a:t> a </a:t>
            </a:r>
            <a:r>
              <a:rPr kumimoji="1" lang="en-US" altLang="zh-CN" dirty="0" smtClean="0"/>
              <a:t>: tidal modulation fast enough. Find critical separation—after GW dominates</a:t>
            </a:r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004205"/>
            <a:ext cx="3886200" cy="8411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008768"/>
            <a:ext cx="3810000" cy="8501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24384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&gt;1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715000"/>
            <a:ext cx="74352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410200"/>
            <a:ext cx="1314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218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much e remains?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38100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Enters LIGO window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Compare to binary orbit size when tidal force no longer dominates</a:t>
            </a:r>
          </a:p>
          <a:p>
            <a:r>
              <a:rPr lang="en-US" dirty="0" smtClean="0"/>
              <a:t>Method I: Follow </a:t>
            </a:r>
            <a:r>
              <a:rPr lang="en-US" dirty="0" err="1" smtClean="0"/>
              <a:t>inspiral</a:t>
            </a:r>
            <a:r>
              <a:rPr lang="en-US" dirty="0" smtClean="0"/>
              <a:t> to LIGO a due to GW analytically</a:t>
            </a:r>
          </a:p>
          <a:p>
            <a:r>
              <a:rPr lang="en-US" dirty="0" smtClean="0"/>
              <a:t>In first paper needed “initial” e distribution: note independent of background density profile so just one function</a:t>
            </a:r>
          </a:p>
          <a:p>
            <a:r>
              <a:rPr lang="en-US" dirty="0" smtClean="0"/>
              <a:t>Then can find how much e lost as it </a:t>
            </a:r>
            <a:r>
              <a:rPr lang="en-US" dirty="0" err="1" smtClean="0"/>
              <a:t>inspirals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05000"/>
            <a:ext cx="2219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paper: analytical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Analytical solution at least in principle lets us relate measurable quantity (e) directly to parameters of environment in which BBH formed</a:t>
            </a:r>
          </a:p>
          <a:p>
            <a:r>
              <a:rPr lang="en-US" dirty="0" smtClean="0"/>
              <a:t>Distribution of e depends on initial parameters</a:t>
            </a:r>
          </a:p>
          <a:p>
            <a:r>
              <a:rPr lang="en-US" dirty="0" smtClean="0"/>
              <a:t>With solution, don’t need to numerically scan over all parameters</a:t>
            </a:r>
          </a:p>
          <a:p>
            <a:r>
              <a:rPr lang="en-US" dirty="0" smtClean="0"/>
              <a:t>Can directly relate to density distribution</a:t>
            </a:r>
          </a:p>
          <a:p>
            <a:r>
              <a:rPr lang="en-US" dirty="0" smtClean="0"/>
              <a:t>Key difference is included PN correction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Three-Body Systems</a:t>
            </a:r>
            <a:br>
              <a:rPr lang="en-US" dirty="0" smtClean="0"/>
            </a:br>
            <a:r>
              <a:rPr lang="en-US" dirty="0" err="1" smtClean="0"/>
              <a:t>Perturbative</a:t>
            </a:r>
            <a:r>
              <a:rPr lang="en-US" dirty="0" smtClean="0"/>
              <a:t>: hierarchical triples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133600"/>
            <a:ext cx="2057400" cy="170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733800"/>
            <a:ext cx="880280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Jacobi Coordinates: Hierarchical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67397" y="1447800"/>
            <a:ext cx="2371403" cy="185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343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419600"/>
            <a:ext cx="375320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338144"/>
            <a:ext cx="1524000" cy="199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Quadrupole</a:t>
            </a:r>
            <a:r>
              <a:rPr lang="en-US" dirty="0" smtClean="0"/>
              <a:t> Approx: </a:t>
            </a:r>
            <a:r>
              <a:rPr lang="en-US" dirty="0" err="1" smtClean="0"/>
              <a:t>Integrable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5806507" cy="426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14478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Angles to characterize both orbits</a:t>
            </a:r>
          </a:p>
          <a:p>
            <a:r>
              <a:rPr lang="en-US" dirty="0" smtClean="0"/>
              <a:t>Angles to characterize relative orbital planes</a:t>
            </a:r>
          </a:p>
          <a:p>
            <a:r>
              <a:rPr lang="en-US" dirty="0" smtClean="0"/>
              <a:t>Average over orbits (integrate out fast modes)</a:t>
            </a:r>
            <a:endParaRPr lang="en-US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943600"/>
            <a:ext cx="32956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334963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Exploit Hierarchy: Orbit-Orbit Coupling and </a:t>
            </a:r>
            <a:r>
              <a:rPr lang="en-US" dirty="0" err="1" smtClean="0"/>
              <a:t>Multipole</a:t>
            </a:r>
            <a:r>
              <a:rPr lang="en-US" dirty="0" smtClean="0"/>
              <a:t> Expansion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752600"/>
            <a:ext cx="228343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429000"/>
            <a:ext cx="6038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5029200"/>
            <a:ext cx="63187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Averaged Hamiltonian Interaction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09800"/>
            <a:ext cx="3848102" cy="98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581400"/>
            <a:ext cx="681806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</a:t>
            </a:r>
            <a:r>
              <a:rPr lang="en-US" dirty="0" err="1" smtClean="0"/>
              <a:t>Delauney</a:t>
            </a:r>
            <a:r>
              <a:rPr lang="en-US" dirty="0" smtClean="0"/>
              <a:t>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Set of variables in which H1, H2 can be written entirely in terms of one variable</a:t>
            </a:r>
          </a:p>
          <a:p>
            <a:r>
              <a:rPr lang="en-US" dirty="0" smtClean="0"/>
              <a:t>Tells us that in this set of variables a perturbation will induce slow change in orbit</a:t>
            </a:r>
          </a:p>
          <a:p>
            <a:r>
              <a:rPr lang="en-US" dirty="0" smtClean="0"/>
              <a:t>This is what happens and how it is calculated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844" y="5105400"/>
            <a:ext cx="3602156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715000"/>
            <a:ext cx="6019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410200"/>
            <a:ext cx="762000" cy="23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49815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5257800"/>
            <a:ext cx="4219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Computation of Final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 to include also PN correction</a:t>
            </a:r>
          </a:p>
          <a:p>
            <a:r>
              <a:rPr lang="en-US" dirty="0" smtClean="0"/>
              <a:t>PN effect destroys resonance and allows GW to take over </a:t>
            </a:r>
          </a:p>
          <a:p>
            <a:pPr lvl="1"/>
            <a:r>
              <a:rPr lang="en-US" dirty="0" smtClean="0"/>
              <a:t>No longer in tidal sphere of influence</a:t>
            </a:r>
          </a:p>
          <a:p>
            <a:r>
              <a:rPr lang="en-US" dirty="0" smtClean="0"/>
              <a:t>Want to know how much eccentricity remains</a:t>
            </a:r>
          </a:p>
          <a:p>
            <a:r>
              <a:rPr lang="en-US" dirty="0" smtClean="0"/>
              <a:t>First we calculate merger time</a:t>
            </a:r>
          </a:p>
          <a:p>
            <a:r>
              <a:rPr lang="en-US" dirty="0" smtClean="0"/>
              <a:t>Let’s consider examples to see how to do that</a:t>
            </a:r>
          </a:p>
          <a:p>
            <a:r>
              <a:rPr lang="en-US" dirty="0" smtClean="0"/>
              <a:t>Then we see how it helps for calculating eccentricity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 History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1033" y="1524000"/>
            <a:ext cx="657442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381000" y="1524000"/>
            <a:ext cx="2819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Inspiral</a:t>
            </a:r>
            <a:r>
              <a:rPr lang="en-US" dirty="0" smtClean="0"/>
              <a:t> “chirp Analytically  Calculable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3048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stages: </a:t>
            </a:r>
            <a:r>
              <a:rPr lang="en-US" dirty="0" err="1" smtClean="0"/>
              <a:t>inspiral</a:t>
            </a:r>
            <a:r>
              <a:rPr lang="en-US" dirty="0" smtClean="0"/>
              <a:t>, merger, </a:t>
            </a:r>
            <a:r>
              <a:rPr lang="en-US" dirty="0" err="1" smtClean="0"/>
              <a:t>ringdown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5146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As should be gravitational perturbations to 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Case I: fast merger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53541" cy="349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Opposite extreme: isolation limit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133600"/>
            <a:ext cx="5143917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</a:t>
            </a:r>
            <a:r>
              <a:rPr lang="en-US" smtClean="0"/>
              <a:t>calculate:</a:t>
            </a:r>
            <a:br>
              <a:rPr lang="en-US" smtClean="0"/>
            </a:br>
            <a:r>
              <a:rPr lang="en-US" smtClean="0"/>
              <a:t>KL-boosted </a:t>
            </a:r>
            <a:r>
              <a:rPr lang="en-US" dirty="0" smtClean="0"/>
              <a:t>(but several cycles)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28575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2113" y="2495550"/>
            <a:ext cx="58197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9200" y="4419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lifetime of fictitious binary with the max e</a:t>
            </a:r>
          </a:p>
          <a:p>
            <a:r>
              <a:rPr lang="en-US" dirty="0" smtClean="0"/>
              <a:t>Correct for amount of time spent with that e</a:t>
            </a:r>
            <a:endParaRPr lang="en-US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572000"/>
            <a:ext cx="2895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5486400"/>
            <a:ext cx="5692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Merger Time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69618" y="3860800"/>
            <a:ext cx="4763" cy="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571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114800"/>
            <a:ext cx="58102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391400" y="457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 well!!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990600"/>
            <a:ext cx="2524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28600" y="1828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276600"/>
            <a:ext cx="6796166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324600" y="2438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sum of tidal and PN Hamiltonians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What about eccentricity?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Now that we know merger time can postulate an isolated binary with that same merger time, mass, and same initial semi-major axis</a:t>
            </a:r>
          </a:p>
          <a:p>
            <a:r>
              <a:rPr lang="en-US" dirty="0" smtClean="0"/>
              <a:t>Eccentricity distribution follows that of the isolated one in the end-- where KL turned off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343150"/>
            <a:ext cx="59817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KL: Interchange </a:t>
            </a:r>
            <a:endParaRPr lang="en-US" dirty="0"/>
          </a:p>
        </p:txBody>
      </p:sp>
      <p:pic>
        <p:nvPicPr>
          <p:cNvPr id="8194" name="Picture 2" descr="C:\Users\Lisa Randall\Desktop\pptfiles_xp\KLJ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4050" y="2286000"/>
            <a:ext cx="5295900" cy="31527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133600"/>
            <a:ext cx="37547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10200" y="144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Conserved: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4450" y="5105400"/>
            <a:ext cx="4965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3400" y="609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Argument of </a:t>
            </a:r>
            <a:r>
              <a:rPr lang="en-US" dirty="0" err="1" smtClean="0"/>
              <a:t>periapsis</a:t>
            </a:r>
            <a:endParaRPr lang="en-US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0480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572000" y="4038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Dynamical conjugate Use </a:t>
            </a:r>
            <a:r>
              <a:rPr lang="en-US" dirty="0" err="1" smtClean="0"/>
              <a:t>Delauney</a:t>
            </a:r>
            <a:endParaRPr lang="en-US" dirty="0" smtClean="0"/>
          </a:p>
          <a:p>
            <a:r>
              <a:rPr lang="en-US" dirty="0" smtClean="0"/>
              <a:t>Then rewrite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Including precession of </a:t>
            </a:r>
            <a:r>
              <a:rPr lang="en-US" dirty="0" err="1" smtClean="0"/>
              <a:t>periapsis</a:t>
            </a:r>
            <a:r>
              <a:rPr lang="en-US" dirty="0" smtClean="0"/>
              <a:t>, GR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Precession: incoherent with KL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2209800"/>
            <a:ext cx="5486400" cy="99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90600" y="3352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GR: back reaction GW (Peters Equation) as before: E, J no longer conserved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52578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 to calculation that change in orbital radius dominated by large eccentricity region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4800"/>
            <a:ext cx="6229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09800"/>
            <a:ext cx="6794418" cy="283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5562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Used to generate numerical solutions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 changes occurring at largest e</a:t>
            </a:r>
            <a:br>
              <a:rPr lang="en-US" sz="2000" dirty="0" smtClean="0"/>
            </a:br>
            <a:r>
              <a:rPr lang="en-US" sz="2000" dirty="0" smtClean="0"/>
              <a:t>Take fictitious binary; same m1, m2, a1,tmerger</a:t>
            </a:r>
            <a:endParaRPr lang="en-US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66588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362200"/>
            <a:ext cx="43053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705225"/>
            <a:ext cx="3619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15200" y="16764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emax</a:t>
            </a:r>
            <a:endParaRPr lang="en-US" dirty="0" smtClean="0"/>
          </a:p>
          <a:p>
            <a:r>
              <a:rPr lang="en-US" dirty="0" smtClean="0"/>
              <a:t>From PN and KL, </a:t>
            </a:r>
            <a:r>
              <a:rPr lang="en-US" dirty="0" err="1" smtClean="0"/>
              <a:t>tslow</a:t>
            </a:r>
            <a:r>
              <a:rPr lang="en-US" dirty="0" smtClean="0"/>
              <a:t> GW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4267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equivalent e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gw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numerical results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90800"/>
            <a:ext cx="37728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67000"/>
            <a:ext cx="3522815" cy="321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0" y="6172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 well away from large 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Eccentricity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GWs circularize orbits</a:t>
            </a:r>
          </a:p>
          <a:p>
            <a:pPr lvl="1"/>
            <a:r>
              <a:rPr lang="en-US" dirty="0" smtClean="0"/>
              <a:t>LIGO relies on circular templates</a:t>
            </a:r>
          </a:p>
          <a:p>
            <a:r>
              <a:rPr lang="en-US" dirty="0" smtClean="0"/>
              <a:t>However, eccentricity can be generated from surrounding matter, and survive even if source only temporary</a:t>
            </a:r>
          </a:p>
          <a:p>
            <a:pPr lvl="1"/>
            <a:r>
              <a:rPr lang="en-US" b="1" dirty="0" smtClean="0"/>
              <a:t>Potentially distinguish GN and SMBH, GC, isolated (natal kick) generation</a:t>
            </a:r>
          </a:p>
          <a:p>
            <a:r>
              <a:rPr lang="en-US" dirty="0" smtClean="0"/>
              <a:t>Previously, studied numerically (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Antonini</a:t>
            </a:r>
            <a:r>
              <a:rPr lang="en-US" dirty="0" smtClean="0"/>
              <a:t>, </a:t>
            </a:r>
            <a:r>
              <a:rPr lang="en-US" dirty="0" err="1" smtClean="0"/>
              <a:t>Perets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Here present an analytical method for eccentricity distribution from galactic center black hole</a:t>
            </a:r>
          </a:p>
          <a:p>
            <a:r>
              <a:rPr lang="en-US" dirty="0" smtClean="0"/>
              <a:t>Account for both tidal forces and evaporation caused by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this result?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295400"/>
            <a:ext cx="244562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1828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Lots or parameters</a:t>
            </a:r>
          </a:p>
          <a:p>
            <a:r>
              <a:rPr lang="en-US" dirty="0" smtClean="0"/>
              <a:t>Only a few relevant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114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some assumptions: hopefully test in the end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953000"/>
            <a:ext cx="1790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219200" y="5638800"/>
            <a:ext cx="700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in a2 tells us about density distribution of black holes--origin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4953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 </a:t>
            </a:r>
            <a:r>
              <a:rPr lang="en-US" dirty="0" err="1" smtClean="0"/>
              <a:t>vs</a:t>
            </a:r>
            <a:r>
              <a:rPr lang="en-US" dirty="0" smtClean="0"/>
              <a:t> cusp: </a:t>
            </a:r>
            <a:endParaRPr lang="en-US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3300413"/>
            <a:ext cx="5286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6600825"/>
            <a:ext cx="5286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9530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constraints: </a:t>
            </a:r>
            <a:br>
              <a:rPr lang="en-US" dirty="0" smtClean="0"/>
            </a:br>
            <a:r>
              <a:rPr lang="en-US" dirty="0" smtClean="0"/>
              <a:t>Evaporation and Tidal 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This was all for an isolated binary in presence of BH</a:t>
            </a:r>
          </a:p>
          <a:p>
            <a:r>
              <a:rPr lang="en-US" dirty="0" smtClean="0"/>
              <a:t>In reality, binary inside galaxy</a:t>
            </a:r>
          </a:p>
          <a:p>
            <a:r>
              <a:rPr lang="en-US" dirty="0" smtClean="0"/>
              <a:t>Evaporation can occur: depends on L</a:t>
            </a:r>
          </a:p>
          <a:p>
            <a:r>
              <a:rPr lang="en-US" dirty="0" smtClean="0"/>
              <a:t>To date, competition done with simulation</a:t>
            </a:r>
          </a:p>
          <a:p>
            <a:r>
              <a:rPr lang="en-US" dirty="0" smtClean="0"/>
              <a:t>In first analysis we used a cutoff L beyond which evaporation dominates</a:t>
            </a:r>
          </a:p>
          <a:p>
            <a:r>
              <a:rPr lang="en-US" dirty="0" smtClean="0"/>
              <a:t>Now with analytical result, we can compare to analytical result for evaporation</a:t>
            </a:r>
          </a:p>
          <a:p>
            <a:endParaRPr lang="en-US" dirty="0" smtClean="0"/>
          </a:p>
          <a:p>
            <a:r>
              <a:rPr lang="en-US" dirty="0" smtClean="0"/>
              <a:t>We also require no tidal disruption from SMBH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Evaporation and 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Evaporation of binaries by scattering with ambient matter: require merge, not evaporate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90800"/>
            <a:ext cx="741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0"/>
            <a:ext cx="479007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267200"/>
            <a:ext cx="1133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867400"/>
            <a:ext cx="2600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6019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Tidal disruption constraint: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 with all Constraints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6977142" cy="552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10200" y="2514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Cusp model: e&gt;.01: 5% (25%) for solar mass (10 solar mass) objects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3657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Should occur at measurable rate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in principle use to distinguish different density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1"/>
            <a:ext cx="8229600" cy="685800"/>
          </a:xfrm>
        </p:spPr>
        <p:txBody>
          <a:bodyPr/>
          <a:lstStyle/>
          <a:p>
            <a:r>
              <a:rPr lang="en-US" dirty="0" err="1" smtClean="0"/>
              <a:t>Eg</a:t>
            </a:r>
            <a:r>
              <a:rPr lang="en-US" dirty="0" smtClean="0"/>
              <a:t> Core </a:t>
            </a:r>
            <a:r>
              <a:rPr lang="en-US" dirty="0" err="1" smtClean="0"/>
              <a:t>vs</a:t>
            </a:r>
            <a:r>
              <a:rPr lang="en-US" dirty="0" smtClean="0"/>
              <a:t> Cusp, Different masses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67150"/>
            <a:ext cx="55911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00200" y="3505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Cusp: </a:t>
            </a:r>
            <a:r>
              <a:rPr lang="el-GR" dirty="0" smtClean="0"/>
              <a:t>α</a:t>
            </a:r>
            <a:r>
              <a:rPr lang="en-US" dirty="0" smtClean="0"/>
              <a:t>=7/4, </a:t>
            </a:r>
            <a:r>
              <a:rPr lang="el-GR" dirty="0" smtClean="0"/>
              <a:t>β</a:t>
            </a:r>
            <a:r>
              <a:rPr lang="en-US" dirty="0" smtClean="0"/>
              <a:t>=2;</a:t>
            </a:r>
          </a:p>
          <a:p>
            <a:r>
              <a:rPr lang="en-US" dirty="0" smtClean="0"/>
              <a:t>Core:  </a:t>
            </a:r>
            <a:r>
              <a:rPr lang="el-GR" dirty="0" smtClean="0"/>
              <a:t>α</a:t>
            </a:r>
            <a:r>
              <a:rPr lang="en-US" dirty="0" smtClean="0"/>
              <a:t>=.5, </a:t>
            </a:r>
            <a:r>
              <a:rPr lang="el-GR" dirty="0" smtClean="0"/>
              <a:t>β</a:t>
            </a:r>
            <a:r>
              <a:rPr lang="en-US" dirty="0" smtClean="0"/>
              <a:t>=.5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581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=7/4, </a:t>
            </a:r>
            <a:r>
              <a:rPr lang="el-GR" dirty="0" smtClean="0"/>
              <a:t>β</a:t>
            </a:r>
            <a:r>
              <a:rPr lang="en-US" dirty="0" smtClean="0"/>
              <a:t>=2, </a:t>
            </a:r>
            <a:r>
              <a:rPr lang="el-GR" dirty="0" smtClean="0"/>
              <a:t>α</a:t>
            </a:r>
            <a:r>
              <a:rPr lang="en-US" dirty="0" smtClean="0"/>
              <a:t>=7/4, </a:t>
            </a:r>
            <a:r>
              <a:rPr lang="el-GR" dirty="0" smtClean="0"/>
              <a:t>β</a:t>
            </a:r>
            <a:r>
              <a:rPr lang="en-US" smtClean="0"/>
              <a:t>=7/4 </a:t>
            </a:r>
          </a:p>
          <a:p>
            <a:r>
              <a:rPr lang="en-US" dirty="0" smtClean="0"/>
              <a:t>, </a:t>
            </a:r>
            <a:endParaRPr lang="en-US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362200"/>
            <a:ext cx="162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514600"/>
            <a:ext cx="6953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25146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and </a:t>
            </a:r>
            <a:r>
              <a:rPr lang="en-US" dirty="0" err="1" smtClean="0"/>
              <a:t>bh</a:t>
            </a:r>
            <a:r>
              <a:rPr lang="en-US" dirty="0" smtClean="0"/>
              <a:t> distributions: </a:t>
            </a:r>
            <a:r>
              <a:rPr lang="en-US" dirty="0" err="1" smtClean="0"/>
              <a:t>bh</a:t>
            </a:r>
            <a:r>
              <a:rPr lang="en-US" dirty="0" smtClean="0"/>
              <a:t> number density, background matter density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Also some analytical understanding of dependencies</a:t>
            </a:r>
            <a:endParaRPr lang="en-US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00200"/>
            <a:ext cx="369369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799" y="2438400"/>
            <a:ext cx="3366541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38800" y="2667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initial e, small final e</a:t>
            </a:r>
            <a:endParaRPr lang="en-US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352800"/>
            <a:ext cx="5886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3505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large I</a:t>
            </a:r>
            <a:endParaRPr lang="en-US" dirty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267200"/>
            <a:ext cx="4429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28600" y="449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 smaller I and suppressed PN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5562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Interesting that m, a dependence reversed</a:t>
            </a:r>
          </a:p>
          <a:p>
            <a:r>
              <a:rPr lang="en-US" dirty="0" smtClean="0"/>
              <a:t>In end, first case dominates: stronger dependence and more of parameter space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stages but promising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Analytical result means we don’t have to calculate e distribution numerically</a:t>
            </a:r>
          </a:p>
          <a:p>
            <a:r>
              <a:rPr lang="en-US" dirty="0" smtClean="0"/>
              <a:t>Only </a:t>
            </a:r>
            <a:r>
              <a:rPr lang="en-US" dirty="0" err="1" smtClean="0"/>
              <a:t>numerics</a:t>
            </a:r>
            <a:r>
              <a:rPr lang="en-US" dirty="0" smtClean="0"/>
              <a:t> is integrating over initial parameters</a:t>
            </a:r>
          </a:p>
          <a:p>
            <a:pPr lvl="1"/>
            <a:r>
              <a:rPr lang="en-US" dirty="0" smtClean="0"/>
              <a:t>No Monte Carlo</a:t>
            </a:r>
          </a:p>
          <a:p>
            <a:r>
              <a:rPr lang="en-US" dirty="0" smtClean="0"/>
              <a:t>Will however require lots of statistics in end</a:t>
            </a:r>
          </a:p>
          <a:p>
            <a:r>
              <a:rPr lang="en-US" dirty="0" smtClean="0"/>
              <a:t>Also sometimes near SMBH, sometimes isolated (natal kicks), sometimes GN</a:t>
            </a:r>
          </a:p>
          <a:p>
            <a:r>
              <a:rPr lang="en-US" dirty="0" smtClean="0"/>
              <a:t>We want to find ways to distinguish options</a:t>
            </a:r>
          </a:p>
          <a:p>
            <a:r>
              <a:rPr lang="en-US" dirty="0" smtClean="0"/>
              <a:t>Or disentangle components</a:t>
            </a:r>
          </a:p>
          <a:p>
            <a:r>
              <a:rPr lang="en-US" dirty="0" smtClean="0"/>
              <a:t>Clearly LISA can help</a:t>
            </a:r>
          </a:p>
          <a:p>
            <a:r>
              <a:rPr lang="en-US" dirty="0" smtClean="0"/>
              <a:t>First observe ---then follow</a:t>
            </a:r>
          </a:p>
          <a:p>
            <a:r>
              <a:rPr lang="en-US" dirty="0" smtClean="0"/>
              <a:t>Constraint on when e generated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least as interesting…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r>
              <a:rPr lang="en-US" dirty="0" smtClean="0"/>
              <a:t>LISA observes events for a few years</a:t>
            </a:r>
          </a:p>
          <a:p>
            <a:r>
              <a:rPr lang="en-US" dirty="0" smtClean="0"/>
              <a:t>For certain parameter ranges, can monitor time evolution</a:t>
            </a:r>
          </a:p>
          <a:p>
            <a:r>
              <a:rPr lang="en-US" dirty="0" smtClean="0"/>
              <a:t>Study change in orbital parameters</a:t>
            </a:r>
          </a:p>
          <a:p>
            <a:r>
              <a:rPr lang="en-US" dirty="0" smtClean="0"/>
              <a:t>Direct probe of ambient density distribution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Doppler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199"/>
          </a:xfrm>
        </p:spPr>
        <p:txBody>
          <a:bodyPr>
            <a:normAutofit/>
          </a:bodyPr>
          <a:lstStyle/>
          <a:p>
            <a:r>
              <a:rPr lang="en-US" dirty="0" smtClean="0"/>
              <a:t>For now, consider orbit along line of slight</a:t>
            </a:r>
          </a:p>
          <a:p>
            <a:r>
              <a:rPr lang="en-US" dirty="0" smtClean="0"/>
              <a:t>Velocity variation sum of min max velocities</a:t>
            </a:r>
          </a:p>
          <a:p>
            <a:r>
              <a:rPr lang="en-US" dirty="0" smtClean="0"/>
              <a:t>Use energy conservation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3800"/>
            <a:ext cx="8369377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Need visible shift f </a:t>
            </a:r>
            <a:r>
              <a:rPr lang="el-GR" dirty="0" smtClean="0"/>
              <a:t>Δ</a:t>
            </a:r>
            <a:r>
              <a:rPr lang="en-US" dirty="0" smtClean="0"/>
              <a:t>v</a:t>
            </a:r>
          </a:p>
          <a:p>
            <a:r>
              <a:rPr lang="en-US" dirty="0" smtClean="0"/>
              <a:t>Need period &lt; time in LISA window</a:t>
            </a:r>
          </a:p>
          <a:p>
            <a:pPr lvl="1"/>
            <a:r>
              <a:rPr lang="en-US" dirty="0" smtClean="0"/>
              <a:t>Large f to improve resolution? Small a1</a:t>
            </a:r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419600"/>
            <a:ext cx="3405188" cy="11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352800"/>
            <a:ext cx="5722216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Statistically Probe Merger 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Formation channels:</a:t>
            </a:r>
          </a:p>
          <a:p>
            <a:pPr lvl="1"/>
            <a:r>
              <a:rPr lang="en-US" dirty="0" smtClean="0"/>
              <a:t>Isolated</a:t>
            </a:r>
          </a:p>
          <a:p>
            <a:pPr lvl="2"/>
            <a:r>
              <a:rPr lang="en-US" dirty="0" smtClean="0"/>
              <a:t>Natal kick?</a:t>
            </a:r>
          </a:p>
          <a:p>
            <a:pPr lvl="1"/>
            <a:r>
              <a:rPr lang="en-US" dirty="0" smtClean="0"/>
              <a:t>Dynamical: GC, SMBH</a:t>
            </a:r>
          </a:p>
          <a:p>
            <a:pPr lvl="2"/>
            <a:r>
              <a:rPr lang="en-US" dirty="0" smtClean="0"/>
              <a:t>Hierarchical Triples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Observables:</a:t>
            </a:r>
          </a:p>
          <a:p>
            <a:pPr lvl="1"/>
            <a:r>
              <a:rPr lang="en-US" dirty="0" smtClean="0"/>
              <a:t>Mass, spin, eccentricity</a:t>
            </a:r>
          </a:p>
          <a:p>
            <a:endParaRPr lang="en-US" dirty="0" smtClean="0"/>
          </a:p>
          <a:p>
            <a:r>
              <a:rPr lang="en-US" dirty="0" smtClean="0"/>
              <a:t>Integrate over initial distributions to find eccentricity distribution</a:t>
            </a:r>
          </a:p>
          <a:p>
            <a:pPr lvl="1"/>
            <a:r>
              <a:rPr lang="en-US" dirty="0" smtClean="0"/>
              <a:t>Numerical, Analytical approaches</a:t>
            </a:r>
          </a:p>
          <a:p>
            <a:r>
              <a:rPr lang="en-US" dirty="0" smtClean="0"/>
              <a:t>Insights from resulting distributions</a:t>
            </a:r>
            <a:endParaRPr lang="en-US" i="1" dirty="0" smtClean="0"/>
          </a:p>
          <a:p>
            <a:pPr lvl="1"/>
            <a:r>
              <a:rPr lang="en-US" dirty="0" smtClean="0"/>
              <a:t>True measure of utility depends on what numbers turn out to be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results</a:t>
            </a:r>
            <a:endParaRPr lang="en-US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788" y="1257300"/>
            <a:ext cx="6448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Eccentricity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Can do similar analysis with </a:t>
            </a:r>
            <a:r>
              <a:rPr lang="en-US" i="1" dirty="0" smtClean="0"/>
              <a:t>e</a:t>
            </a:r>
            <a:endParaRPr lang="en-US" i="1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362200"/>
            <a:ext cx="4800600" cy="7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200400"/>
            <a:ext cx="329374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33600" y="4495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Favors large a1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34735"/>
            <a:ext cx="6760932" cy="291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381375"/>
            <a:ext cx="74104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 information is there</a:t>
            </a:r>
          </a:p>
          <a:p>
            <a:pPr lvl="1"/>
            <a:r>
              <a:rPr lang="en-US" dirty="0" smtClean="0"/>
              <a:t>Want to know where black holes come from</a:t>
            </a:r>
          </a:p>
          <a:p>
            <a:pPr lvl="1"/>
            <a:r>
              <a:rPr lang="en-US" dirty="0" smtClean="0"/>
              <a:t>Distributions of matter surrounding them</a:t>
            </a:r>
          </a:p>
          <a:p>
            <a:pPr lvl="1"/>
            <a:r>
              <a:rPr lang="en-US" dirty="0" smtClean="0"/>
              <a:t>Ultimately is it standard or nonstandard</a:t>
            </a:r>
          </a:p>
          <a:p>
            <a:r>
              <a:rPr lang="en-US" dirty="0" smtClean="0"/>
              <a:t>Goal to retrieve the information</a:t>
            </a:r>
          </a:p>
          <a:p>
            <a:r>
              <a:rPr lang="en-US" dirty="0" smtClean="0"/>
              <a:t>Early stages so hopeful!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295400"/>
            <a:ext cx="4191000" cy="414443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9600" y="838200"/>
            <a:ext cx="3505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The probability p(e) of finding a binary BH by LIGO with eccentricity e in a galactic </a:t>
            </a:r>
            <a:r>
              <a:rPr lang="en-US" altLang="zh-CN" sz="2800" dirty="0" smtClean="0"/>
              <a:t>nuclei, computed with assuming e</a:t>
            </a:r>
            <a:r>
              <a:rPr lang="en-US" altLang="zh-CN" sz="2800" baseline="30000" dirty="0" smtClean="0"/>
              <a:t>2</a:t>
            </a:r>
            <a:r>
              <a:rPr lang="en-US" altLang="zh-CN" sz="2800" dirty="0" smtClean="0"/>
              <a:t>-distribution at the sphere-of-influence-exit and with outer cutoff from evaporation.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xmlns="" val="6354351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33400"/>
            <a:ext cx="5791200" cy="4343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33431" y="5029200"/>
            <a:ext cx="670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The probability </a:t>
            </a:r>
            <a:r>
              <a:rPr lang="en-US" altLang="zh-CN" sz="2800" dirty="0" smtClean="0"/>
              <a:t>p(</a:t>
            </a:r>
            <a:r>
              <a:rPr lang="zh-CN" altLang="en-US" sz="2800" dirty="0" smtClean="0"/>
              <a:t>e</a:t>
            </a:r>
            <a:r>
              <a:rPr lang="zh-CN" altLang="en-US" sz="2800" dirty="0"/>
              <a:t>&gt;</a:t>
            </a:r>
            <a:r>
              <a:rPr lang="zh-CN" altLang="en-US" sz="2800" dirty="0" smtClean="0"/>
              <a:t>0.1</a:t>
            </a:r>
            <a:r>
              <a:rPr lang="en-US" altLang="zh-CN" sz="2800" dirty="0" smtClean="0"/>
              <a:t>) assuming n=0</a:t>
            </a:r>
            <a:r>
              <a:rPr lang="zh-CN" altLang="en-US" sz="2800" dirty="0" smtClean="0"/>
              <a:t> </a:t>
            </a:r>
            <a:r>
              <a:rPr lang="zh-CN" altLang="en-US" sz="2800" dirty="0"/>
              <a:t>as a function </a:t>
            </a:r>
            <a:r>
              <a:rPr lang="zh-CN" altLang="en-US" sz="2800" dirty="0" smtClean="0"/>
              <a:t>of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the </a:t>
            </a:r>
            <a:r>
              <a:rPr lang="zh-CN" altLang="en-US" sz="2800" dirty="0"/>
              <a:t>distance between the binary system and the center of a </a:t>
            </a:r>
            <a:r>
              <a:rPr lang="zh-CN" altLang="en-US" sz="2800" dirty="0" smtClean="0"/>
              <a:t>SMBH  </a:t>
            </a:r>
            <a:r>
              <a:rPr lang="zh-CN" altLang="en-US" sz="2800" dirty="0"/>
              <a:t>of mass </a:t>
            </a:r>
            <a:r>
              <a:rPr lang="zh-CN" altLang="en-US" sz="2800" dirty="0" smtClean="0"/>
              <a:t>10</a:t>
            </a:r>
            <a:r>
              <a:rPr lang="en-US" altLang="zh-CN" sz="2800" baseline="30000" dirty="0" smtClean="0"/>
              <a:t>6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M</a:t>
            </a:r>
            <a:r>
              <a:rPr lang="en-US" altLang="zh-CN" sz="2800" baseline="-25000" dirty="0" smtClean="0"/>
              <a:t>☉ 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4572000" y="3152660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A21A5D"/>
                </a:solidFill>
              </a:rPr>
              <a:t>m=</a:t>
            </a:r>
            <a:r>
              <a:rPr lang="zh-CN" altLang="en-US" sz="2800" dirty="0" smtClean="0">
                <a:solidFill>
                  <a:srgbClr val="A21A5D"/>
                </a:solidFill>
              </a:rPr>
              <a:t>10M</a:t>
            </a:r>
            <a:r>
              <a:rPr lang="en-US" altLang="zh-CN" sz="2800" baseline="-25000" dirty="0">
                <a:solidFill>
                  <a:srgbClr val="A21A5D"/>
                </a:solidFill>
              </a:rPr>
              <a:t>☉</a:t>
            </a:r>
            <a:endParaRPr lang="zh-CN" altLang="en-US" sz="2800" dirty="0">
              <a:solidFill>
                <a:srgbClr val="A21A5D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36366" y="1951740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1A6699"/>
                </a:solidFill>
              </a:rPr>
              <a:t>m=</a:t>
            </a:r>
            <a:r>
              <a:rPr lang="zh-CN" altLang="en-US" sz="2800" dirty="0" smtClean="0">
                <a:solidFill>
                  <a:srgbClr val="1A6699"/>
                </a:solidFill>
              </a:rPr>
              <a:t>M</a:t>
            </a:r>
            <a:r>
              <a:rPr lang="en-US" altLang="zh-CN" sz="2800" baseline="-25000" dirty="0">
                <a:solidFill>
                  <a:srgbClr val="1A6699"/>
                </a:solidFill>
              </a:rPr>
              <a:t>☉</a:t>
            </a:r>
            <a:endParaRPr lang="zh-CN" altLang="en-US" sz="2800" dirty="0">
              <a:solidFill>
                <a:srgbClr val="1A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9335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686818"/>
            <a:ext cx="5029200" cy="33318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38200" y="50292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The probability p(e&gt;</a:t>
            </a:r>
            <a:r>
              <a:rPr lang="en-US" altLang="zh-CN" sz="2400" dirty="0" err="1" smtClean="0"/>
              <a:t>e</a:t>
            </a:r>
            <a:r>
              <a:rPr lang="en-US" altLang="zh-CN" sz="2400" baseline="-25000" dirty="0" err="1" smtClean="0"/>
              <a:t>min</a:t>
            </a:r>
            <a:r>
              <a:rPr lang="en-US" altLang="zh-CN" sz="2400" dirty="0" smtClean="0"/>
              <a:t>) </a:t>
            </a:r>
            <a:r>
              <a:rPr lang="en-US" altLang="zh-CN" sz="2400" dirty="0"/>
              <a:t>of observing a binary BH in galactic nuclei with eccentricity larger than a given value </a:t>
            </a:r>
            <a:r>
              <a:rPr lang="en-US" altLang="zh-CN" sz="2400" dirty="0" err="1"/>
              <a:t>e</a:t>
            </a:r>
            <a:r>
              <a:rPr lang="en-US" altLang="zh-CN" sz="2400" baseline="-25000" dirty="0" err="1"/>
              <a:t>min</a:t>
            </a:r>
            <a:r>
              <a:rPr lang="en-US" altLang="zh-CN" sz="2400" dirty="0"/>
              <a:t> by LIGO, as a function of cutoff distance </a:t>
            </a:r>
            <a:r>
              <a:rPr lang="en-US" altLang="zh-CN" sz="2400" dirty="0" err="1"/>
              <a:t>L</a:t>
            </a:r>
            <a:r>
              <a:rPr lang="en-US" altLang="zh-CN" sz="2400" baseline="-25000" dirty="0" err="1"/>
              <a:t>cut</a:t>
            </a:r>
            <a:r>
              <a:rPr lang="en-US" altLang="zh-CN" sz="2400" dirty="0"/>
              <a:t>. </a:t>
            </a:r>
            <a:r>
              <a:rPr lang="en-US" altLang="zh-CN" sz="2400" dirty="0" smtClean="0"/>
              <a:t> Distribution probably weighed to larger n since easier merger—bigger probability</a:t>
            </a:r>
            <a:endParaRPr lang="en-US" altLang="zh-CN" sz="2400" dirty="0"/>
          </a:p>
        </p:txBody>
      </p:sp>
      <p:sp>
        <p:nvSpPr>
          <p:cNvPr id="3" name="矩形 2"/>
          <p:cNvSpPr/>
          <p:nvPr/>
        </p:nvSpPr>
        <p:spPr>
          <a:xfrm>
            <a:off x="520969" y="609600"/>
            <a:ext cx="8406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Effects of </a:t>
            </a:r>
            <a:r>
              <a:rPr lang="en-US" altLang="zh-CN" sz="3200" dirty="0" smtClean="0"/>
              <a:t>varying the e-distribution</a:t>
            </a:r>
            <a:r>
              <a:rPr lang="en-US" altLang="zh-CN" sz="3200" dirty="0"/>
              <a:t>. 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4800600" y="190500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f</a:t>
            </a:r>
            <a:r>
              <a:rPr kumimoji="1" lang="en-US" altLang="zh-CN" sz="2400" baseline="-25000" dirty="0" err="1" smtClean="0"/>
              <a:t>t</a:t>
            </a:r>
            <a:r>
              <a:rPr kumimoji="1" lang="en-US" altLang="zh-CN" sz="2400" dirty="0" smtClean="0"/>
              <a:t>(e)=</a:t>
            </a:r>
            <a:r>
              <a:rPr kumimoji="1" lang="en-US" altLang="zh-CN" sz="2400" dirty="0" smtClean="0">
                <a:solidFill>
                  <a:srgbClr val="0432FF"/>
                </a:solidFill>
              </a:rPr>
              <a:t>e</a:t>
            </a:r>
            <a:r>
              <a:rPr kumimoji="1" lang="en-US" altLang="zh-CN" sz="2400" baseline="30000" dirty="0" smtClean="0">
                <a:solidFill>
                  <a:srgbClr val="0432FF"/>
                </a:solidFill>
              </a:rPr>
              <a:t>2</a:t>
            </a:r>
            <a:r>
              <a:rPr kumimoji="1" lang="en-US" altLang="zh-CN" sz="2400" dirty="0" smtClean="0"/>
              <a:t>, e,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1</a:t>
            </a:r>
            <a:endParaRPr kumimoji="1"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29400" y="327660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} </a:t>
            </a:r>
            <a:r>
              <a:rPr kumimoji="1" lang="en-US" altLang="zh-CN" sz="2800" dirty="0" err="1" smtClean="0"/>
              <a:t>e</a:t>
            </a:r>
            <a:r>
              <a:rPr kumimoji="1" lang="en-US" altLang="zh-CN" sz="2800" baseline="-25000" dirty="0" err="1" smtClean="0"/>
              <a:t>min</a:t>
            </a:r>
            <a:r>
              <a:rPr kumimoji="1" lang="en-US" altLang="zh-CN" sz="2800" dirty="0" smtClean="0"/>
              <a:t>=0.1</a:t>
            </a:r>
            <a:endParaRPr kumimoji="1"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6629400" y="3865085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} </a:t>
            </a:r>
            <a:r>
              <a:rPr kumimoji="1" lang="en-US" altLang="zh-CN" sz="2800" dirty="0" err="1" smtClean="0"/>
              <a:t>e</a:t>
            </a:r>
            <a:r>
              <a:rPr kumimoji="1" lang="en-US" altLang="zh-CN" sz="2800" baseline="-25000" dirty="0" err="1" smtClean="0"/>
              <a:t>min</a:t>
            </a:r>
            <a:r>
              <a:rPr kumimoji="1" lang="en-US" altLang="zh-CN" sz="2800" dirty="0" smtClean="0"/>
              <a:t>=0.5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9113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173" y="1143190"/>
            <a:ext cx="3754016" cy="3606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062553"/>
            <a:ext cx="3784600" cy="3784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6800" y="458901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Mass segregated: r</a:t>
            </a:r>
            <a:r>
              <a:rPr kumimoji="1" lang="en-US" altLang="zh-CN" sz="3200" baseline="30000" dirty="0" smtClean="0"/>
              <a:t>-2</a:t>
            </a:r>
            <a:endParaRPr kumimoji="1" lang="zh-CN" altLang="en-US" sz="3200" baseline="30000" dirty="0"/>
          </a:p>
        </p:txBody>
      </p:sp>
      <p:sp>
        <p:nvSpPr>
          <p:cNvPr id="7" name="文本框 6"/>
          <p:cNvSpPr txBox="1"/>
          <p:nvPr/>
        </p:nvSpPr>
        <p:spPr>
          <a:xfrm>
            <a:off x="6248400" y="48695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smtClean="0"/>
              <a:t>Core</a:t>
            </a:r>
            <a:endParaRPr kumimoji="1" lang="zh-CN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1209564" y="4724401"/>
            <a:ext cx="74425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The probability of observing a binary BH in galactic nuclei with eccentricity </a:t>
            </a:r>
            <a:r>
              <a:rPr lang="en-US" altLang="zh-CN" sz="2800" dirty="0" smtClean="0"/>
              <a:t>e</a:t>
            </a:r>
            <a:r>
              <a:rPr lang="zh-CN" altLang="en-US" sz="2800" dirty="0" smtClean="0"/>
              <a:t> </a:t>
            </a:r>
            <a:r>
              <a:rPr lang="zh-CN" altLang="en-US" sz="2800" dirty="0"/>
              <a:t>located at a distance </a:t>
            </a:r>
            <a:r>
              <a:rPr lang="en-US" altLang="zh-CN" sz="2800" dirty="0" smtClean="0"/>
              <a:t>L</a:t>
            </a:r>
            <a:r>
              <a:rPr lang="zh-CN" altLang="en-US" sz="2800" dirty="0" smtClean="0"/>
              <a:t> </a:t>
            </a:r>
            <a:r>
              <a:rPr lang="zh-CN" altLang="en-US" sz="2800" dirty="0"/>
              <a:t>from the central </a:t>
            </a:r>
            <a:r>
              <a:rPr lang="zh-CN" altLang="en-US" sz="2800" dirty="0" smtClean="0"/>
              <a:t>BH</a:t>
            </a:r>
            <a:r>
              <a:rPr lang="en-US" altLang="zh-CN" sz="2800" dirty="0" smtClean="0"/>
              <a:t>. </a:t>
            </a:r>
            <a:r>
              <a:rPr lang="en-US" altLang="zh-CN" sz="2800" dirty="0" err="1" smtClean="0"/>
              <a:t>Evap</a:t>
            </a:r>
            <a:r>
              <a:rPr lang="en-US" altLang="zh-CN" sz="2800" dirty="0" smtClean="0"/>
              <a:t>, KL both most effective in central region. Outer region bigger volume but distribution falling.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55059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Insights into understanding magnitude of eccentricity</a:t>
            </a:r>
          </a:p>
          <a:p>
            <a:r>
              <a:rPr lang="en-US" dirty="0" smtClean="0"/>
              <a:t>Ultimate goal to scan through matter and BH profiles</a:t>
            </a:r>
          </a:p>
          <a:p>
            <a:r>
              <a:rPr lang="en-US" dirty="0" smtClean="0"/>
              <a:t>Eccentricity distribution can be determined in relatively simple way</a:t>
            </a:r>
          </a:p>
          <a:p>
            <a:r>
              <a:rPr lang="en-US" dirty="0" smtClean="0"/>
              <a:t>More work to get analytic understanding of </a:t>
            </a:r>
            <a:r>
              <a:rPr lang="en-US" i="1" dirty="0" smtClean="0"/>
              <a:t>e </a:t>
            </a:r>
            <a:r>
              <a:rPr lang="en-US" dirty="0" smtClean="0"/>
              <a:t>distribution before GW and also cutoff</a:t>
            </a:r>
          </a:p>
          <a:p>
            <a:r>
              <a:rPr lang="en-US" dirty="0" smtClean="0"/>
              <a:t>Ultimately want to determine fast, slow mergers</a:t>
            </a:r>
          </a:p>
          <a:p>
            <a:r>
              <a:rPr lang="en-US" dirty="0" smtClean="0"/>
              <a:t>GNs, globular clusters</a:t>
            </a:r>
          </a:p>
          <a:p>
            <a:r>
              <a:rPr lang="en-US" dirty="0" smtClean="0"/>
              <a:t>High low eccentricities</a:t>
            </a:r>
          </a:p>
          <a:p>
            <a:r>
              <a:rPr lang="en-US" dirty="0" smtClean="0"/>
              <a:t>One of most </a:t>
            </a:r>
            <a:r>
              <a:rPr lang="en-US" smtClean="0"/>
              <a:t>exciting programs </a:t>
            </a:r>
            <a:r>
              <a:rPr lang="en-US" dirty="0" smtClean="0"/>
              <a:t>on horizon</a:t>
            </a:r>
          </a:p>
          <a:p>
            <a:r>
              <a:rPr lang="en-US" dirty="0" smtClean="0"/>
              <a:t>Very promising!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GW Emission 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 err="1" smtClean="0"/>
              <a:t>Inspiraling</a:t>
            </a:r>
            <a:r>
              <a:rPr lang="en-US" dirty="0" smtClean="0"/>
              <a:t> Binary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9925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Chirp mass: </a:t>
            </a:r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3200400"/>
            <a:ext cx="3810000" cy="9325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4191000"/>
            <a:ext cx="2578100" cy="558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4191000"/>
            <a:ext cx="2044700" cy="584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5181600"/>
            <a:ext cx="4826000" cy="889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2875" y="2971800"/>
            <a:ext cx="2651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09800"/>
            <a:ext cx="17811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6248400"/>
            <a:ext cx="468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1676400"/>
            <a:ext cx="313349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172200" y="167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 </a:t>
            </a:r>
            <a:r>
              <a:rPr lang="en-US" dirty="0" err="1" smtClean="0"/>
              <a:t>quadrupole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676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circular, fixed orbit,</a:t>
            </a:r>
          </a:p>
          <a:p>
            <a:r>
              <a:rPr lang="en-US" dirty="0" smtClean="0"/>
              <a:t> point masses</a:t>
            </a:r>
          </a:p>
          <a:p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00" y="2286000"/>
            <a:ext cx="2476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Inspiral</a:t>
            </a:r>
            <a:r>
              <a:rPr lang="en-US" dirty="0" smtClean="0"/>
              <a:t> from GW: radius not fixed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Radiation power: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Energy:</a:t>
            </a:r>
          </a:p>
          <a:p>
            <a:r>
              <a:rPr lang="en-US" dirty="0" smtClean="0"/>
              <a:t>Solve                     for            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417638"/>
            <a:ext cx="4178300" cy="965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405190"/>
            <a:ext cx="5486400" cy="901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329242"/>
            <a:ext cx="1358900" cy="3526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4805686"/>
            <a:ext cx="4889500" cy="990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915134"/>
            <a:ext cx="8153400" cy="88056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3311490"/>
            <a:ext cx="2565400" cy="457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5181600"/>
            <a:ext cx="9239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5410200"/>
            <a:ext cx="238266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8071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Generalize: Eccentric Orbit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1"/>
            <a:ext cx="8229600" cy="609600"/>
          </a:xfrm>
        </p:spPr>
        <p:txBody>
          <a:bodyPr/>
          <a:lstStyle/>
          <a:p>
            <a:r>
              <a:rPr lang="en-US" dirty="0" smtClean="0"/>
              <a:t>Orbital frequency no longer constant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8458200" cy="52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352800"/>
            <a:ext cx="3245784" cy="27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962400"/>
            <a:ext cx="1864431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886200"/>
            <a:ext cx="2209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4191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Polar coordinates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4038600"/>
            <a:ext cx="1485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4953000"/>
            <a:ext cx="2181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5334000"/>
            <a:ext cx="50474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62000" y="3200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Eccentric anomaly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and Shape of Eccentricity</a:t>
            </a:r>
            <a:endParaRPr lang="en-US" dirty="0"/>
          </a:p>
        </p:txBody>
      </p:sp>
      <p:pic>
        <p:nvPicPr>
          <p:cNvPr id="4" name="sound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1400" y="5562600"/>
            <a:ext cx="1524000" cy="1143000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6019800"/>
            <a:ext cx="20288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Lisa Randall\Desktop\pptfiles_xp\ePower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143000"/>
            <a:ext cx="6943725" cy="46767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0" y="53340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 longer constant frequency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Higher harmonics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Quadrupole</a:t>
            </a:r>
            <a:r>
              <a:rPr lang="en-US" dirty="0" smtClean="0"/>
              <a:t> dominates for small 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Large e: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12272</TotalTime>
  <Words>1725</Words>
  <Application>Microsoft Macintosh PowerPoint</Application>
  <PresentationFormat>On-screen Show (4:3)</PresentationFormat>
  <Paragraphs>297</Paragraphs>
  <Slides>58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Test of Binary Mergers in Hierarchical Triples</vt:lpstr>
      <vt:lpstr>Introduction</vt:lpstr>
      <vt:lpstr>Merger History</vt:lpstr>
      <vt:lpstr>Eccentricity</vt:lpstr>
      <vt:lpstr>Statistically Probe Merger Origins</vt:lpstr>
      <vt:lpstr>Review: GW Emission  from Inspiraling Binary</vt:lpstr>
      <vt:lpstr>Inspiral from GW: radius not fixed</vt:lpstr>
      <vt:lpstr>Generalize: Eccentric Orbit</vt:lpstr>
      <vt:lpstr>Sound and Shape of Eccentricity</vt:lpstr>
      <vt:lpstr>Eccentricity loss during infall</vt:lpstr>
      <vt:lpstr>Measurable?</vt:lpstr>
      <vt:lpstr>Rate:Tidal and GW modulation  </vt:lpstr>
      <vt:lpstr>Tidal generation of eccentricity</vt:lpstr>
      <vt:lpstr>Drive e with (eg) Point Source  Tidal Force:Kozai Lidov  </vt:lpstr>
      <vt:lpstr>Slide 15</vt:lpstr>
      <vt:lpstr>Slide 16</vt:lpstr>
      <vt:lpstr>Slide 17</vt:lpstr>
      <vt:lpstr>Slide 18</vt:lpstr>
      <vt:lpstr>Does eccentricity survive to LIGO?</vt:lpstr>
      <vt:lpstr>Tidal Sphere of Influence</vt:lpstr>
      <vt:lpstr>So how much e remains?</vt:lpstr>
      <vt:lpstr>Second paper: analytical solution</vt:lpstr>
      <vt:lpstr>Three-Body Systems Perturbative: hierarchical triples</vt:lpstr>
      <vt:lpstr>Jacobi Coordinates: Hierarchical</vt:lpstr>
      <vt:lpstr>Quadrupole Approx: Integrable System</vt:lpstr>
      <vt:lpstr>Exploit Hierarchy: Orbit-Orbit Coupling and Multipole Expansion</vt:lpstr>
      <vt:lpstr>Averaged Hamiltonian Interaction</vt:lpstr>
      <vt:lpstr>Aside: Delauney Variables</vt:lpstr>
      <vt:lpstr>Analytical Computation of Final e</vt:lpstr>
      <vt:lpstr> Case I: fast merger</vt:lpstr>
      <vt:lpstr>Opposite extreme: isolation limit</vt:lpstr>
      <vt:lpstr>We calculate: KL-boosted (but several cycles)</vt:lpstr>
      <vt:lpstr>Merger Time</vt:lpstr>
      <vt:lpstr>What about eccentricity?</vt:lpstr>
      <vt:lpstr>KL: Interchange </vt:lpstr>
      <vt:lpstr>Including precession of periapsis, GR</vt:lpstr>
      <vt:lpstr>Summary</vt:lpstr>
      <vt:lpstr>Use changes occurring at largest e Take fictitious binary; same m1, m2, a1,tmerger</vt:lpstr>
      <vt:lpstr>Comparison to numerical results</vt:lpstr>
      <vt:lpstr>What to do with this result?</vt:lpstr>
      <vt:lpstr>Additional constraints:  Evaporation and Tidal Disruption</vt:lpstr>
      <vt:lpstr>Evaporation and disruption</vt:lpstr>
      <vt:lpstr>Sample Result with all Constraints</vt:lpstr>
      <vt:lpstr>Can in principle use to distinguish different density distributions</vt:lpstr>
      <vt:lpstr>Also some analytical understanding of dependencies</vt:lpstr>
      <vt:lpstr>Early stages but promising</vt:lpstr>
      <vt:lpstr>At least as interesting…</vt:lpstr>
      <vt:lpstr>Longitudinal Doppler Shift</vt:lpstr>
      <vt:lpstr>Doppler Shift</vt:lpstr>
      <vt:lpstr>Sample results</vt:lpstr>
      <vt:lpstr>Real-time Eccentricity Generation</vt:lpstr>
      <vt:lpstr>Results</vt:lpstr>
      <vt:lpstr>Conclusions</vt:lpstr>
      <vt:lpstr>Slide 54</vt:lpstr>
      <vt:lpstr>Slide 55</vt:lpstr>
      <vt:lpstr>Slide 56</vt:lpstr>
      <vt:lpstr>Slide 57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Induced Ellipticity for Inspiraling Binary Systems</dc:title>
  <dc:creator>Lisa Randall</dc:creator>
  <cp:lastModifiedBy>Lisa Randall</cp:lastModifiedBy>
  <cp:revision>49</cp:revision>
  <dcterms:created xsi:type="dcterms:W3CDTF">2017-10-12T15:09:19Z</dcterms:created>
  <dcterms:modified xsi:type="dcterms:W3CDTF">2018-06-06T13:43:38Z</dcterms:modified>
</cp:coreProperties>
</file>