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2"/>
  </p:notesMasterIdLst>
  <p:handoutMasterIdLst>
    <p:handoutMasterId r:id="rId53"/>
  </p:handoutMasterIdLst>
  <p:sldIdLst>
    <p:sldId id="258" r:id="rId2"/>
    <p:sldId id="364" r:id="rId3"/>
    <p:sldId id="342" r:id="rId4"/>
    <p:sldId id="362" r:id="rId5"/>
    <p:sldId id="363" r:id="rId6"/>
    <p:sldId id="332" r:id="rId7"/>
    <p:sldId id="284" r:id="rId8"/>
    <p:sldId id="285" r:id="rId9"/>
    <p:sldId id="335" r:id="rId10"/>
    <p:sldId id="286" r:id="rId11"/>
    <p:sldId id="287" r:id="rId12"/>
    <p:sldId id="288" r:id="rId13"/>
    <p:sldId id="338" r:id="rId14"/>
    <p:sldId id="291" r:id="rId15"/>
    <p:sldId id="370" r:id="rId16"/>
    <p:sldId id="369" r:id="rId17"/>
    <p:sldId id="340" r:id="rId18"/>
    <p:sldId id="344" r:id="rId19"/>
    <p:sldId id="368" r:id="rId20"/>
    <p:sldId id="303" r:id="rId21"/>
    <p:sldId id="304" r:id="rId22"/>
    <p:sldId id="346" r:id="rId23"/>
    <p:sldId id="310" r:id="rId24"/>
    <p:sldId id="311" r:id="rId25"/>
    <p:sldId id="312" r:id="rId26"/>
    <p:sldId id="316" r:id="rId27"/>
    <p:sldId id="317" r:id="rId28"/>
    <p:sldId id="318" r:id="rId29"/>
    <p:sldId id="319" r:id="rId30"/>
    <p:sldId id="321" r:id="rId31"/>
    <p:sldId id="322" r:id="rId32"/>
    <p:sldId id="324" r:id="rId33"/>
    <p:sldId id="347" r:id="rId34"/>
    <p:sldId id="348" r:id="rId35"/>
    <p:sldId id="349" r:id="rId36"/>
    <p:sldId id="350" r:id="rId37"/>
    <p:sldId id="353" r:id="rId38"/>
    <p:sldId id="354" r:id="rId39"/>
    <p:sldId id="357" r:id="rId40"/>
    <p:sldId id="325" r:id="rId41"/>
    <p:sldId id="326" r:id="rId42"/>
    <p:sldId id="358" r:id="rId43"/>
    <p:sldId id="327" r:id="rId44"/>
    <p:sldId id="329" r:id="rId45"/>
    <p:sldId id="360" r:id="rId46"/>
    <p:sldId id="361" r:id="rId47"/>
    <p:sldId id="367" r:id="rId48"/>
    <p:sldId id="371" r:id="rId49"/>
    <p:sldId id="365" r:id="rId50"/>
    <p:sldId id="366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0004"/>
    <a:srgbClr val="746CFF"/>
    <a:srgbClr val="C01A20"/>
    <a:srgbClr val="8C0000"/>
    <a:srgbClr val="F80E25"/>
    <a:srgbClr val="342CA4"/>
    <a:srgbClr val="F01424"/>
    <a:srgbClr val="48C94C"/>
    <a:srgbClr val="FD3F45"/>
    <a:srgbClr val="23FF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642" autoAdjust="0"/>
  </p:normalViewPr>
  <p:slideViewPr>
    <p:cSldViewPr snapToGrid="0" snapToObjects="1" showGuides="1">
      <p:cViewPr>
        <p:scale>
          <a:sx n="100" d="100"/>
          <a:sy n="100" d="100"/>
        </p:scale>
        <p:origin x="-1176" y="-80"/>
      </p:cViewPr>
      <p:guideLst>
        <p:guide orient="horz" pos="4319"/>
        <p:guide pos="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1EDBE-04FF-CB4E-87A7-2BFD9715B7C3}" type="datetimeFigureOut">
              <a:rPr lang="fr-FR" smtClean="0"/>
              <a:t>10/05/16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64AC1-02BB-464E-B4BB-C5F48DE1A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066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8A44F-8A39-7D47-8FC7-BAC7E522906B}" type="datetimeFigureOut">
              <a:rPr lang="fr-FR" smtClean="0"/>
              <a:t>10/05/16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322FF-D83A-0A46-AF1A-E0BB02F31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894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1800">
              <a:latin typeface="Courier" charset="0"/>
              <a:ea typeface="ＭＳ Ｐゴシック" charset="0"/>
              <a:cs typeface="ＭＳ Ｐゴシック" charset="0"/>
              <a:sym typeface="Courier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4E48B-E8D0-0447-AE47-12411D04FE63}" type="slidenum">
              <a:rPr lang="en-US"/>
              <a:pPr/>
              <a:t>17</a:t>
            </a:fld>
            <a:endParaRPr lang="en-US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1800">
              <a:latin typeface="Courier" charset="0"/>
              <a:ea typeface="ＭＳ Ｐゴシック" charset="0"/>
              <a:cs typeface="ＭＳ Ｐゴシック" charset="0"/>
              <a:sym typeface="Courier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sz="1800">
              <a:latin typeface="Courier" charset="0"/>
              <a:ea typeface="ＭＳ Ｐゴシック" charset="0"/>
              <a:cs typeface="ＭＳ Ｐゴシック" charset="0"/>
              <a:sym typeface="Courier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>
                <a:ea typeface="ＭＳ Ｐゴシック" charset="0"/>
                <a:cs typeface="ＭＳ Ｐゴシック" charset="0"/>
              </a:rPr>
              <a:t>5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625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625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625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6259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>
                <a:ea typeface="ＭＳ Ｐゴシック" charset="0"/>
                <a:cs typeface="ＭＳ Ｐゴシック" charset="0"/>
              </a:rPr>
              <a:t>5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628154"/>
            <a:ext cx="8001000" cy="382344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Cliquez pour modifier le style des sous-titres du masque</a:t>
            </a:r>
            <a:endParaRPr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8296" y="6518276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Cliquez</a:t>
            </a:r>
            <a:r>
              <a:rPr lang="en-US" dirty="0" smtClean="0"/>
              <a:t> et </a:t>
            </a:r>
            <a:r>
              <a:rPr lang="en-US" dirty="0" err="1" smtClean="0"/>
              <a:t>modifiez</a:t>
            </a:r>
            <a:r>
              <a:rPr lang="en-US" dirty="0" smtClean="0"/>
              <a:t> le </a:t>
            </a:r>
            <a:r>
              <a:rPr lang="en-US" dirty="0" err="1" smtClean="0"/>
              <a:t>titre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8296" y="653520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Cliquez pour modifier les styles du texte du masque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15887" y="6441300"/>
            <a:ext cx="2895600" cy="13388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8296" y="6518276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Cliquez</a:t>
            </a:r>
            <a:r>
              <a:rPr lang="en-US" dirty="0" smtClean="0"/>
              <a:t> et </a:t>
            </a:r>
            <a:r>
              <a:rPr lang="en-US" dirty="0" err="1" smtClean="0"/>
              <a:t>modifiez</a:t>
            </a:r>
            <a:r>
              <a:rPr lang="en-US" dirty="0" smtClean="0"/>
              <a:t> le </a:t>
            </a:r>
            <a:r>
              <a:rPr lang="en-US" dirty="0" err="1" smtClean="0"/>
              <a:t>titre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8296" y="6518276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Cliquez et modifiez le titre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buFont typeface="Wingdings" charset="2"/>
              <a:buChar char="ü"/>
              <a:defRPr/>
            </a:lvl1pPr>
            <a:lvl2pPr>
              <a:buClr>
                <a:schemeClr val="tx2">
                  <a:lumMod val="75000"/>
                </a:schemeClr>
              </a:buClr>
              <a:buFont typeface="Wingdings" charset="2"/>
              <a:buChar char="ü"/>
              <a:defRPr/>
            </a:lvl2pPr>
            <a:lvl3pPr>
              <a:buClr>
                <a:schemeClr val="tx2">
                  <a:lumMod val="75000"/>
                </a:schemeClr>
              </a:buClr>
              <a:buFont typeface="Wingdings" charset="2"/>
              <a:buChar char="ü"/>
              <a:defRPr/>
            </a:lvl3pPr>
            <a:lvl4pPr>
              <a:buClr>
                <a:schemeClr val="tx2">
                  <a:lumMod val="75000"/>
                </a:schemeClr>
              </a:buClr>
              <a:buFont typeface="Wingdings" charset="2"/>
              <a:buChar char="ü"/>
              <a:defRPr/>
            </a:lvl4pPr>
            <a:lvl5pPr>
              <a:buClr>
                <a:schemeClr val="tx2">
                  <a:lumMod val="75000"/>
                </a:schemeClr>
              </a:buClr>
              <a:buFont typeface="Wingdings" charset="2"/>
              <a:buChar char="ü"/>
              <a:defRPr/>
            </a:lvl5pPr>
          </a:lstStyle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8296" y="6518276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Cliquez sur l'icône pour ajouter un tableau</a:t>
            </a:r>
            <a:endParaRPr lang="en-US" noProof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8296" y="6518276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0" y="143951"/>
            <a:ext cx="8419715" cy="576498"/>
          </a:xfrm>
        </p:spPr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clic</a:t>
            </a:r>
            <a:r>
              <a:rPr lang="en-US" dirty="0" smtClean="0"/>
              <a:t> per </a:t>
            </a:r>
            <a:r>
              <a:rPr lang="en-US" dirty="0" err="1" smtClean="0"/>
              <a:t>modificare</a:t>
            </a:r>
            <a:r>
              <a:rPr lang="en-US" dirty="0" smtClean="0"/>
              <a:t> stile</a:t>
            </a:r>
            <a:endParaRPr lang="it-I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Fare </a:t>
            </a:r>
            <a:r>
              <a:rPr lang="en-US" dirty="0" err="1" smtClean="0"/>
              <a:t>clic</a:t>
            </a:r>
            <a:r>
              <a:rPr lang="en-US" dirty="0" smtClean="0"/>
              <a:t> per </a:t>
            </a:r>
            <a:r>
              <a:rPr lang="en-US" dirty="0" err="1" smtClean="0"/>
              <a:t>modificare</a:t>
            </a:r>
            <a:r>
              <a:rPr lang="en-US" dirty="0" smtClean="0"/>
              <a:t> stile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8296" y="6518276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11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32009"/>
            <a:ext cx="8596780" cy="579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6685067"/>
            <a:ext cx="7999413" cy="17293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3951"/>
            <a:ext cx="8419715" cy="576498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 err="1" smtClean="0"/>
              <a:t>Cliquez</a:t>
            </a:r>
            <a:r>
              <a:rPr lang="en-US" dirty="0" smtClean="0"/>
              <a:t> et </a:t>
            </a:r>
            <a:r>
              <a:rPr lang="en-US" dirty="0" err="1" smtClean="0"/>
              <a:t>modifiez</a:t>
            </a:r>
            <a:r>
              <a:rPr lang="en-US" dirty="0" smtClean="0"/>
              <a:t> le </a:t>
            </a:r>
            <a:r>
              <a:rPr lang="en-US" dirty="0" err="1" smtClean="0"/>
              <a:t>titre</a:t>
            </a:r>
            <a:endParaRPr dirty="0"/>
          </a:p>
        </p:txBody>
      </p:sp>
      <p:sp>
        <p:nvSpPr>
          <p:cNvPr id="10" name="ZoneTexte 9"/>
          <p:cNvSpPr txBox="1"/>
          <p:nvPr/>
        </p:nvSpPr>
        <p:spPr>
          <a:xfrm>
            <a:off x="0" y="6659667"/>
            <a:ext cx="22621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Davide</a:t>
            </a:r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Franco – HDR – May 12</a:t>
            </a:r>
            <a:r>
              <a:rPr lang="en-US" sz="9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th</a:t>
            </a:r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2016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76" r:id="rId5"/>
    <p:sldLayoutId id="2147483677" r:id="rId6"/>
    <p:sldLayoutId id="2147483678" r:id="rId7"/>
  </p:sldLayoutIdLst>
  <p:hf hdr="0" ftr="0" dt="0"/>
  <p:txStyles>
    <p:titleStyle>
      <a:lvl1pPr marL="0" indent="0" algn="r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961930"/>
            <a:ext cx="8915400" cy="1677933"/>
          </a:xfrm>
        </p:spPr>
        <p:txBody>
          <a:bodyPr anchor="ctr">
            <a:normAutofit/>
          </a:bodyPr>
          <a:lstStyle/>
          <a:p>
            <a:pPr algn="r"/>
            <a:r>
              <a:rPr lang="en-US" dirty="0" smtClean="0"/>
              <a:t>Solar neutrino physics with Borexino and beyond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77888" y="4252707"/>
            <a:ext cx="8001000" cy="777240"/>
          </a:xfrm>
        </p:spPr>
        <p:txBody>
          <a:bodyPr/>
          <a:lstStyle/>
          <a:p>
            <a:pPr algn="r"/>
            <a:r>
              <a:rPr lang="en-US" dirty="0" smtClean="0"/>
              <a:t>Davide Franco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581400" y="5325590"/>
            <a:ext cx="3838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</a:rPr>
              <a:t>Habilitation à Diriger des Recherches</a:t>
            </a:r>
          </a:p>
        </p:txBody>
      </p:sp>
      <p:pic>
        <p:nvPicPr>
          <p:cNvPr id="5" name="Image 4" descr="LogoP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694"/>
            <a:ext cx="1440344" cy="355525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40300" y="5774323"/>
            <a:ext cx="1605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May 12</a:t>
            </a:r>
            <a:r>
              <a:rPr lang="en-US" sz="1600" baseline="30000" dirty="0" smtClean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3910518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2286000"/>
            <a:ext cx="3563937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250825" y="1066800"/>
            <a:ext cx="87137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 u="none" dirty="0"/>
              <a:t>The Standard Solar Model, based on the old </a:t>
            </a:r>
            <a:r>
              <a:rPr lang="en-US" sz="1800" u="none" dirty="0" err="1"/>
              <a:t>metallicity</a:t>
            </a:r>
            <a:r>
              <a:rPr lang="en-US" sz="1800" u="none" dirty="0"/>
              <a:t> derived by </a:t>
            </a:r>
            <a:r>
              <a:rPr lang="en-US" sz="1800" u="none" dirty="0" err="1"/>
              <a:t>Grevesse</a:t>
            </a:r>
            <a:r>
              <a:rPr lang="en-US" sz="1800" u="none" dirty="0"/>
              <a:t> and </a:t>
            </a:r>
            <a:r>
              <a:rPr lang="en-US" sz="1800" u="none" dirty="0" err="1"/>
              <a:t>Sauval</a:t>
            </a:r>
            <a:r>
              <a:rPr lang="en-US" sz="1800" u="none" dirty="0"/>
              <a:t> (Space Sci. Rev. </a:t>
            </a:r>
            <a:r>
              <a:rPr lang="en-US" sz="1800" b="1" u="none" dirty="0"/>
              <a:t>85</a:t>
            </a:r>
            <a:r>
              <a:rPr lang="en-US" sz="1800" u="none" dirty="0"/>
              <a:t>, 161 (1998)), was in </a:t>
            </a:r>
            <a:r>
              <a:rPr lang="en-US" sz="1800" b="1" u="none" dirty="0">
                <a:solidFill>
                  <a:srgbClr val="CC0000"/>
                </a:solidFill>
              </a:rPr>
              <a:t>agreement within 0.5 in %</a:t>
            </a:r>
            <a:r>
              <a:rPr lang="en-US" sz="1800" u="none" dirty="0"/>
              <a:t> with the solar sound speed measured by helioseismology.</a:t>
            </a:r>
            <a:r>
              <a:rPr lang="en-US" sz="1800" dirty="0"/>
              <a:t> </a:t>
            </a:r>
          </a:p>
        </p:txBody>
      </p:sp>
      <p:pic>
        <p:nvPicPr>
          <p:cNvPr id="24582" name="Immagin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2200"/>
            <a:ext cx="361791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3"/>
          <p:cNvSpPr>
            <a:spLocks noChangeArrowheads="1"/>
          </p:cNvSpPr>
          <p:nvPr/>
        </p:nvSpPr>
        <p:spPr bwMode="auto">
          <a:xfrm>
            <a:off x="179388" y="5105400"/>
            <a:ext cx="88201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 u="none"/>
              <a:t>Latest work by Asplund, Grevesse and Sauval (Nucl. Phys. A </a:t>
            </a:r>
            <a:r>
              <a:rPr lang="en-US" sz="1800" b="1" u="none"/>
              <a:t>777</a:t>
            </a:r>
            <a:r>
              <a:rPr lang="en-US" sz="1800" u="none"/>
              <a:t>, 1 (2006)) indicates a </a:t>
            </a:r>
            <a:r>
              <a:rPr lang="en-US" sz="1800" b="1" u="none">
                <a:solidFill>
                  <a:srgbClr val="CC0000"/>
                </a:solidFill>
              </a:rPr>
              <a:t>lower </a:t>
            </a:r>
            <a:r>
              <a:rPr lang="en-US" sz="1800" u="none"/>
              <a:t>metallicity</a:t>
            </a:r>
            <a:r>
              <a:rPr lang="en-US" sz="1800" b="1" u="none">
                <a:solidFill>
                  <a:srgbClr val="CC0000"/>
                </a:solidFill>
              </a:rPr>
              <a:t> by a factor ~2</a:t>
            </a:r>
            <a:r>
              <a:rPr lang="en-US" sz="1800" u="none"/>
              <a:t>.  This result destroys the agreement with helioseismology</a:t>
            </a:r>
          </a:p>
        </p:txBody>
      </p:sp>
      <p:sp>
        <p:nvSpPr>
          <p:cNvPr id="24584" name="CasellaDiTesto 7"/>
          <p:cNvSpPr txBox="1">
            <a:spLocks noChangeArrowheads="1"/>
          </p:cNvSpPr>
          <p:nvPr/>
        </p:nvSpPr>
        <p:spPr bwMode="auto">
          <a:xfrm>
            <a:off x="2060575" y="2133600"/>
            <a:ext cx="817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u="none"/>
              <a:t>&lt; 2004</a:t>
            </a:r>
          </a:p>
        </p:txBody>
      </p:sp>
      <p:sp>
        <p:nvSpPr>
          <p:cNvPr id="24585" name="CasellaDiTesto 8"/>
          <p:cNvSpPr txBox="1">
            <a:spLocks noChangeArrowheads="1"/>
          </p:cNvSpPr>
          <p:nvPr/>
        </p:nvSpPr>
        <p:spPr bwMode="auto">
          <a:xfrm>
            <a:off x="6096000" y="2133600"/>
            <a:ext cx="817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u="none"/>
              <a:t>&gt; 2004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ook Antiqua"/>
                <a:ea typeface="ＭＳ Ｐゴシック" charset="0"/>
                <a:cs typeface="Book Antiqua"/>
              </a:rPr>
              <a:t>The Standard Solar Model before/after 2004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2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neutrinos?</a:t>
            </a:r>
          </a:p>
        </p:txBody>
      </p:sp>
      <p:graphicFrame>
        <p:nvGraphicFramePr>
          <p:cNvPr id="9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7073807"/>
              </p:ext>
            </p:extLst>
          </p:nvPr>
        </p:nvGraphicFramePr>
        <p:xfrm>
          <a:off x="461963" y="1312862"/>
          <a:ext cx="7705725" cy="1844676"/>
        </p:xfrm>
        <a:graphic>
          <a:graphicData uri="http://schemas.openxmlformats.org/drawingml/2006/table">
            <a:tbl>
              <a:tblPr/>
              <a:tblGrid>
                <a:gridCol w="1087438"/>
                <a:gridCol w="822325"/>
                <a:gridCol w="954087"/>
                <a:gridCol w="819150"/>
                <a:gridCol w="876300"/>
                <a:gridCol w="814388"/>
                <a:gridCol w="814387"/>
                <a:gridCol w="773113"/>
                <a:gridCol w="744537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[cm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 s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-1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]</a:t>
                      </a:r>
                      <a:endParaRPr kumimoji="0" lang="en-US" sz="1600" b="0" i="0" u="none" strike="noStrike" cap="none" normalizeH="0" baseline="3000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  <a:sym typeface="Courier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pp</a:t>
                      </a: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(10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pep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(10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10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hep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 (10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3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32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7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Be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 (10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9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8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B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(10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6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  <a:sym typeface="Courier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32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13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N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 (10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8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15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O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(10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8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  <a:sym typeface="Courier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32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17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F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 (10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6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DE"/>
                    </a:solidFill>
                  </a:tcPr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GS98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  <a:sym typeface="Courier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5.97</a:t>
                      </a:r>
                      <a:endParaRPr kumimoji="0" lang="en-US" sz="1600" b="0" i="0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  <a:sym typeface="Courier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1.41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7.91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5.08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5.88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2.82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2.09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5.65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AGS09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  <a:sym typeface="Courier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6.03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1.44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8.18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4.64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4.85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2.07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1.47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3.48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-1%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-2%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-3%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-9%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-18%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-27%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-30%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-48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  <a:sym typeface="Courier" charset="0"/>
                        </a:rPr>
                        <a:t>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1" name="Grouper 10"/>
          <p:cNvGrpSpPr/>
          <p:nvPr/>
        </p:nvGrpSpPr>
        <p:grpSpPr>
          <a:xfrm>
            <a:off x="461963" y="3157538"/>
            <a:ext cx="8491537" cy="3348038"/>
            <a:chOff x="461963" y="3157538"/>
            <a:chExt cx="8491537" cy="3348038"/>
          </a:xfrm>
        </p:grpSpPr>
        <p:sp>
          <p:nvSpPr>
            <p:cNvPr id="12" name="ZoneTexte 11"/>
            <p:cNvSpPr txBox="1"/>
            <p:nvPr/>
          </p:nvSpPr>
          <p:spPr>
            <a:xfrm>
              <a:off x="4826000" y="3713162"/>
              <a:ext cx="4127500" cy="2308324"/>
            </a:xfrm>
            <a:prstGeom prst="rect">
              <a:avLst/>
            </a:prstGeom>
            <a:noFill/>
            <a:ln w="19050" cmpd="sng"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latin typeface="Century Gothic"/>
                  <a:cs typeface="Century Gothic"/>
                </a:rPr>
                <a:t>Never observed</a:t>
              </a:r>
            </a:p>
            <a:p>
              <a:endParaRPr lang="en-US" dirty="0" smtClean="0">
                <a:latin typeface="Century Gothic"/>
                <a:cs typeface="Century Gothic"/>
              </a:endParaRPr>
            </a:p>
            <a:p>
              <a:r>
                <a:rPr lang="en-US" dirty="0" err="1" smtClean="0">
                  <a:latin typeface="Century Gothic"/>
                  <a:cs typeface="Century Gothic"/>
                </a:rPr>
                <a:t>Borexino</a:t>
              </a:r>
              <a:r>
                <a:rPr lang="en-US" b="1" dirty="0" smtClean="0">
                  <a:latin typeface="Century Gothic"/>
                  <a:cs typeface="Century Gothic"/>
                </a:rPr>
                <a:t>: </a:t>
              </a:r>
              <a:r>
                <a:rPr lang="hr-HR" dirty="0" smtClean="0">
                  <a:latin typeface="Century Gothic"/>
                  <a:cs typeface="Century Gothic"/>
                </a:rPr>
                <a:t>&lt;7.9 10</a:t>
              </a:r>
              <a:r>
                <a:rPr lang="hr-HR" baseline="30000" dirty="0" smtClean="0">
                  <a:latin typeface="Century Gothic"/>
                  <a:cs typeface="Century Gothic"/>
                </a:rPr>
                <a:t>6</a:t>
              </a:r>
              <a:r>
                <a:rPr lang="hr-HR" dirty="0" smtClean="0">
                  <a:latin typeface="Century Gothic"/>
                  <a:cs typeface="Century Gothic"/>
                </a:rPr>
                <a:t> </a:t>
              </a:r>
              <a:r>
                <a:rPr lang="hr-HR" dirty="0">
                  <a:latin typeface="Century Gothic"/>
                  <a:cs typeface="Century Gothic"/>
                </a:rPr>
                <a:t>cm</a:t>
              </a:r>
              <a:r>
                <a:rPr lang="hr-HR" baseline="30000" dirty="0">
                  <a:latin typeface="Century Gothic"/>
                  <a:cs typeface="Century Gothic"/>
                </a:rPr>
                <a:t>−2</a:t>
              </a:r>
              <a:r>
                <a:rPr lang="hr-HR" dirty="0">
                  <a:latin typeface="Century Gothic"/>
                  <a:cs typeface="Century Gothic"/>
                </a:rPr>
                <a:t> </a:t>
              </a:r>
              <a:r>
                <a:rPr lang="hr-HR" dirty="0" smtClean="0">
                  <a:latin typeface="Century Gothic"/>
                  <a:cs typeface="Century Gothic"/>
                </a:rPr>
                <a:t>s</a:t>
              </a:r>
              <a:r>
                <a:rPr lang="hr-HR" baseline="30000" dirty="0" smtClean="0">
                  <a:latin typeface="Century Gothic"/>
                  <a:cs typeface="Century Gothic"/>
                </a:rPr>
                <a:t>-1</a:t>
              </a:r>
              <a:r>
                <a:rPr lang="hr-HR" dirty="0" smtClean="0">
                  <a:latin typeface="Century Gothic"/>
                  <a:cs typeface="Century Gothic"/>
                </a:rPr>
                <a:t>(95% CL)</a:t>
              </a:r>
            </a:p>
            <a:p>
              <a:endParaRPr lang="hr-HR" dirty="0">
                <a:latin typeface="Century Gothic"/>
                <a:cs typeface="Century Gothic"/>
              </a:endParaRPr>
            </a:p>
            <a:p>
              <a:r>
                <a:rPr lang="hr-HR" dirty="0" smtClean="0">
                  <a:latin typeface="Century Gothic"/>
                  <a:cs typeface="Century Gothic"/>
                </a:rPr>
                <a:t>CNO neutrino (via elastic scattering) and </a:t>
              </a:r>
              <a:r>
                <a:rPr lang="hr-HR" baseline="30000" dirty="0" smtClean="0">
                  <a:latin typeface="Century Gothic"/>
                  <a:cs typeface="Century Gothic"/>
                </a:rPr>
                <a:t>210</a:t>
              </a:r>
              <a:r>
                <a:rPr lang="hr-HR" dirty="0" smtClean="0">
                  <a:latin typeface="Century Gothic"/>
                  <a:cs typeface="Century Gothic"/>
                </a:rPr>
                <a:t>Bi have similar shapes: strong correlation in spectral fits</a:t>
              </a:r>
              <a:endParaRPr lang="en-US" b="1" dirty="0">
                <a:latin typeface="Century Gothic"/>
                <a:cs typeface="Century Gothic"/>
              </a:endParaRPr>
            </a:p>
          </p:txBody>
        </p:sp>
        <p:cxnSp>
          <p:nvCxnSpPr>
            <p:cNvPr id="13" name="Connecteur droit 12"/>
            <p:cNvCxnSpPr/>
            <p:nvPr/>
          </p:nvCxnSpPr>
          <p:spPr>
            <a:xfrm>
              <a:off x="6273800" y="3390900"/>
              <a:ext cx="15113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flipV="1">
              <a:off x="6273800" y="3157538"/>
              <a:ext cx="0" cy="23336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flipV="1">
              <a:off x="7785100" y="3165476"/>
              <a:ext cx="0" cy="23336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>
              <a:off x="7035800" y="3378200"/>
              <a:ext cx="0" cy="3556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er 16"/>
            <p:cNvGrpSpPr/>
            <p:nvPr/>
          </p:nvGrpSpPr>
          <p:grpSpPr>
            <a:xfrm>
              <a:off x="461963" y="3700462"/>
              <a:ext cx="4196909" cy="2805114"/>
              <a:chOff x="461963" y="3662362"/>
              <a:chExt cx="4196909" cy="2805114"/>
            </a:xfrm>
          </p:grpSpPr>
          <p:pic>
            <p:nvPicPr>
              <p:cNvPr id="18" name="Imag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1963" y="3662362"/>
                <a:ext cx="4196909" cy="2805114"/>
              </a:xfrm>
              <a:prstGeom prst="rect">
                <a:avLst/>
              </a:prstGeom>
            </p:spPr>
          </p:pic>
          <p:sp>
            <p:nvSpPr>
              <p:cNvPr id="19" name="ZoneTexte 18"/>
              <p:cNvSpPr txBox="1"/>
              <p:nvPr/>
            </p:nvSpPr>
            <p:spPr>
              <a:xfrm>
                <a:off x="1041400" y="5626100"/>
                <a:ext cx="12928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 smtClean="0">
                    <a:solidFill>
                      <a:schemeClr val="bg1"/>
                    </a:solidFill>
                    <a:latin typeface="Courier"/>
                    <a:cs typeface="Courier"/>
                  </a:rPr>
                  <a:t>Borexino</a:t>
                </a:r>
                <a:endParaRPr lang="en-US" b="1" dirty="0">
                  <a:solidFill>
                    <a:schemeClr val="bg1"/>
                  </a:solidFill>
                  <a:latin typeface="Courier"/>
                  <a:cs typeface="Courier"/>
                </a:endParaRPr>
              </a:p>
            </p:txBody>
          </p:sp>
        </p:grp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3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250825" y="1024466"/>
            <a:ext cx="8664575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Aft>
                <a:spcPts val="1200"/>
              </a:spcAft>
              <a:buClr>
                <a:srgbClr val="008000"/>
              </a:buClr>
              <a:buFont typeface="Wingdings" charset="0"/>
              <a:buChar char="ü"/>
            </a:pPr>
            <a:r>
              <a:rPr lang="en-US" sz="1600" u="none" dirty="0"/>
              <a:t> First ever observations of </a:t>
            </a:r>
            <a:r>
              <a:rPr lang="en-US" sz="1600" b="1" u="none" dirty="0">
                <a:solidFill>
                  <a:srgbClr val="CC0000"/>
                </a:solidFill>
              </a:rPr>
              <a:t>sub-MeV neutrinos</a:t>
            </a:r>
            <a:r>
              <a:rPr lang="en-US" sz="1600" u="none" dirty="0"/>
              <a:t> </a:t>
            </a:r>
            <a:r>
              <a:rPr lang="en-US" sz="1600" u="none" dirty="0" smtClean="0"/>
              <a:t>(</a:t>
            </a:r>
            <a:r>
              <a:rPr lang="en-US" sz="1600" u="none" baseline="30000" dirty="0" smtClean="0"/>
              <a:t>7</a:t>
            </a:r>
            <a:r>
              <a:rPr lang="en-US" sz="1600" u="none" dirty="0" smtClean="0"/>
              <a:t>Be) in </a:t>
            </a:r>
            <a:r>
              <a:rPr lang="en-US" sz="1600" u="none" dirty="0"/>
              <a:t>real </a:t>
            </a:r>
            <a:r>
              <a:rPr lang="en-US" sz="1600" u="none" dirty="0" smtClean="0"/>
              <a:t>time</a:t>
            </a:r>
            <a:endParaRPr lang="en-US" sz="1600" dirty="0"/>
          </a:p>
          <a:p>
            <a:pPr algn="l">
              <a:spcAft>
                <a:spcPts val="1200"/>
              </a:spcAft>
              <a:buClr>
                <a:srgbClr val="008000"/>
              </a:buClr>
              <a:buFont typeface="Wingdings" charset="0"/>
              <a:buChar char="ü"/>
            </a:pPr>
            <a:r>
              <a:rPr lang="en-US" sz="1600" b="1" i="1" u="none" dirty="0" smtClean="0">
                <a:solidFill>
                  <a:srgbClr val="CC0000"/>
                </a:solidFill>
              </a:rPr>
              <a:t> pep</a:t>
            </a:r>
            <a:r>
              <a:rPr lang="en-US" sz="1600" u="none" dirty="0" smtClean="0"/>
              <a:t> neutrinos </a:t>
            </a:r>
          </a:p>
          <a:p>
            <a:pPr algn="l">
              <a:spcAft>
                <a:spcPts val="1200"/>
              </a:spcAft>
              <a:buClr>
                <a:srgbClr val="008000"/>
              </a:buClr>
              <a:buFont typeface="Wingdings" charset="0"/>
              <a:buChar char="ü"/>
            </a:pPr>
            <a:r>
              <a:rPr lang="en-US" sz="1600" dirty="0" smtClean="0"/>
              <a:t> </a:t>
            </a:r>
            <a:r>
              <a:rPr lang="en-US" sz="1600" u="none" dirty="0" smtClean="0"/>
              <a:t>Low </a:t>
            </a:r>
            <a:r>
              <a:rPr lang="en-US" sz="1600" u="none" dirty="0"/>
              <a:t>energy (</a:t>
            </a:r>
            <a:r>
              <a:rPr lang="en-US" sz="1600" b="1" u="none" dirty="0">
                <a:solidFill>
                  <a:srgbClr val="CC0000"/>
                </a:solidFill>
              </a:rPr>
              <a:t>3-5 MeV</a:t>
            </a:r>
            <a:r>
              <a:rPr lang="en-US" sz="1600" u="none" dirty="0"/>
              <a:t>) </a:t>
            </a:r>
            <a:r>
              <a:rPr lang="en-US" sz="1600" u="none" baseline="30000" dirty="0"/>
              <a:t>8</a:t>
            </a:r>
            <a:r>
              <a:rPr lang="en-US" sz="1600" u="none" dirty="0"/>
              <a:t>B </a:t>
            </a:r>
            <a:r>
              <a:rPr lang="en-US" sz="1600" u="none" dirty="0" smtClean="0"/>
              <a:t>neutrinos</a:t>
            </a:r>
          </a:p>
          <a:p>
            <a:pPr>
              <a:spcAft>
                <a:spcPts val="1200"/>
              </a:spcAft>
              <a:buClr>
                <a:srgbClr val="008000"/>
              </a:buClr>
              <a:buFont typeface="Wingdings" charset="0"/>
              <a:buChar char="ü"/>
            </a:pPr>
            <a:r>
              <a:rPr lang="en-US" sz="1600" dirty="0" smtClean="0"/>
              <a:t> </a:t>
            </a:r>
            <a:r>
              <a:rPr lang="en-US" sz="1600" b="1" i="1" dirty="0" err="1" smtClean="0">
                <a:solidFill>
                  <a:srgbClr val="CC0000"/>
                </a:solidFill>
              </a:rPr>
              <a:t>pp</a:t>
            </a:r>
            <a:r>
              <a:rPr lang="en-US" sz="1600" b="1" i="1" dirty="0" smtClean="0">
                <a:solidFill>
                  <a:srgbClr val="CC0000"/>
                </a:solidFill>
              </a:rPr>
              <a:t> </a:t>
            </a:r>
            <a:r>
              <a:rPr lang="en-US" sz="1600" i="1" dirty="0" smtClean="0"/>
              <a:t>neutrinos</a:t>
            </a:r>
            <a:endParaRPr lang="en-US" sz="1600" u="none" dirty="0"/>
          </a:p>
          <a:p>
            <a:pPr algn="l">
              <a:spcAft>
                <a:spcPts val="1200"/>
              </a:spcAft>
              <a:buClr>
                <a:srgbClr val="008000"/>
              </a:buClr>
              <a:buFont typeface="Wingdings" charset="0"/>
              <a:buChar char="ü"/>
            </a:pPr>
            <a:r>
              <a:rPr lang="en-US" sz="1600" u="none" dirty="0"/>
              <a:t> Test of the </a:t>
            </a:r>
            <a:r>
              <a:rPr lang="en-US" sz="1600" b="1" u="none" dirty="0">
                <a:solidFill>
                  <a:srgbClr val="CC0000"/>
                </a:solidFill>
              </a:rPr>
              <a:t>matter-vacuum oscillation transition</a:t>
            </a:r>
            <a:r>
              <a:rPr lang="en-US" sz="1600" u="none" dirty="0"/>
              <a:t> with </a:t>
            </a:r>
            <a:r>
              <a:rPr lang="en-US" sz="1600" u="none" baseline="30000" dirty="0"/>
              <a:t>7</a:t>
            </a:r>
            <a:r>
              <a:rPr lang="en-US" sz="1600" u="none" dirty="0"/>
              <a:t>Be, </a:t>
            </a:r>
            <a:r>
              <a:rPr lang="en-US" sz="1600" i="1" u="none" dirty="0"/>
              <a:t>pep,</a:t>
            </a:r>
            <a:r>
              <a:rPr lang="en-US" sz="1600" u="none" baseline="30000" dirty="0" smtClean="0"/>
              <a:t>8</a:t>
            </a:r>
            <a:r>
              <a:rPr lang="en-US" sz="1600" u="none" dirty="0" smtClean="0"/>
              <a:t>B and </a:t>
            </a:r>
            <a:r>
              <a:rPr lang="en-US" sz="1600" u="none" dirty="0" err="1" smtClean="0"/>
              <a:t>pp</a:t>
            </a:r>
            <a:endParaRPr lang="en-US" sz="1600" u="none" dirty="0"/>
          </a:p>
          <a:p>
            <a:pPr algn="l">
              <a:spcAft>
                <a:spcPts val="1200"/>
              </a:spcAft>
              <a:buClr>
                <a:srgbClr val="008000"/>
              </a:buClr>
              <a:buFont typeface="Wingdings" charset="0"/>
              <a:buChar char="ü"/>
            </a:pPr>
            <a:r>
              <a:rPr lang="en-US" sz="1600" u="none" dirty="0"/>
              <a:t> </a:t>
            </a:r>
            <a:r>
              <a:rPr lang="en-US" sz="1600" b="1" u="none" dirty="0">
                <a:solidFill>
                  <a:srgbClr val="CC0000"/>
                </a:solidFill>
              </a:rPr>
              <a:t>Day/night</a:t>
            </a:r>
            <a:r>
              <a:rPr lang="en-US" sz="1600" u="none" dirty="0"/>
              <a:t> effect</a:t>
            </a:r>
          </a:p>
          <a:p>
            <a:pPr algn="l">
              <a:spcAft>
                <a:spcPts val="1200"/>
              </a:spcAft>
              <a:buClr>
                <a:srgbClr val="008000"/>
              </a:buClr>
              <a:buFont typeface="Wingdings" charset="0"/>
              <a:buChar char="ü"/>
            </a:pPr>
            <a:r>
              <a:rPr lang="en-US" sz="1600" u="none" dirty="0"/>
              <a:t> Limit on the </a:t>
            </a:r>
            <a:r>
              <a:rPr lang="en-US" sz="1600" b="1" u="none" dirty="0">
                <a:solidFill>
                  <a:srgbClr val="CC0000"/>
                </a:solidFill>
              </a:rPr>
              <a:t>neutrino magnetic moment</a:t>
            </a:r>
            <a:endParaRPr lang="en-US" sz="1600" u="none" dirty="0"/>
          </a:p>
          <a:p>
            <a:pPr algn="l">
              <a:spcAft>
                <a:spcPts val="1200"/>
              </a:spcAft>
              <a:buClr>
                <a:srgbClr val="008000"/>
              </a:buClr>
              <a:buFont typeface="Wingdings" charset="0"/>
              <a:buChar char="ü"/>
            </a:pPr>
            <a:r>
              <a:rPr lang="en-US" sz="1600" u="none" dirty="0"/>
              <a:t> SNEWS network for </a:t>
            </a:r>
            <a:r>
              <a:rPr lang="en-US" sz="1600" b="1" u="none" dirty="0">
                <a:solidFill>
                  <a:srgbClr val="CC0000"/>
                </a:solidFill>
              </a:rPr>
              <a:t>supernovae</a:t>
            </a:r>
          </a:p>
          <a:p>
            <a:pPr algn="l">
              <a:spcAft>
                <a:spcPts val="1200"/>
              </a:spcAft>
              <a:buClr>
                <a:srgbClr val="008000"/>
              </a:buClr>
              <a:buFont typeface="Wingdings" charset="0"/>
              <a:buChar char="ü"/>
            </a:pPr>
            <a:r>
              <a:rPr lang="en-US" sz="1600" u="none" dirty="0"/>
              <a:t> </a:t>
            </a:r>
            <a:r>
              <a:rPr lang="en-US" sz="1600" u="none" dirty="0" smtClean="0"/>
              <a:t>Observation (&gt;5</a:t>
            </a:r>
            <a:r>
              <a:rPr lang="en-US" sz="1600" u="none" dirty="0" smtClean="0">
                <a:latin typeface="Symbol" charset="0"/>
              </a:rPr>
              <a:t>s</a:t>
            </a:r>
            <a:r>
              <a:rPr lang="en-US" sz="1600" u="none" dirty="0"/>
              <a:t>) of </a:t>
            </a:r>
            <a:r>
              <a:rPr lang="en-US" sz="1600" b="1" u="none" dirty="0" err="1">
                <a:solidFill>
                  <a:srgbClr val="CC0000"/>
                </a:solidFill>
              </a:rPr>
              <a:t>geoneutrinos</a:t>
            </a:r>
            <a:r>
              <a:rPr lang="en-US" sz="1600" dirty="0"/>
              <a:t> </a:t>
            </a:r>
            <a:endParaRPr lang="en-US" sz="1600" dirty="0" smtClean="0"/>
          </a:p>
          <a:p>
            <a:pPr algn="l">
              <a:spcAft>
                <a:spcPts val="1200"/>
              </a:spcAft>
              <a:buClr>
                <a:srgbClr val="008000"/>
              </a:buClr>
              <a:buFont typeface="Wingdings" charset="0"/>
              <a:buChar char="ü"/>
            </a:pPr>
            <a:r>
              <a:rPr lang="en-US" sz="1600" dirty="0"/>
              <a:t> </a:t>
            </a:r>
            <a:r>
              <a:rPr lang="en-US" sz="1600" dirty="0" smtClean="0"/>
              <a:t>(Non) </a:t>
            </a:r>
            <a:r>
              <a:rPr lang="en-US" sz="1600" b="1" dirty="0" smtClean="0">
                <a:solidFill>
                  <a:srgbClr val="BE0004"/>
                </a:solidFill>
              </a:rPr>
              <a:t>superluminal</a:t>
            </a:r>
            <a:r>
              <a:rPr lang="en-US" sz="1600" dirty="0" smtClean="0">
                <a:solidFill>
                  <a:srgbClr val="BE0004"/>
                </a:solidFill>
              </a:rPr>
              <a:t> </a:t>
            </a:r>
            <a:r>
              <a:rPr lang="en-US" sz="1600" dirty="0" smtClean="0"/>
              <a:t>neutrinos</a:t>
            </a:r>
          </a:p>
          <a:p>
            <a:pPr algn="l">
              <a:spcAft>
                <a:spcPts val="1200"/>
              </a:spcAft>
              <a:buClr>
                <a:srgbClr val="008000"/>
              </a:buClr>
              <a:buFont typeface="Wingdings" charset="0"/>
              <a:buChar char="ü"/>
            </a:pPr>
            <a:r>
              <a:rPr lang="en-US" sz="1600" dirty="0"/>
              <a:t> </a:t>
            </a:r>
            <a:r>
              <a:rPr lang="en-US" sz="1600" b="1" dirty="0" smtClean="0">
                <a:solidFill>
                  <a:srgbClr val="BE0004"/>
                </a:solidFill>
              </a:rPr>
              <a:t>limits</a:t>
            </a:r>
            <a:r>
              <a:rPr lang="en-US" sz="1600" dirty="0" smtClean="0">
                <a:solidFill>
                  <a:srgbClr val="BE0004"/>
                </a:solidFill>
              </a:rPr>
              <a:t> </a:t>
            </a:r>
            <a:r>
              <a:rPr lang="en-US" sz="1600" dirty="0" smtClean="0"/>
              <a:t>on Pauli Exclusion Principle violation, invisible nucleon decay, </a:t>
            </a:r>
            <a:r>
              <a:rPr lang="en-US" sz="1600" dirty="0" err="1" smtClean="0"/>
              <a:t>axions</a:t>
            </a:r>
            <a:r>
              <a:rPr lang="en-US" sz="1600" dirty="0" smtClean="0"/>
              <a:t> from the Sun, electron decay, etc.</a:t>
            </a:r>
            <a:endParaRPr lang="en-US" sz="1600" dirty="0"/>
          </a:p>
          <a:p>
            <a:pPr algn="l">
              <a:spcAft>
                <a:spcPts val="1200"/>
              </a:spcAft>
              <a:buClr>
                <a:srgbClr val="BE0004"/>
              </a:buClr>
              <a:buFont typeface="Lucida Grande" charset="0"/>
              <a:buChar char="X"/>
            </a:pPr>
            <a:r>
              <a:rPr lang="en-US" sz="1600" b="1" dirty="0" smtClean="0">
                <a:solidFill>
                  <a:srgbClr val="CC0000"/>
                </a:solidFill>
              </a:rPr>
              <a:t> CNO</a:t>
            </a:r>
            <a:r>
              <a:rPr lang="en-US" sz="1600" dirty="0" smtClean="0"/>
              <a:t> </a:t>
            </a:r>
            <a:r>
              <a:rPr lang="en-US" sz="1600" dirty="0"/>
              <a:t>neutrinos (direct indication of </a:t>
            </a:r>
            <a:r>
              <a:rPr lang="en-US" sz="1600" dirty="0" err="1"/>
              <a:t>metallicity</a:t>
            </a:r>
            <a:r>
              <a:rPr lang="en-US" sz="1600" dirty="0"/>
              <a:t> in the </a:t>
            </a:r>
            <a:r>
              <a:rPr lang="en-US" sz="1600" dirty="0" smtClean="0"/>
              <a:t>Sun </a:t>
            </a:r>
            <a:r>
              <a:rPr lang="en-US" sz="1600" dirty="0"/>
              <a:t>core</a:t>
            </a:r>
            <a:r>
              <a:rPr lang="en-US" sz="1600" dirty="0" smtClean="0"/>
              <a:t>)</a:t>
            </a:r>
            <a:endParaRPr lang="en-US" sz="1600" dirty="0"/>
          </a:p>
          <a:p>
            <a:pPr>
              <a:spcAft>
                <a:spcPts val="1200"/>
              </a:spcAft>
              <a:buClr>
                <a:srgbClr val="BE0004"/>
              </a:buClr>
              <a:buFont typeface="Lucida Grande" charset="0"/>
              <a:buChar char="X"/>
            </a:pPr>
            <a:r>
              <a:rPr lang="en-US" sz="1600" dirty="0"/>
              <a:t> </a:t>
            </a:r>
            <a:r>
              <a:rPr lang="en-US" sz="1600" b="1" dirty="0">
                <a:solidFill>
                  <a:srgbClr val="CC0000"/>
                </a:solidFill>
              </a:rPr>
              <a:t>Sterile </a:t>
            </a:r>
            <a:r>
              <a:rPr lang="en-US" sz="1600" dirty="0" smtClean="0">
                <a:solidFill>
                  <a:srgbClr val="000000"/>
                </a:solidFill>
              </a:rPr>
              <a:t>neutrinos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Borexino</a:t>
            </a:r>
            <a:r>
              <a:rPr lang="en-US" dirty="0"/>
              <a:t> physics goals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95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 descr="GranSass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719675"/>
            <a:ext cx="8839804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etector3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75" y="893763"/>
            <a:ext cx="4395788" cy="5414962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4"/>
          <p:cNvSpPr>
            <a:spLocks noChangeShapeType="1"/>
          </p:cNvSpPr>
          <p:nvPr/>
        </p:nvSpPr>
        <p:spPr bwMode="auto">
          <a:xfrm>
            <a:off x="6443663" y="4076700"/>
            <a:ext cx="792162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019925" y="3544888"/>
            <a:ext cx="1764158" cy="1401409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285750" indent="-285750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Marlett" charset="0"/>
              <a:buNone/>
            </a:pPr>
            <a:r>
              <a:rPr lang="en-US" sz="1600" b="1" i="1">
                <a:solidFill>
                  <a:srgbClr val="990000"/>
                </a:solidFill>
                <a:latin typeface="Times New Roman" charset="0"/>
              </a:rPr>
              <a:t>Water Tank: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Marlett" charset="0"/>
              <a:buNone/>
            </a:pPr>
            <a:r>
              <a:rPr lang="en-US" sz="1600" u="none">
                <a:solidFill>
                  <a:srgbClr val="990000"/>
                </a:solidFill>
                <a:latin typeface="Symbol" charset="0"/>
              </a:rPr>
              <a:t>g</a:t>
            </a:r>
            <a:r>
              <a:rPr lang="en-US" sz="1600" u="none">
                <a:solidFill>
                  <a:srgbClr val="990000"/>
                </a:solidFill>
                <a:latin typeface="Times New Roman" charset="0"/>
              </a:rPr>
              <a:t> and n shield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Symbol" charset="0"/>
              <a:buNone/>
            </a:pPr>
            <a:r>
              <a:rPr lang="en-US" sz="1600" u="none">
                <a:solidFill>
                  <a:srgbClr val="990000"/>
                </a:solidFill>
                <a:latin typeface="Symbol" charset="0"/>
              </a:rPr>
              <a:t>m</a:t>
            </a:r>
            <a:r>
              <a:rPr lang="en-US" sz="1600" u="none">
                <a:solidFill>
                  <a:srgbClr val="990000"/>
                </a:solidFill>
                <a:latin typeface="Times New Roman" charset="0"/>
              </a:rPr>
              <a:t> water </a:t>
            </a:r>
            <a:r>
              <a:rPr lang="en-US" sz="1600" u="none">
                <a:solidFill>
                  <a:srgbClr val="990000"/>
                </a:solidFill>
                <a:latin typeface="Times New Roman" charset="0"/>
                <a:cs typeface="Times New Roman" charset="0"/>
              </a:rPr>
              <a:t>Č</a:t>
            </a:r>
            <a:r>
              <a:rPr lang="en-US" sz="1600" u="none">
                <a:solidFill>
                  <a:srgbClr val="990000"/>
                </a:solidFill>
                <a:latin typeface="Times New Roman" charset="0"/>
                <a:ea typeface="Times New Roman" charset="0"/>
                <a:cs typeface="Times New Roman" charset="0"/>
              </a:rPr>
              <a:t> detector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Symbol" charset="0"/>
              <a:buNone/>
            </a:pPr>
            <a:r>
              <a:rPr lang="en-US" sz="1600" u="none">
                <a:solidFill>
                  <a:srgbClr val="990000"/>
                </a:solidFill>
                <a:latin typeface="Times New Roman" charset="0"/>
                <a:ea typeface="Times New Roman" charset="0"/>
                <a:cs typeface="Times New Roman" charset="0"/>
              </a:rPr>
              <a:t>208 PMTs in water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Symbol" charset="0"/>
              <a:buNone/>
            </a:pPr>
            <a:r>
              <a:rPr lang="en-US" sz="1600" u="none">
                <a:solidFill>
                  <a:srgbClr val="990000"/>
                </a:solidFill>
                <a:latin typeface="Times New Roman" charset="0"/>
                <a:ea typeface="Times New Roman" charset="0"/>
                <a:cs typeface="Times New Roman" charset="0"/>
              </a:rPr>
              <a:t>2100 m</a:t>
            </a:r>
            <a:r>
              <a:rPr lang="en-US" sz="1600" u="none" baseline="30000">
                <a:solidFill>
                  <a:srgbClr val="990000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 flipH="1" flipV="1">
            <a:off x="5003800" y="5894910"/>
            <a:ext cx="1873250" cy="126478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877050" y="5894910"/>
            <a:ext cx="1745891" cy="318036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285750" indent="-285750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Marlett" charset="0"/>
              <a:buNone/>
            </a:pPr>
            <a:r>
              <a:rPr lang="en-US" sz="1600" u="none">
                <a:solidFill>
                  <a:srgbClr val="990000"/>
                </a:solidFill>
                <a:latin typeface="Times New Roman" charset="0"/>
              </a:rPr>
              <a:t>Carbon steel plates</a:t>
            </a:r>
          </a:p>
        </p:txBody>
      </p:sp>
      <p:sp>
        <p:nvSpPr>
          <p:cNvPr id="19" name="Line 10"/>
          <p:cNvSpPr>
            <a:spLocks noChangeShapeType="1"/>
          </p:cNvSpPr>
          <p:nvPr/>
        </p:nvSpPr>
        <p:spPr bwMode="auto">
          <a:xfrm>
            <a:off x="2843213" y="1844675"/>
            <a:ext cx="1008062" cy="936625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73147" y="1249363"/>
            <a:ext cx="2451546" cy="859723"/>
          </a:xfrm>
          <a:prstGeom prst="rect">
            <a:avLst/>
          </a:prstGeom>
          <a:solidFill>
            <a:schemeClr val="bg1"/>
          </a:solidFill>
          <a:ln w="9525">
            <a:solidFill>
              <a:srgbClr val="3333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285750" indent="-285750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Marlett" charset="0"/>
              <a:buNone/>
            </a:pPr>
            <a:r>
              <a:rPr lang="en-US" sz="1600" b="1" i="1">
                <a:solidFill>
                  <a:srgbClr val="3333FF"/>
                </a:solidFill>
                <a:latin typeface="Times New Roman" charset="0"/>
              </a:rPr>
              <a:t>Scintillator: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Marlett" charset="0"/>
              <a:buNone/>
            </a:pPr>
            <a:r>
              <a:rPr lang="en-US" sz="1600" u="none">
                <a:solidFill>
                  <a:srgbClr val="3333FF"/>
                </a:solidFill>
                <a:latin typeface="Times New Roman" charset="0"/>
              </a:rPr>
              <a:t>270 t PC+PPO in a 150 </a:t>
            </a:r>
            <a:r>
              <a:rPr lang="en-US" sz="1600" u="none">
                <a:solidFill>
                  <a:srgbClr val="3333FF"/>
                </a:solidFill>
                <a:latin typeface="Symbol" charset="0"/>
              </a:rPr>
              <a:t>m</a:t>
            </a:r>
            <a:r>
              <a:rPr lang="en-US" sz="1600" u="none">
                <a:solidFill>
                  <a:srgbClr val="3333FF"/>
                </a:solidFill>
                <a:latin typeface="Times New Roman" charset="0"/>
              </a:rPr>
              <a:t>m 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Marlett" charset="0"/>
              <a:buNone/>
            </a:pPr>
            <a:r>
              <a:rPr lang="en-US" sz="1600" u="none">
                <a:solidFill>
                  <a:srgbClr val="3333FF"/>
                </a:solidFill>
                <a:latin typeface="Times New Roman" charset="0"/>
              </a:rPr>
              <a:t>thick nylon vessel</a:t>
            </a:r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 flipH="1">
            <a:off x="5148263" y="1412875"/>
            <a:ext cx="792162" cy="431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>
            <a:off x="5076825" y="1412875"/>
            <a:ext cx="863600" cy="792163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>
            <a:off x="5940425" y="1412875"/>
            <a:ext cx="6477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6516688" y="960438"/>
            <a:ext cx="2359025" cy="859723"/>
          </a:xfrm>
          <a:prstGeom prst="rect">
            <a:avLst/>
          </a:prstGeom>
          <a:solidFill>
            <a:schemeClr val="bg1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85750" indent="-285750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Marlett" charset="0"/>
              <a:buNone/>
            </a:pPr>
            <a:r>
              <a:rPr lang="en-US" sz="1600" b="1" i="1">
                <a:solidFill>
                  <a:srgbClr val="008000"/>
                </a:solidFill>
                <a:latin typeface="Times New Roman" charset="0"/>
              </a:rPr>
              <a:t>Stainless Steel Sphere: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Marlett" charset="0"/>
              <a:buNone/>
            </a:pPr>
            <a:r>
              <a:rPr lang="en-US" sz="1600" b="1" u="none">
                <a:solidFill>
                  <a:srgbClr val="008000"/>
                </a:solidFill>
                <a:latin typeface="Times New Roman" charset="0"/>
              </a:rPr>
              <a:t>2212 PMTs 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Marlett" charset="0"/>
              <a:buNone/>
            </a:pPr>
            <a:r>
              <a:rPr lang="en-US" sz="1600" b="1" u="none">
                <a:solidFill>
                  <a:srgbClr val="008000"/>
                </a:solidFill>
                <a:latin typeface="Times New Roman" charset="0"/>
              </a:rPr>
              <a:t>1350 m</a:t>
            </a:r>
            <a:r>
              <a:rPr lang="en-US" sz="1600" b="1" u="none" baseline="30000">
                <a:solidFill>
                  <a:srgbClr val="008000"/>
                </a:solidFill>
                <a:latin typeface="Times New Roman" charset="0"/>
              </a:rPr>
              <a:t>3</a:t>
            </a: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V="1">
            <a:off x="1827492" y="2708275"/>
            <a:ext cx="1520546" cy="2159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7"/>
          <p:cNvSpPr>
            <a:spLocks noChangeShapeType="1"/>
          </p:cNvSpPr>
          <p:nvPr/>
        </p:nvSpPr>
        <p:spPr bwMode="auto">
          <a:xfrm flipV="1">
            <a:off x="1827492" y="2924175"/>
            <a:ext cx="1736446" cy="21695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373147" y="2494313"/>
            <a:ext cx="1454345" cy="859723"/>
          </a:xfrm>
          <a:prstGeom prst="rect">
            <a:avLst/>
          </a:prstGeom>
          <a:solidFill>
            <a:schemeClr val="bg1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285750" indent="-285750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Marlett" charset="0"/>
              <a:buNone/>
            </a:pPr>
            <a:r>
              <a:rPr lang="en-US" sz="1600" b="1" i="1" dirty="0">
                <a:solidFill>
                  <a:srgbClr val="008000"/>
                </a:solidFill>
                <a:latin typeface="Times New Roman" charset="0"/>
              </a:rPr>
              <a:t>Nylon vessels: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Marlett" charset="0"/>
              <a:buNone/>
            </a:pPr>
            <a:r>
              <a:rPr lang="en-US" sz="1600" b="1" u="none" dirty="0">
                <a:solidFill>
                  <a:srgbClr val="008000"/>
                </a:solidFill>
                <a:latin typeface="Times New Roman" charset="0"/>
              </a:rPr>
              <a:t>Inner: 4.25 m</a:t>
            </a: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Marlett" charset="0"/>
              <a:buNone/>
            </a:pPr>
            <a:r>
              <a:rPr lang="en-US" sz="1600" b="1" u="none" dirty="0">
                <a:solidFill>
                  <a:srgbClr val="008000"/>
                </a:solidFill>
                <a:latin typeface="Times New Roman" charset="0"/>
              </a:rPr>
              <a:t>Outer: 5.50 m</a:t>
            </a:r>
          </a:p>
        </p:txBody>
      </p:sp>
      <p:sp>
        <p:nvSpPr>
          <p:cNvPr id="28" name="Titre 1"/>
          <p:cNvSpPr>
            <a:spLocks noGrp="1"/>
          </p:cNvSpPr>
          <p:nvPr>
            <p:ph type="title"/>
          </p:nvPr>
        </p:nvSpPr>
        <p:spPr>
          <a:xfrm>
            <a:off x="0" y="143951"/>
            <a:ext cx="8419715" cy="576498"/>
          </a:xfrm>
        </p:spPr>
        <p:txBody>
          <a:bodyPr/>
          <a:lstStyle/>
          <a:p>
            <a:r>
              <a:rPr lang="en-US" dirty="0" smtClean="0"/>
              <a:t>The Detector at LNGS</a:t>
            </a:r>
            <a:endParaRPr lang="en-US" dirty="0"/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328892" y="5118276"/>
            <a:ext cx="1498600" cy="346075"/>
          </a:xfrm>
          <a:prstGeom prst="rect">
            <a:avLst/>
          </a:prstGeom>
          <a:solidFill>
            <a:srgbClr val="CCFF99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marL="285750" indent="-285750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Marlett" charset="0"/>
              <a:buNone/>
            </a:pPr>
            <a:r>
              <a:rPr lang="en-US" sz="1800" b="1" u="none" dirty="0">
                <a:solidFill>
                  <a:srgbClr val="000066"/>
                </a:solidFill>
                <a:latin typeface="Times New Roman" charset="0"/>
              </a:rPr>
              <a:t>External Lab</a:t>
            </a:r>
            <a:endParaRPr lang="it-IT" sz="1800" b="1" u="none" dirty="0">
              <a:solidFill>
                <a:srgbClr val="000066"/>
              </a:solidFill>
              <a:latin typeface="Times New Roman" charset="0"/>
            </a:endParaRPr>
          </a:p>
        </p:txBody>
      </p:sp>
      <p:sp>
        <p:nvSpPr>
          <p:cNvPr id="30" name="Line 9"/>
          <p:cNvSpPr>
            <a:spLocks noChangeShapeType="1"/>
          </p:cNvSpPr>
          <p:nvPr/>
        </p:nvSpPr>
        <p:spPr bwMode="auto">
          <a:xfrm flipV="1">
            <a:off x="1058333" y="4736570"/>
            <a:ext cx="491067" cy="381706"/>
          </a:xfrm>
          <a:prstGeom prst="line">
            <a:avLst/>
          </a:prstGeom>
          <a:noFill/>
          <a:ln w="28575">
            <a:solidFill>
              <a:srgbClr val="CC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06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118153" y="914400"/>
            <a:ext cx="8496300" cy="711200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Clr>
                <a:srgbClr val="17375E"/>
              </a:buClr>
              <a:buNone/>
            </a:pPr>
            <a:r>
              <a:rPr lang="en-US" sz="1600" dirty="0">
                <a:ea typeface="ＭＳ Ｐゴシック" charset="0"/>
                <a:cs typeface="Century Gothic"/>
              </a:rPr>
              <a:t>Borexino detects solar </a:t>
            </a:r>
            <a:r>
              <a:rPr lang="en-US" sz="1600" dirty="0">
                <a:latin typeface="Symbol" charset="2"/>
                <a:ea typeface="ＭＳ Ｐゴシック" charset="0"/>
                <a:cs typeface="Symbol" charset="2"/>
              </a:rPr>
              <a:t>n</a:t>
            </a:r>
            <a:r>
              <a:rPr lang="en-US" sz="1600" dirty="0">
                <a:ea typeface="ＭＳ Ｐゴシック" charset="0"/>
                <a:cs typeface="Century Gothic"/>
              </a:rPr>
              <a:t> via their </a:t>
            </a:r>
            <a:r>
              <a:rPr lang="en-US" sz="1600" b="1" dirty="0">
                <a:solidFill>
                  <a:schemeClr val="accent1"/>
                </a:solidFill>
                <a:ea typeface="ＭＳ Ｐゴシック" charset="0"/>
                <a:cs typeface="Century Gothic"/>
              </a:rPr>
              <a:t>elastic scattering off electrons</a:t>
            </a:r>
            <a:r>
              <a:rPr lang="en-US" sz="1600" dirty="0">
                <a:solidFill>
                  <a:schemeClr val="accent1"/>
                </a:solidFill>
                <a:ea typeface="ＭＳ Ｐゴシック" charset="0"/>
                <a:cs typeface="Century Gothic"/>
              </a:rPr>
              <a:t> </a:t>
            </a:r>
            <a:r>
              <a:rPr lang="en-US" sz="1600" dirty="0">
                <a:ea typeface="ＭＳ Ｐゴシック" charset="0"/>
                <a:cs typeface="Century Gothic"/>
              </a:rPr>
              <a:t>in a volume of </a:t>
            </a:r>
            <a:br>
              <a:rPr lang="en-US" sz="1600" dirty="0">
                <a:ea typeface="ＭＳ Ｐゴシック" charset="0"/>
                <a:cs typeface="Century Gothic"/>
              </a:rPr>
            </a:br>
            <a:r>
              <a:rPr lang="en-US" sz="1600" b="1" dirty="0">
                <a:solidFill>
                  <a:srgbClr val="4F81BD"/>
                </a:solidFill>
                <a:ea typeface="ＭＳ Ｐゴシック" charset="0"/>
                <a:cs typeface="Century Gothic"/>
              </a:rPr>
              <a:t>highly purified</a:t>
            </a:r>
            <a:r>
              <a:rPr lang="en-US" sz="1600" dirty="0">
                <a:solidFill>
                  <a:srgbClr val="4F81BD"/>
                </a:solidFill>
                <a:ea typeface="ＭＳ Ｐゴシック" charset="0"/>
                <a:cs typeface="Century Gothic"/>
              </a:rPr>
              <a:t> </a:t>
            </a:r>
            <a:r>
              <a:rPr lang="en-US" sz="1600" dirty="0">
                <a:solidFill>
                  <a:schemeClr val="tx1"/>
                </a:solidFill>
                <a:ea typeface="ＭＳ Ｐゴシック" charset="0"/>
                <a:cs typeface="Century Gothic"/>
              </a:rPr>
              <a:t>liquid </a:t>
            </a:r>
            <a:r>
              <a:rPr lang="en-US" sz="1600" dirty="0" smtClean="0">
                <a:solidFill>
                  <a:schemeClr val="tx1"/>
                </a:solidFill>
                <a:ea typeface="ＭＳ Ｐゴシック" charset="0"/>
                <a:cs typeface="Century Gothic"/>
              </a:rPr>
              <a:t>scintillator</a:t>
            </a:r>
            <a:endParaRPr lang="it-IT" sz="1600" dirty="0">
              <a:solidFill>
                <a:schemeClr val="tx1"/>
              </a:solidFill>
              <a:ea typeface="ＭＳ Ｐゴシック" charset="0"/>
              <a:cs typeface="Century Gothic"/>
            </a:endParaRPr>
          </a:p>
        </p:txBody>
      </p:sp>
      <p:pic>
        <p:nvPicPr>
          <p:cNvPr id="34822" name="Picture 5" descr="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6" r="8672"/>
          <a:stretch>
            <a:fillRect/>
          </a:stretch>
        </p:blipFill>
        <p:spPr bwMode="auto">
          <a:xfrm>
            <a:off x="4267200" y="1888066"/>
            <a:ext cx="4347253" cy="294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principles and </a:t>
            </a:r>
            <a:r>
              <a:rPr lang="en-US" dirty="0">
                <a:latin typeface="Symbol" charset="2"/>
                <a:cs typeface="Symbol" charset="2"/>
              </a:rPr>
              <a:t>n</a:t>
            </a:r>
            <a:r>
              <a:rPr lang="en-US" dirty="0"/>
              <a:t> signature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262467" y="1741438"/>
            <a:ext cx="3606800" cy="3379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srgbClr val="17375E"/>
              </a:buClr>
            </a:pPr>
            <a:r>
              <a:rPr lang="en-US" sz="1600" dirty="0">
                <a:ea typeface="ＭＳ Ｐゴシック" charset="0"/>
                <a:cs typeface="Century Gothic"/>
              </a:rPr>
              <a:t>Detection via scintillation light:</a:t>
            </a:r>
          </a:p>
          <a:p>
            <a:pPr>
              <a:lnSpc>
                <a:spcPct val="130000"/>
              </a:lnSpc>
              <a:buClr>
                <a:srgbClr val="17375E"/>
              </a:buClr>
              <a:buFont typeface="Wingdings" charset="0"/>
              <a:buChar char="ü"/>
            </a:pPr>
            <a:r>
              <a:rPr lang="en-US" sz="1600" dirty="0">
                <a:ea typeface="ＭＳ Ｐゴシック" charset="0"/>
                <a:cs typeface="Century Gothic"/>
              </a:rPr>
              <a:t>Very </a:t>
            </a:r>
            <a:r>
              <a:rPr lang="en-US" sz="1600" b="1" dirty="0">
                <a:solidFill>
                  <a:srgbClr val="008000"/>
                </a:solidFill>
                <a:ea typeface="ＭＳ Ｐゴシック" charset="0"/>
                <a:cs typeface="Century Gothic"/>
              </a:rPr>
              <a:t>low energy </a:t>
            </a:r>
            <a:r>
              <a:rPr lang="en-US" sz="1600" dirty="0">
                <a:ea typeface="ＭＳ Ｐゴシック" charset="0"/>
                <a:cs typeface="Century Gothic"/>
              </a:rPr>
              <a:t>threshold</a:t>
            </a:r>
          </a:p>
          <a:p>
            <a:pPr>
              <a:lnSpc>
                <a:spcPct val="130000"/>
              </a:lnSpc>
              <a:buClr>
                <a:srgbClr val="17375E"/>
              </a:buClr>
              <a:buFont typeface="Wingdings" charset="0"/>
              <a:buChar char="ü"/>
            </a:pPr>
            <a:r>
              <a:rPr lang="en-US" sz="1600" dirty="0">
                <a:ea typeface="ＭＳ Ｐゴシック" charset="0"/>
                <a:cs typeface="Century Gothic"/>
              </a:rPr>
              <a:t>Good </a:t>
            </a:r>
            <a:r>
              <a:rPr lang="en-US" sz="1600" b="1" dirty="0">
                <a:solidFill>
                  <a:srgbClr val="008000"/>
                </a:solidFill>
                <a:ea typeface="ＭＳ Ｐゴシック" charset="0"/>
                <a:cs typeface="Century Gothic"/>
              </a:rPr>
              <a:t>position</a:t>
            </a:r>
            <a:r>
              <a:rPr lang="en-US" sz="1600" dirty="0">
                <a:solidFill>
                  <a:srgbClr val="008000"/>
                </a:solidFill>
                <a:ea typeface="ＭＳ Ｐゴシック" charset="0"/>
                <a:cs typeface="Century Gothic"/>
              </a:rPr>
              <a:t> </a:t>
            </a:r>
            <a:r>
              <a:rPr lang="en-US" sz="1600" dirty="0">
                <a:ea typeface="ＭＳ Ｐゴシック" charset="0"/>
                <a:cs typeface="Century Gothic"/>
              </a:rPr>
              <a:t>reconstruction</a:t>
            </a:r>
          </a:p>
          <a:p>
            <a:pPr>
              <a:lnSpc>
                <a:spcPct val="130000"/>
              </a:lnSpc>
              <a:buClr>
                <a:srgbClr val="17375E"/>
              </a:buClr>
              <a:buFont typeface="Wingdings" charset="0"/>
              <a:buChar char="ü"/>
            </a:pPr>
            <a:r>
              <a:rPr lang="en-US" sz="1600" dirty="0">
                <a:ea typeface="ＭＳ Ｐゴシック" charset="0"/>
                <a:cs typeface="Century Gothic"/>
              </a:rPr>
              <a:t>Good energy </a:t>
            </a:r>
            <a:r>
              <a:rPr lang="en-US" sz="1600" b="1" dirty="0" smtClean="0">
                <a:solidFill>
                  <a:srgbClr val="008000"/>
                </a:solidFill>
                <a:ea typeface="ＭＳ Ｐゴシック" charset="0"/>
                <a:cs typeface="Century Gothic"/>
              </a:rPr>
              <a:t>resolution</a:t>
            </a:r>
          </a:p>
          <a:p>
            <a:pPr>
              <a:buClr>
                <a:srgbClr val="17375E"/>
              </a:buClr>
            </a:pPr>
            <a:endParaRPr lang="en-US" sz="1600" dirty="0">
              <a:ea typeface="ＭＳ Ｐゴシック" charset="0"/>
              <a:cs typeface="Century Gothic"/>
            </a:endParaRPr>
          </a:p>
          <a:p>
            <a:pPr>
              <a:buClr>
                <a:srgbClr val="17375E"/>
              </a:buClr>
            </a:pPr>
            <a:r>
              <a:rPr lang="en-US" sz="1600" b="1" dirty="0">
                <a:solidFill>
                  <a:srgbClr val="4F81BD"/>
                </a:solidFill>
                <a:ea typeface="ＭＳ Ｐゴシック" charset="0"/>
                <a:cs typeface="Century Gothic"/>
              </a:rPr>
              <a:t>BUT</a:t>
            </a:r>
            <a:r>
              <a:rPr lang="en-US" sz="1600" b="1" dirty="0" smtClean="0">
                <a:solidFill>
                  <a:srgbClr val="4F81BD"/>
                </a:solidFill>
                <a:ea typeface="ＭＳ Ｐゴシック" charset="0"/>
                <a:cs typeface="Century Gothic"/>
              </a:rPr>
              <a:t>…</a:t>
            </a:r>
          </a:p>
          <a:p>
            <a:pPr>
              <a:buClr>
                <a:srgbClr val="17375E"/>
              </a:buClr>
            </a:pPr>
            <a:endParaRPr lang="en-US" sz="1600" b="1" dirty="0">
              <a:solidFill>
                <a:srgbClr val="009900"/>
              </a:solidFill>
              <a:ea typeface="ＭＳ Ｐゴシック" charset="0"/>
              <a:cs typeface="Century Gothic"/>
            </a:endParaRPr>
          </a:p>
          <a:p>
            <a:pPr>
              <a:lnSpc>
                <a:spcPct val="130000"/>
              </a:lnSpc>
              <a:buClr>
                <a:srgbClr val="17375E"/>
              </a:buClr>
              <a:buFont typeface="Wingdings" charset="0"/>
              <a:buChar char="ü"/>
            </a:pPr>
            <a:r>
              <a:rPr lang="en-US" sz="1600" dirty="0">
                <a:ea typeface="ＭＳ Ｐゴシック" charset="0"/>
                <a:cs typeface="Century Gothic"/>
              </a:rPr>
              <a:t>No </a:t>
            </a:r>
            <a:r>
              <a:rPr lang="en-US" sz="1600" b="1" dirty="0">
                <a:solidFill>
                  <a:srgbClr val="BE0004"/>
                </a:solidFill>
                <a:ea typeface="ＭＳ Ｐゴシック" charset="0"/>
                <a:cs typeface="Century Gothic"/>
              </a:rPr>
              <a:t>direction</a:t>
            </a:r>
            <a:r>
              <a:rPr lang="en-US" sz="1600" dirty="0">
                <a:solidFill>
                  <a:srgbClr val="BE0004"/>
                </a:solidFill>
                <a:ea typeface="ＭＳ Ｐゴシック" charset="0"/>
                <a:cs typeface="Century Gothic"/>
              </a:rPr>
              <a:t> </a:t>
            </a:r>
            <a:r>
              <a:rPr lang="en-US" sz="1600" dirty="0" smtClean="0">
                <a:ea typeface="ＭＳ Ｐゴシック" charset="0"/>
                <a:cs typeface="Century Gothic"/>
              </a:rPr>
              <a:t>measurement</a:t>
            </a:r>
            <a:endParaRPr lang="en-US" sz="1600" dirty="0">
              <a:ea typeface="ＭＳ Ｐゴシック" charset="0"/>
              <a:cs typeface="Century Gothic"/>
            </a:endParaRPr>
          </a:p>
          <a:p>
            <a:pPr>
              <a:lnSpc>
                <a:spcPct val="130000"/>
              </a:lnSpc>
              <a:buClr>
                <a:srgbClr val="17375E"/>
              </a:buClr>
              <a:buFont typeface="Wingdings" charset="0"/>
              <a:buChar char="ü"/>
            </a:pPr>
            <a:r>
              <a:rPr lang="en-US" sz="1600" dirty="0">
                <a:ea typeface="ＭＳ Ｐゴシック" charset="0"/>
                <a:cs typeface="Century Gothic"/>
              </a:rPr>
              <a:t>The </a:t>
            </a:r>
            <a:r>
              <a:rPr lang="en-US" sz="1600" dirty="0">
                <a:latin typeface="Symbol" charset="2"/>
                <a:ea typeface="ＭＳ Ｐゴシック" charset="0"/>
                <a:cs typeface="Symbol" charset="2"/>
              </a:rPr>
              <a:t>n</a:t>
            </a:r>
            <a:r>
              <a:rPr lang="en-US" sz="1600" dirty="0">
                <a:ea typeface="ＭＳ Ｐゴシック" charset="0"/>
                <a:cs typeface="Century Gothic"/>
              </a:rPr>
              <a:t> induced events can</a:t>
            </a:r>
            <a:r>
              <a:rPr lang="ja-JP" altLang="en-US" sz="1600" dirty="0">
                <a:ea typeface="ＭＳ Ｐゴシック" charset="0"/>
                <a:cs typeface="Century Gothic"/>
              </a:rPr>
              <a:t>’</a:t>
            </a:r>
            <a:r>
              <a:rPr lang="en-US" sz="1600" dirty="0">
                <a:ea typeface="ＭＳ Ｐゴシック" charset="0"/>
                <a:cs typeface="Century Gothic"/>
              </a:rPr>
              <a:t>t be </a:t>
            </a:r>
            <a:br>
              <a:rPr lang="en-US" sz="1600" dirty="0">
                <a:ea typeface="ＭＳ Ｐゴシック" charset="0"/>
                <a:cs typeface="Century Gothic"/>
              </a:rPr>
            </a:br>
            <a:r>
              <a:rPr lang="en-US" sz="1600" dirty="0">
                <a:ea typeface="ＭＳ Ｐゴシック" charset="0"/>
                <a:cs typeface="Century Gothic"/>
              </a:rPr>
              <a:t>distinguished from other b events </a:t>
            </a:r>
            <a:br>
              <a:rPr lang="en-US" sz="1600" dirty="0">
                <a:ea typeface="ＭＳ Ｐゴシック" charset="0"/>
                <a:cs typeface="Century Gothic"/>
              </a:rPr>
            </a:br>
            <a:r>
              <a:rPr lang="en-US" sz="1600" dirty="0">
                <a:ea typeface="ＭＳ Ｐゴシック" charset="0"/>
                <a:cs typeface="Century Gothic"/>
              </a:rPr>
              <a:t>due to </a:t>
            </a:r>
            <a:r>
              <a:rPr lang="en-US" sz="1600" b="1" dirty="0">
                <a:solidFill>
                  <a:srgbClr val="BE0004"/>
                </a:solidFill>
                <a:ea typeface="ＭＳ Ｐゴシック" charset="0"/>
                <a:cs typeface="Century Gothic"/>
              </a:rPr>
              <a:t>natural radioactivity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537633" y="5508327"/>
            <a:ext cx="7459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a typeface="ＭＳ Ｐゴシック" charset="0"/>
                <a:cs typeface="Century Gothic"/>
              </a:rPr>
              <a:t>Extreme </a:t>
            </a:r>
            <a:r>
              <a:rPr lang="en-US" b="1" dirty="0" err="1">
                <a:ea typeface="ＭＳ Ｐゴシック" charset="0"/>
                <a:cs typeface="Century Gothic"/>
              </a:rPr>
              <a:t>radiopurity</a:t>
            </a:r>
            <a:r>
              <a:rPr lang="en-US" b="1" dirty="0">
                <a:ea typeface="ＭＳ Ｐゴシック" charset="0"/>
                <a:cs typeface="Century Gothic"/>
              </a:rPr>
              <a:t> of the scintillator is a must!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59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 descr="SSS_PC_full-c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754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152400" y="513821"/>
            <a:ext cx="1485503" cy="318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eaLnBrk="0" hangingPunct="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SzPct val="80000"/>
              <a:buFont typeface="Marlett" charset="0"/>
              <a:buNone/>
              <a:defRPr/>
            </a:pPr>
            <a:r>
              <a:rPr lang="it-IT" sz="1600" b="1" u="none" dirty="0">
                <a:solidFill>
                  <a:schemeClr val="accent5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May 15, 2007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3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4" name="Gruppo 6"/>
          <p:cNvGrpSpPr>
            <a:grpSpLocks/>
          </p:cNvGrpSpPr>
          <p:nvPr/>
        </p:nvGrpSpPr>
        <p:grpSpPr bwMode="auto">
          <a:xfrm>
            <a:off x="762000" y="960438"/>
            <a:ext cx="7391400" cy="5592762"/>
            <a:chOff x="1066800" y="1182398"/>
            <a:chExt cx="6880225" cy="4983452"/>
          </a:xfrm>
        </p:grpSpPr>
        <p:pic>
          <p:nvPicPr>
            <p:cNvPr id="5120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182398"/>
              <a:ext cx="6880225" cy="4983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182671"/>
              <a:ext cx="6880225" cy="4983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Spectrum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3483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355" name="Group 27"/>
          <p:cNvGrpSpPr>
            <a:grpSpLocks/>
          </p:cNvGrpSpPr>
          <p:nvPr/>
        </p:nvGrpSpPr>
        <p:grpSpPr bwMode="auto">
          <a:xfrm>
            <a:off x="3341163" y="3532962"/>
            <a:ext cx="2519363" cy="2843212"/>
            <a:chOff x="2030" y="2529"/>
            <a:chExt cx="1587" cy="1791"/>
          </a:xfrm>
        </p:grpSpPr>
        <p:grpSp>
          <p:nvGrpSpPr>
            <p:cNvPr id="355344" name="Group 16"/>
            <p:cNvGrpSpPr>
              <a:grpSpLocks/>
            </p:cNvGrpSpPr>
            <p:nvPr/>
          </p:nvGrpSpPr>
          <p:grpSpPr bwMode="auto">
            <a:xfrm>
              <a:off x="2030" y="2635"/>
              <a:ext cx="1587" cy="1685"/>
              <a:chOff x="754" y="1990"/>
              <a:chExt cx="1587" cy="1685"/>
            </a:xfrm>
          </p:grpSpPr>
          <p:pic>
            <p:nvPicPr>
              <p:cNvPr id="355341" name="Picture 1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22" t="13177" r="11122" b="9200"/>
              <a:stretch>
                <a:fillRect/>
              </a:stretch>
            </p:blipFill>
            <p:spPr bwMode="auto">
              <a:xfrm>
                <a:off x="754" y="2075"/>
                <a:ext cx="1587" cy="15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55343" name="Line 15"/>
              <p:cNvSpPr>
                <a:spLocks noChangeShapeType="1"/>
              </p:cNvSpPr>
              <p:nvPr/>
            </p:nvSpPr>
            <p:spPr bwMode="auto">
              <a:xfrm>
                <a:off x="1973" y="1990"/>
                <a:ext cx="0" cy="1685"/>
              </a:xfrm>
              <a:prstGeom prst="line">
                <a:avLst/>
              </a:prstGeom>
              <a:noFill/>
              <a:ln w="19050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Century Gothic"/>
                  <a:cs typeface="Century Gothic"/>
                </a:endParaRPr>
              </a:p>
            </p:txBody>
          </p:sp>
        </p:grpSp>
        <p:sp>
          <p:nvSpPr>
            <p:cNvPr id="355345" name="Text Box 17"/>
            <p:cNvSpPr txBox="1">
              <a:spLocks noChangeArrowheads="1"/>
            </p:cNvSpPr>
            <p:nvPr/>
          </p:nvSpPr>
          <p:spPr bwMode="auto">
            <a:xfrm>
              <a:off x="3059" y="2529"/>
              <a:ext cx="20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C0000"/>
                  </a:solidFill>
                  <a:latin typeface="Symbol" charset="2"/>
                  <a:cs typeface="Symbol" charset="2"/>
                </a:rPr>
                <a:t>m</a:t>
              </a:r>
            </a:p>
          </p:txBody>
        </p:sp>
      </p:grpSp>
      <p:grpSp>
        <p:nvGrpSpPr>
          <p:cNvPr id="355351" name="Group 23"/>
          <p:cNvGrpSpPr>
            <a:grpSpLocks/>
          </p:cNvGrpSpPr>
          <p:nvPr/>
        </p:nvGrpSpPr>
        <p:grpSpPr bwMode="auto">
          <a:xfrm>
            <a:off x="3290361" y="893763"/>
            <a:ext cx="2476500" cy="2441575"/>
            <a:chOff x="2171" y="2670"/>
            <a:chExt cx="1560" cy="1538"/>
          </a:xfrm>
        </p:grpSpPr>
        <p:pic>
          <p:nvPicPr>
            <p:cNvPr id="355342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3" t="12939" r="5537" b="6961"/>
            <a:stretch>
              <a:fillRect/>
            </a:stretch>
          </p:blipFill>
          <p:spPr bwMode="auto">
            <a:xfrm>
              <a:off x="2171" y="2670"/>
              <a:ext cx="1560" cy="1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55346" name="Text Box 18"/>
            <p:cNvSpPr txBox="1">
              <a:spLocks noChangeArrowheads="1"/>
            </p:cNvSpPr>
            <p:nvPr/>
          </p:nvSpPr>
          <p:spPr bwMode="auto">
            <a:xfrm>
              <a:off x="2823" y="3355"/>
              <a:ext cx="24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entury Gothic"/>
                  <a:cs typeface="Century Gothic"/>
                </a:rPr>
                <a:t>e</a:t>
              </a:r>
              <a:r>
                <a:rPr lang="en-US" baseline="30000" dirty="0">
                  <a:solidFill>
                    <a:srgbClr val="FF0000"/>
                  </a:solidFill>
                  <a:latin typeface="Century Gothic"/>
                  <a:cs typeface="Century Gothic"/>
                </a:rPr>
                <a:t>-</a:t>
              </a:r>
            </a:p>
          </p:txBody>
        </p:sp>
      </p:grpSp>
      <p:sp>
        <p:nvSpPr>
          <p:cNvPr id="355347" name="Text Box 19"/>
          <p:cNvSpPr txBox="1">
            <a:spLocks noChangeArrowheads="1"/>
          </p:cNvSpPr>
          <p:nvPr/>
        </p:nvSpPr>
        <p:spPr bwMode="auto">
          <a:xfrm>
            <a:off x="104771" y="1115367"/>
            <a:ext cx="3011487" cy="1815882"/>
          </a:xfrm>
          <a:prstGeom prst="rect">
            <a:avLst/>
          </a:prstGeom>
          <a:noFill/>
          <a:ln w="9525">
            <a:solidFill>
              <a:srgbClr val="93C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Clr>
                <a:schemeClr val="accent1"/>
              </a:buClr>
              <a:buFont typeface="Wingdings" charset="0"/>
              <a:buNone/>
            </a:pPr>
            <a:r>
              <a:rPr lang="en-US" sz="1400" b="1" dirty="0" smtClean="0">
                <a:latin typeface="Century Gothic"/>
                <a:cs typeface="Century Gothic"/>
              </a:rPr>
              <a:t>~20 </a:t>
            </a:r>
            <a:r>
              <a:rPr lang="en-US" sz="1400" b="1" dirty="0">
                <a:latin typeface="Century Gothic"/>
                <a:cs typeface="Century Gothic"/>
              </a:rPr>
              <a:t>event generators</a:t>
            </a:r>
          </a:p>
          <a:p>
            <a:pPr algn="l">
              <a:buClr>
                <a:schemeClr val="accent1"/>
              </a:buClr>
              <a:buFont typeface="Wingdings" charset="0"/>
              <a:buChar char="ü"/>
            </a:pPr>
            <a:r>
              <a:rPr lang="en-US" sz="1400" b="0" dirty="0">
                <a:latin typeface="Century Gothic"/>
                <a:cs typeface="Century Gothic"/>
              </a:rPr>
              <a:t>Solar neutrinos</a:t>
            </a:r>
          </a:p>
          <a:p>
            <a:pPr algn="l">
              <a:buClr>
                <a:schemeClr val="accent1"/>
              </a:buClr>
              <a:buFont typeface="Wingdings" charset="0"/>
              <a:buChar char="ü"/>
            </a:pPr>
            <a:r>
              <a:rPr lang="en-US" sz="1400" b="0" dirty="0">
                <a:latin typeface="Century Gothic"/>
                <a:cs typeface="Century Gothic"/>
              </a:rPr>
              <a:t>Cosmic muons</a:t>
            </a:r>
          </a:p>
          <a:p>
            <a:pPr algn="l">
              <a:buClr>
                <a:schemeClr val="accent1"/>
              </a:buClr>
              <a:buFont typeface="Wingdings" charset="0"/>
              <a:buChar char="ü"/>
            </a:pPr>
            <a:r>
              <a:rPr lang="en-US" sz="1400" b="0" dirty="0">
                <a:latin typeface="Century Gothic"/>
                <a:cs typeface="Century Gothic"/>
              </a:rPr>
              <a:t>Neutrons from the rock</a:t>
            </a:r>
          </a:p>
          <a:p>
            <a:pPr algn="l">
              <a:buClr>
                <a:schemeClr val="accent1"/>
              </a:buClr>
              <a:buFont typeface="Wingdings" charset="0"/>
              <a:buChar char="ü"/>
            </a:pPr>
            <a:r>
              <a:rPr lang="en-US" sz="1400" b="0" dirty="0">
                <a:latin typeface="Century Gothic"/>
                <a:cs typeface="Century Gothic"/>
              </a:rPr>
              <a:t>Neutrinos from CNGS</a:t>
            </a:r>
          </a:p>
          <a:p>
            <a:pPr algn="l">
              <a:buClr>
                <a:schemeClr val="accent1"/>
              </a:buClr>
              <a:buFont typeface="Wingdings" charset="0"/>
              <a:buChar char="ü"/>
            </a:pPr>
            <a:r>
              <a:rPr lang="en-US" sz="1400" b="0" dirty="0">
                <a:latin typeface="Century Gothic"/>
                <a:cs typeface="Century Gothic"/>
              </a:rPr>
              <a:t> Muon cascades from FLUKA</a:t>
            </a:r>
          </a:p>
          <a:p>
            <a:pPr algn="l">
              <a:buClr>
                <a:schemeClr val="accent1"/>
              </a:buClr>
              <a:buFont typeface="Wingdings" charset="0"/>
              <a:buChar char="ü"/>
            </a:pPr>
            <a:r>
              <a:rPr lang="en-US" sz="1400" b="0" baseline="30000" dirty="0" smtClean="0">
                <a:latin typeface="Century Gothic"/>
                <a:cs typeface="Century Gothic"/>
              </a:rPr>
              <a:t>14</a:t>
            </a:r>
            <a:r>
              <a:rPr lang="en-US" sz="1400" b="0" dirty="0" smtClean="0">
                <a:latin typeface="Century Gothic"/>
                <a:cs typeface="Century Gothic"/>
              </a:rPr>
              <a:t>C forbidden decay</a:t>
            </a:r>
          </a:p>
          <a:p>
            <a:pPr algn="l">
              <a:buClr>
                <a:schemeClr val="accent1"/>
              </a:buClr>
              <a:buFont typeface="Wingdings" charset="0"/>
              <a:buChar char="ü"/>
            </a:pPr>
            <a:r>
              <a:rPr lang="en-US" sz="1400" dirty="0">
                <a:latin typeface="Century Gothic"/>
                <a:cs typeface="Century Gothic"/>
              </a:rPr>
              <a:t> </a:t>
            </a:r>
            <a:r>
              <a:rPr lang="en-US" sz="1400" dirty="0" smtClean="0">
                <a:latin typeface="Century Gothic"/>
                <a:cs typeface="Century Gothic"/>
              </a:rPr>
              <a:t>etc.</a:t>
            </a:r>
            <a:endParaRPr lang="en-US" sz="1400" b="0" dirty="0">
              <a:latin typeface="Century Gothic"/>
              <a:cs typeface="Century Gothic"/>
            </a:endParaRPr>
          </a:p>
        </p:txBody>
      </p:sp>
      <p:sp>
        <p:nvSpPr>
          <p:cNvPr id="355348" name="Text Box 20"/>
          <p:cNvSpPr txBox="1">
            <a:spLocks noChangeArrowheads="1"/>
          </p:cNvSpPr>
          <p:nvPr/>
        </p:nvSpPr>
        <p:spPr bwMode="auto">
          <a:xfrm>
            <a:off x="104771" y="3113446"/>
            <a:ext cx="3016250" cy="1815882"/>
          </a:xfrm>
          <a:prstGeom prst="rect">
            <a:avLst/>
          </a:prstGeom>
          <a:noFill/>
          <a:ln w="9525">
            <a:solidFill>
              <a:srgbClr val="93C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Clr>
                <a:schemeClr val="accent1"/>
              </a:buClr>
              <a:buFont typeface="Wingdings" charset="0"/>
              <a:buNone/>
            </a:pPr>
            <a:r>
              <a:rPr lang="en-US" sz="1400" b="1" dirty="0">
                <a:latin typeface="Century Gothic"/>
                <a:cs typeface="Century Gothic"/>
              </a:rPr>
              <a:t>Physics</a:t>
            </a:r>
          </a:p>
          <a:p>
            <a:pPr algn="l">
              <a:buClr>
                <a:schemeClr val="accent1"/>
              </a:buClr>
              <a:buFont typeface="Wingdings" charset="0"/>
              <a:buChar char="ü"/>
            </a:pPr>
            <a:r>
              <a:rPr lang="en-US" sz="1400" b="0" dirty="0">
                <a:latin typeface="Century Gothic"/>
                <a:cs typeface="Century Gothic"/>
              </a:rPr>
              <a:t>Electromagnetic interaction</a:t>
            </a:r>
          </a:p>
          <a:p>
            <a:pPr algn="l">
              <a:buClr>
                <a:schemeClr val="accent1"/>
              </a:buClr>
              <a:buFont typeface="Wingdings" charset="0"/>
              <a:buChar char="ü"/>
            </a:pPr>
            <a:r>
              <a:rPr lang="en-US" sz="1400" b="0" dirty="0">
                <a:latin typeface="Century Gothic"/>
                <a:cs typeface="Century Gothic"/>
              </a:rPr>
              <a:t>Optical processes</a:t>
            </a:r>
          </a:p>
          <a:p>
            <a:pPr algn="l">
              <a:buClr>
                <a:schemeClr val="accent1"/>
              </a:buClr>
              <a:buFont typeface="Wingdings" charset="0"/>
              <a:buChar char="ü"/>
            </a:pPr>
            <a:r>
              <a:rPr lang="en-US" sz="1400" b="0" dirty="0" err="1">
                <a:latin typeface="Century Gothic"/>
                <a:cs typeface="Century Gothic"/>
              </a:rPr>
              <a:t>Hadronic</a:t>
            </a:r>
            <a:r>
              <a:rPr lang="en-US" sz="1400" b="0" dirty="0">
                <a:latin typeface="Century Gothic"/>
                <a:cs typeface="Century Gothic"/>
              </a:rPr>
              <a:t> processes</a:t>
            </a:r>
          </a:p>
          <a:p>
            <a:pPr algn="l">
              <a:buClr>
                <a:schemeClr val="accent1"/>
              </a:buClr>
              <a:buFont typeface="Wingdings" charset="0"/>
              <a:buChar char="ü"/>
            </a:pPr>
            <a:r>
              <a:rPr lang="en-US" sz="1400" b="0" dirty="0">
                <a:latin typeface="Century Gothic"/>
                <a:cs typeface="Century Gothic"/>
              </a:rPr>
              <a:t>Isotope </a:t>
            </a:r>
            <a:r>
              <a:rPr lang="en-US" sz="1400" b="0" dirty="0" smtClean="0">
                <a:latin typeface="Century Gothic"/>
                <a:cs typeface="Century Gothic"/>
              </a:rPr>
              <a:t>production</a:t>
            </a:r>
          </a:p>
          <a:p>
            <a:pPr algn="l">
              <a:buClr>
                <a:schemeClr val="accent1"/>
              </a:buClr>
              <a:buFont typeface="Wingdings" charset="0"/>
              <a:buChar char="ü"/>
            </a:pPr>
            <a:r>
              <a:rPr lang="en-US" sz="1400" dirty="0">
                <a:latin typeface="Century Gothic"/>
                <a:cs typeface="Century Gothic"/>
              </a:rPr>
              <a:t> </a:t>
            </a:r>
            <a:r>
              <a:rPr lang="en-US" sz="1400" dirty="0" smtClean="0">
                <a:latin typeface="Century Gothic"/>
                <a:cs typeface="Century Gothic"/>
              </a:rPr>
              <a:t>Custom made: </a:t>
            </a:r>
          </a:p>
          <a:p>
            <a:pPr lvl="1">
              <a:buClr>
                <a:schemeClr val="accent1"/>
              </a:buClr>
              <a:buFont typeface="Wingdings" charset="0"/>
              <a:buChar char="ü"/>
            </a:pPr>
            <a:r>
              <a:rPr lang="en-US" sz="1400" b="1" dirty="0">
                <a:latin typeface="Century Gothic"/>
                <a:cs typeface="Century Gothic"/>
              </a:rPr>
              <a:t> </a:t>
            </a:r>
            <a:r>
              <a:rPr lang="en-US" sz="1400" b="1" dirty="0" smtClean="0">
                <a:latin typeface="Century Gothic"/>
                <a:cs typeface="Century Gothic"/>
              </a:rPr>
              <a:t>Scintillation process</a:t>
            </a:r>
          </a:p>
          <a:p>
            <a:pPr lvl="1">
              <a:buClr>
                <a:schemeClr val="accent1"/>
              </a:buClr>
              <a:buFont typeface="Wingdings" charset="0"/>
              <a:buChar char="ü"/>
            </a:pPr>
            <a:r>
              <a:rPr lang="en-US" sz="1400" b="1" dirty="0">
                <a:latin typeface="Century Gothic"/>
                <a:cs typeface="Century Gothic"/>
              </a:rPr>
              <a:t> </a:t>
            </a:r>
            <a:r>
              <a:rPr lang="en-US" sz="1400" b="1" dirty="0" smtClean="0">
                <a:latin typeface="Century Gothic"/>
                <a:cs typeface="Century Gothic"/>
              </a:rPr>
              <a:t>Quenching effect</a:t>
            </a:r>
            <a:endParaRPr lang="en-US" sz="1400" b="1" dirty="0">
              <a:latin typeface="Century Gothic"/>
              <a:cs typeface="Century Gothic"/>
            </a:endParaRPr>
          </a:p>
        </p:txBody>
      </p:sp>
      <p:sp>
        <p:nvSpPr>
          <p:cNvPr id="355349" name="Text Box 21"/>
          <p:cNvSpPr txBox="1">
            <a:spLocks noChangeArrowheads="1"/>
          </p:cNvSpPr>
          <p:nvPr/>
        </p:nvSpPr>
        <p:spPr bwMode="auto">
          <a:xfrm>
            <a:off x="104770" y="5078140"/>
            <a:ext cx="3011487" cy="954107"/>
          </a:xfrm>
          <a:prstGeom prst="rect">
            <a:avLst/>
          </a:prstGeom>
          <a:noFill/>
          <a:ln w="9525">
            <a:solidFill>
              <a:srgbClr val="93C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Clr>
                <a:schemeClr val="accent1"/>
              </a:buClr>
              <a:buFont typeface="Wingdings" charset="0"/>
              <a:buNone/>
            </a:pPr>
            <a:r>
              <a:rPr lang="en-US" sz="1400" b="1" dirty="0">
                <a:latin typeface="Century Gothic"/>
                <a:cs typeface="Century Gothic"/>
              </a:rPr>
              <a:t>Geometry and materials</a:t>
            </a:r>
          </a:p>
          <a:p>
            <a:pPr algn="l">
              <a:buClr>
                <a:schemeClr val="accent1"/>
              </a:buClr>
              <a:buFont typeface="Wingdings" charset="0"/>
              <a:buChar char="ü"/>
            </a:pPr>
            <a:r>
              <a:rPr lang="en-US" sz="1400" b="0" dirty="0" smtClean="0">
                <a:latin typeface="Century Gothic"/>
                <a:cs typeface="Century Gothic"/>
              </a:rPr>
              <a:t> Inner </a:t>
            </a:r>
            <a:r>
              <a:rPr lang="en-US" sz="1400" b="0" dirty="0">
                <a:latin typeface="Century Gothic"/>
                <a:cs typeface="Century Gothic"/>
              </a:rPr>
              <a:t>and outer detectors</a:t>
            </a:r>
          </a:p>
          <a:p>
            <a:pPr algn="l">
              <a:buClr>
                <a:schemeClr val="accent1"/>
              </a:buClr>
              <a:buFont typeface="Wingdings" charset="0"/>
              <a:buChar char="ü"/>
            </a:pPr>
            <a:r>
              <a:rPr lang="en-US" sz="1400" b="0" dirty="0" smtClean="0">
                <a:latin typeface="Century Gothic"/>
                <a:cs typeface="Century Gothic"/>
              </a:rPr>
              <a:t> Surrounding rocks</a:t>
            </a:r>
          </a:p>
          <a:p>
            <a:pPr algn="l">
              <a:buClr>
                <a:schemeClr val="accent1"/>
              </a:buClr>
              <a:buFont typeface="Wingdings" charset="0"/>
              <a:buChar char="ü"/>
            </a:pPr>
            <a:r>
              <a:rPr lang="en-US" sz="1400" dirty="0">
                <a:latin typeface="Century Gothic"/>
                <a:cs typeface="Century Gothic"/>
              </a:rPr>
              <a:t> </a:t>
            </a:r>
            <a:r>
              <a:rPr lang="en-US" sz="1400" dirty="0" smtClean="0">
                <a:latin typeface="Century Gothic"/>
                <a:cs typeface="Century Gothic"/>
              </a:rPr>
              <a:t>The OPERA detector in Hall C</a:t>
            </a:r>
            <a:endParaRPr lang="en-US" sz="1400" b="0" dirty="0">
              <a:latin typeface="Century Gothic"/>
              <a:cs typeface="Century Gothic"/>
            </a:endParaRPr>
          </a:p>
        </p:txBody>
      </p:sp>
      <p:grpSp>
        <p:nvGrpSpPr>
          <p:cNvPr id="355358" name="Group 30"/>
          <p:cNvGrpSpPr>
            <a:grpSpLocks/>
          </p:cNvGrpSpPr>
          <p:nvPr/>
        </p:nvGrpSpPr>
        <p:grpSpPr bwMode="auto">
          <a:xfrm>
            <a:off x="5997575" y="1480324"/>
            <a:ext cx="3016250" cy="2052638"/>
            <a:chOff x="3860" y="2869"/>
            <a:chExt cx="1900" cy="1293"/>
          </a:xfrm>
        </p:grpSpPr>
        <p:pic>
          <p:nvPicPr>
            <p:cNvPr id="355352" name="Picture 24" descr="c14mcdat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" y="2869"/>
              <a:ext cx="1900" cy="1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5353" name="Text Box 25"/>
            <p:cNvSpPr txBox="1">
              <a:spLocks noChangeArrowheads="1"/>
            </p:cNvSpPr>
            <p:nvPr/>
          </p:nvSpPr>
          <p:spPr bwMode="auto">
            <a:xfrm>
              <a:off x="4858" y="2982"/>
              <a:ext cx="68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defTabSz="417671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algn="l" defTabSz="417671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algn="l" defTabSz="417671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algn="l" defTabSz="417671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algn="l" defTabSz="417671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defTabSz="4176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defTabSz="4176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defTabSz="4176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defTabSz="4176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just"/>
              <a:r>
                <a:rPr lang="en-US" sz="1200">
                  <a:solidFill>
                    <a:srgbClr val="990033"/>
                  </a:solidFill>
                  <a:latin typeface="Century Gothic"/>
                  <a:cs typeface="Century Gothic"/>
                </a:rPr>
                <a:t>MC-G4Bx</a:t>
              </a:r>
            </a:p>
            <a:p>
              <a:pPr algn="just"/>
              <a:r>
                <a:rPr lang="it-IT" sz="1200">
                  <a:latin typeface="Century Gothic"/>
                  <a:cs typeface="Century Gothic"/>
                </a:rPr>
                <a:t>Data</a:t>
              </a:r>
              <a:endParaRPr lang="en-US" sz="1200">
                <a:latin typeface="Century Gothic"/>
                <a:cs typeface="Century Gothic"/>
              </a:endParaRPr>
            </a:p>
          </p:txBody>
        </p:sp>
        <p:sp>
          <p:nvSpPr>
            <p:cNvPr id="355354" name="Text Box 26"/>
            <p:cNvSpPr txBox="1">
              <a:spLocks noChangeArrowheads="1"/>
            </p:cNvSpPr>
            <p:nvPr/>
          </p:nvSpPr>
          <p:spPr bwMode="auto">
            <a:xfrm>
              <a:off x="4193" y="3607"/>
              <a:ext cx="756" cy="291"/>
            </a:xfrm>
            <a:prstGeom prst="rect">
              <a:avLst/>
            </a:prstGeom>
            <a:noFill/>
            <a:ln w="9525">
              <a:solidFill>
                <a:srgbClr val="93CDD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Century Gothic"/>
                  <a:cs typeface="Century Gothic"/>
                </a:rPr>
                <a:t>Pulse shape of </a:t>
              </a:r>
              <a:r>
                <a:rPr lang="en-US" sz="1200" baseline="30000" dirty="0">
                  <a:latin typeface="Century Gothic"/>
                  <a:cs typeface="Century Gothic"/>
                </a:rPr>
                <a:t>14</a:t>
              </a:r>
              <a:r>
                <a:rPr lang="en-US" sz="1200" dirty="0">
                  <a:latin typeface="Century Gothic"/>
                  <a:cs typeface="Century Gothic"/>
                </a:rPr>
                <a:t>C </a:t>
              </a:r>
              <a:r>
                <a:rPr lang="en-US" sz="1200" dirty="0" smtClean="0">
                  <a:latin typeface="Century Gothic"/>
                  <a:cs typeface="Century Gothic"/>
                </a:rPr>
                <a:t>events</a:t>
              </a:r>
              <a:endParaRPr lang="en-US" sz="1200" dirty="0">
                <a:latin typeface="Century Gothic"/>
                <a:cs typeface="Century Gothic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Monte Carlo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175" y="4029302"/>
            <a:ext cx="3016250" cy="209767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784535" y="5093817"/>
            <a:ext cx="1903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b</a:t>
            </a:r>
            <a:r>
              <a:rPr lang="en-US" sz="1400" dirty="0" smtClean="0"/>
              <a:t>-quenching model</a:t>
            </a:r>
            <a:endParaRPr lang="en-US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13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0" y="143951"/>
            <a:ext cx="8419715" cy="576498"/>
          </a:xfrm>
        </p:spPr>
        <p:txBody>
          <a:bodyPr/>
          <a:lstStyle/>
          <a:p>
            <a:r>
              <a:rPr lang="en-US" dirty="0" smtClean="0"/>
              <a:t>The Energy Calibration</a:t>
            </a:r>
            <a:endParaRPr lang="en-US" dirty="0"/>
          </a:p>
        </p:txBody>
      </p:sp>
      <p:pic>
        <p:nvPicPr>
          <p:cNvPr id="10" name="Picture 2" descr="charge_calib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7" y="813523"/>
            <a:ext cx="7956550" cy="313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658254" y="1076087"/>
            <a:ext cx="34469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Data</a:t>
            </a:r>
            <a:r>
              <a:rPr lang="en-US" sz="1600" dirty="0" smtClean="0"/>
              <a:t>-</a:t>
            </a:r>
            <a:r>
              <a:rPr lang="en-US" sz="1600" b="1" dirty="0" smtClean="0">
                <a:solidFill>
                  <a:srgbClr val="746CFF"/>
                </a:solidFill>
              </a:rPr>
              <a:t>MC</a:t>
            </a:r>
            <a:r>
              <a:rPr lang="en-US" sz="1600" dirty="0" smtClean="0">
                <a:solidFill>
                  <a:srgbClr val="746CFF"/>
                </a:solidFill>
              </a:rPr>
              <a:t> </a:t>
            </a:r>
            <a:r>
              <a:rPr lang="en-US" sz="1600" dirty="0" smtClean="0"/>
              <a:t>comparison in the detector </a:t>
            </a:r>
            <a:r>
              <a:rPr lang="en-US" sz="1600" dirty="0"/>
              <a:t>c</a:t>
            </a:r>
            <a:r>
              <a:rPr lang="en-US" sz="1600" dirty="0" smtClean="0"/>
              <a:t>enter</a:t>
            </a:r>
            <a:endParaRPr lang="en-US" sz="1600" dirty="0"/>
          </a:p>
        </p:txBody>
      </p:sp>
      <p:grpSp>
        <p:nvGrpSpPr>
          <p:cNvPr id="4" name="Grouper 3"/>
          <p:cNvGrpSpPr/>
          <p:nvPr/>
        </p:nvGrpSpPr>
        <p:grpSpPr>
          <a:xfrm>
            <a:off x="392437" y="3703110"/>
            <a:ext cx="3880179" cy="2781300"/>
            <a:chOff x="392437" y="3899626"/>
            <a:chExt cx="3880179" cy="278130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2437" y="3899626"/>
              <a:ext cx="3880179" cy="27813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ZoneTexte 23"/>
            <p:cNvSpPr txBox="1"/>
            <p:nvPr/>
          </p:nvSpPr>
          <p:spPr>
            <a:xfrm>
              <a:off x="2228934" y="5414894"/>
              <a:ext cx="1697951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Gamma sources: MC quenching model </a:t>
              </a:r>
              <a:r>
                <a:rPr lang="en-US" sz="1400" dirty="0" err="1" smtClean="0"/>
                <a:t>vs</a:t>
              </a:r>
              <a:r>
                <a:rPr lang="en-US" sz="1400" dirty="0" smtClean="0"/>
                <a:t> data </a:t>
              </a:r>
              <a:endParaRPr lang="en-US" sz="1400" dirty="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999872" y="4238348"/>
              <a:ext cx="245812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/>
                <a:t>kB</a:t>
              </a:r>
              <a:r>
                <a:rPr lang="en-US" sz="1600" b="1" dirty="0" smtClean="0"/>
                <a:t> = 1.15x10</a:t>
              </a:r>
              <a:r>
                <a:rPr lang="en-US" sz="1600" b="1" baseline="30000" dirty="0" smtClean="0"/>
                <a:t>-2 </a:t>
              </a:r>
              <a:r>
                <a:rPr lang="en-US" sz="1600" b="1" dirty="0" smtClean="0"/>
                <a:t>cm/MeV</a:t>
              </a:r>
              <a:endParaRPr lang="en-US" sz="1600" b="1" dirty="0"/>
            </a:p>
          </p:txBody>
        </p:sp>
      </p:grp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10713" y="6575624"/>
            <a:ext cx="34945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4BACC6"/>
                </a:solidFill>
              </a:rPr>
              <a:t>Borexino</a:t>
            </a:r>
            <a:r>
              <a:rPr lang="en-US" sz="1400" b="1" dirty="0" smtClean="0">
                <a:solidFill>
                  <a:srgbClr val="4BACC6"/>
                </a:solidFill>
              </a:rPr>
              <a:t>, Phys</a:t>
            </a:r>
            <a:r>
              <a:rPr lang="en-US" sz="1400" b="1" dirty="0">
                <a:solidFill>
                  <a:srgbClr val="4BACC6"/>
                </a:solidFill>
              </a:rPr>
              <a:t>. Rev. D89 (2014) </a:t>
            </a:r>
            <a:r>
              <a:rPr lang="en-US" sz="1400" b="1" dirty="0" smtClean="0">
                <a:solidFill>
                  <a:srgbClr val="4BACC6"/>
                </a:solidFill>
              </a:rPr>
              <a:t>112007</a:t>
            </a:r>
            <a:endParaRPr lang="en-US" sz="1400" b="1" dirty="0">
              <a:solidFill>
                <a:srgbClr val="4BACC6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630" y="3801694"/>
            <a:ext cx="3681085" cy="258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50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Background</a:t>
            </a:r>
            <a:endParaRPr lang="en-US" dirty="0"/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897816"/>
              </p:ext>
            </p:extLst>
          </p:nvPr>
        </p:nvGraphicFramePr>
        <p:xfrm>
          <a:off x="67204" y="915441"/>
          <a:ext cx="8983662" cy="5705483"/>
        </p:xfrm>
        <a:graphic>
          <a:graphicData uri="http://schemas.openxmlformats.org/drawingml/2006/table">
            <a:tbl>
              <a:tblPr/>
              <a:tblGrid>
                <a:gridCol w="565150"/>
                <a:gridCol w="1395412"/>
                <a:gridCol w="1276350"/>
                <a:gridCol w="1150938"/>
                <a:gridCol w="2017712"/>
                <a:gridCol w="1541463"/>
                <a:gridCol w="1036637"/>
              </a:tblGrid>
              <a:tr h="2587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RadioIsotope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Concentration or Flux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Strategy for Reduction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it-IT" sz="10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Name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BE0004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Source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Typical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Required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Hardware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Software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Achieved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Symbol" charset="2"/>
                          <a:ea typeface="ＭＳ Ｐゴシック" charset="0"/>
                          <a:cs typeface="Symbol" charset="2"/>
                        </a:rPr>
                        <a:t>m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BE0004"/>
                        </a:solidFill>
                        <a:effectLst/>
                        <a:latin typeface="Symbol" charset="2"/>
                        <a:ea typeface="Arial" charset="0"/>
                        <a:cs typeface="Symbol" charset="2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cosmic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~200 s</a:t>
                      </a:r>
                      <a:r>
                        <a:rPr kumimoji="0" lang="en-US" sz="1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-1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 m</a:t>
                      </a:r>
                      <a:r>
                        <a:rPr kumimoji="0" lang="en-US" sz="1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-2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~ 10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-10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376092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Underground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Cherenkov signal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&lt;10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-10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76092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BE0004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at sea level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Cherenkov detector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PS analysis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(overall)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Ext. g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BE0004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rock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Water Tank shielding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Fiducial Volume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negligible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Int. g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BE0004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PMTs, SSS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Material Selection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Fiducial Volume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negligible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BE0004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Water, Vessels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Clean constr. and handling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3000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14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C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BE0004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Intrinsic PC/PPO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~ 10</a:t>
                      </a:r>
                      <a:r>
                        <a:rPr kumimoji="0" lang="en-US" sz="1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-12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~ 10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-18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76092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Old Oil, check in CTF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Threshold cut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~ 10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-18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376092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3000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238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U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BE0004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Dust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~ 10</a:t>
                      </a:r>
                      <a:r>
                        <a:rPr kumimoji="0" lang="en-US" sz="1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-5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-10</a:t>
                      </a:r>
                      <a:r>
                        <a:rPr kumimoji="0" lang="en-US" sz="1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-6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 g/g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&lt; 10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-16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 g/g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376092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Distillation, Water Extraction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~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5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-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18</a:t>
                      </a:r>
                      <a:endParaRPr kumimoji="0" lang="en-US" sz="1400" b="1" i="0" u="none" strike="noStrike" cap="none" normalizeH="0" baseline="30000" dirty="0">
                        <a:ln>
                          <a:noFill/>
                        </a:ln>
                        <a:solidFill>
                          <a:srgbClr val="376092"/>
                        </a:solidFill>
                        <a:effectLst/>
                        <a:latin typeface="+mn-lt"/>
                        <a:ea typeface="ＭＳ Ｐゴシック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3000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232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Th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BE0004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Organometallic (?)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(dust)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(in scintillator)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Filtration, cleanliness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~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4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10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376092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-18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3000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7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Be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BE0004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Cosmogenic (</a:t>
                      </a:r>
                      <a:r>
                        <a:rPr kumimoji="0" lang="en-US" sz="1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12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C)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~ 3 10</a:t>
                      </a:r>
                      <a:r>
                        <a:rPr kumimoji="0" lang="en-US" sz="1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-2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 Bq/t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&lt; 10</a:t>
                      </a:r>
                      <a:r>
                        <a:rPr kumimoji="0" lang="en-US" sz="1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-6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 Bq/ton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Fast procurement, distillation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Not yet measurable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?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3000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40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K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BE0004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Dust,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~ 2 10</a:t>
                      </a:r>
                      <a:r>
                        <a:rPr kumimoji="0" lang="en-US" sz="1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-6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 g/g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&lt; 10</a:t>
                      </a:r>
                      <a:r>
                        <a:rPr kumimoji="0" lang="en-US" sz="1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-14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 g/g scin.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Water Extraction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Not yet measurable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?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3000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BE0004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PPO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(dust)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&lt; 10</a:t>
                      </a:r>
                      <a:r>
                        <a:rPr kumimoji="0" lang="en-US" sz="1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-11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 g/g PPO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Distillation  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3000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210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Pb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BE0004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Surface contam.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Cleanliness, distillation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Not yet measurable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?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3000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BE0004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from </a:t>
                      </a:r>
                      <a:r>
                        <a:rPr kumimoji="0" lang="en-US" sz="1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222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Rn decay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(NOT in eq. with </a:t>
                      </a:r>
                      <a:r>
                        <a:rPr kumimoji="0" lang="en-US" sz="1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210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Po)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210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Po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BE0004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Surface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contam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.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Cleanliness, distillation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Spectral analysis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~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6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3000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BE0004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from </a:t>
                      </a:r>
                      <a:r>
                        <a:rPr kumimoji="0" lang="en-US" sz="1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222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Rn decay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a/b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 stat. subtraction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&lt; 0.01 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c/d/t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3000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222</a:t>
                      </a: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Rn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BE0004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air, emanation from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~ 10 Bq/l (air)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&lt; 1 c/d/100 t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Water and PC N</a:t>
                      </a:r>
                      <a:r>
                        <a:rPr kumimoji="0" lang="en-US" sz="10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2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 stripping,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Delayed coincidence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&lt; 0.02 c/d/t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3000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rgbClr val="BE0004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materials, vessels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~100 Bq/l (water)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(scintillator)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cleanliness, material selection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39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Ar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BE0004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Air (nitrogen)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~17 </a:t>
                      </a: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mBq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/m</a:t>
                      </a:r>
                      <a:r>
                        <a:rPr kumimoji="0" lang="en-US" sz="1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3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 (air)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&lt; 1 c/d/100 t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Select vendor, leak tightness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Not yet measurable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?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85</a:t>
                      </a: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E0004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Kr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BE0004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Air (nitrogen)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~ 1 Bq/m</a:t>
                      </a:r>
                      <a:r>
                        <a:rPr kumimoji="0" lang="en-US" sz="1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3</a:t>
                      </a: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 in air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&lt; 1 c/d/100 t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Select vendor, leak tightness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Spectral fit</a:t>
                      </a:r>
                      <a:endParaRPr kumimoji="0" 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Arial" charset="0"/>
                        </a:rPr>
                        <a:t>~1 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 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(learn how to measure it)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fast coincidence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ts val="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0"/>
                          <a:cs typeface="Times New Roman" charset="0"/>
                        </a:rPr>
                        <a:t>&lt; 7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353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 smtClean="0"/>
              <a:t>My Activities</a:t>
            </a:r>
            <a:endParaRPr lang="en-US" dirty="0"/>
          </a:p>
        </p:txBody>
      </p:sp>
      <p:sp>
        <p:nvSpPr>
          <p:cNvPr id="3" name="Flèche vers le bas 2"/>
          <p:cNvSpPr/>
          <p:nvPr/>
        </p:nvSpPr>
        <p:spPr>
          <a:xfrm rot="16200000">
            <a:off x="4545720" y="-1262695"/>
            <a:ext cx="210207" cy="7495681"/>
          </a:xfrm>
          <a:prstGeom prst="downArrow">
            <a:avLst/>
          </a:prstGeom>
          <a:solidFill>
            <a:schemeClr val="accent2"/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èche vers le bas 6"/>
          <p:cNvSpPr/>
          <p:nvPr/>
        </p:nvSpPr>
        <p:spPr>
          <a:xfrm rot="16200000">
            <a:off x="7242436" y="4080736"/>
            <a:ext cx="210207" cy="2108875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065864"/>
              </p:ext>
            </p:extLst>
          </p:nvPr>
        </p:nvGraphicFramePr>
        <p:xfrm>
          <a:off x="175499" y="893144"/>
          <a:ext cx="8723585" cy="363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4717"/>
                <a:gridCol w="1744717"/>
                <a:gridCol w="1744717"/>
                <a:gridCol w="1744717"/>
                <a:gridCol w="1744717"/>
              </a:tblGrid>
              <a:tr h="3634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42CA4"/>
                          </a:solidFill>
                        </a:rPr>
                        <a:t>2000</a:t>
                      </a:r>
                      <a:endParaRPr lang="en-US" sz="1600" dirty="0">
                        <a:solidFill>
                          <a:srgbClr val="342CA4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42CA4"/>
                          </a:solidFill>
                        </a:rPr>
                        <a:t>2004</a:t>
                      </a:r>
                      <a:endParaRPr lang="en-US" sz="1600" dirty="0">
                        <a:solidFill>
                          <a:srgbClr val="342CA4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42CA4"/>
                          </a:solidFill>
                        </a:rPr>
                        <a:t>2008</a:t>
                      </a:r>
                      <a:endParaRPr lang="en-US" sz="1600" dirty="0">
                        <a:solidFill>
                          <a:srgbClr val="342CA4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42CA4"/>
                          </a:solidFill>
                        </a:rPr>
                        <a:t>2012</a:t>
                      </a:r>
                      <a:endParaRPr lang="en-US" sz="1600" dirty="0">
                        <a:solidFill>
                          <a:srgbClr val="342CA4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42CA4"/>
                          </a:solidFill>
                        </a:rPr>
                        <a:t>2016</a:t>
                      </a:r>
                      <a:endParaRPr lang="en-US" sz="1600" dirty="0">
                        <a:solidFill>
                          <a:srgbClr val="342CA4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" name="ZoneTexte 17"/>
          <p:cNvSpPr txBox="1"/>
          <p:nvPr/>
        </p:nvSpPr>
        <p:spPr>
          <a:xfrm>
            <a:off x="925509" y="2099731"/>
            <a:ext cx="3497873" cy="33855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2"/>
                </a:solidFill>
              </a:rPr>
              <a:t>Borexino</a:t>
            </a:r>
            <a:r>
              <a:rPr lang="en-US" sz="1600" dirty="0" smtClean="0">
                <a:solidFill>
                  <a:srgbClr val="000000"/>
                </a:solidFill>
              </a:rPr>
              <a:t>: solar and geo neutrinos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38" name="Grouper 37"/>
          <p:cNvGrpSpPr/>
          <p:nvPr/>
        </p:nvGrpSpPr>
        <p:grpSpPr>
          <a:xfrm>
            <a:off x="532838" y="1298469"/>
            <a:ext cx="7865826" cy="523341"/>
            <a:chOff x="532838" y="1298469"/>
            <a:chExt cx="7865826" cy="523341"/>
          </a:xfrm>
        </p:grpSpPr>
        <p:sp>
          <p:nvSpPr>
            <p:cNvPr id="39" name="ZoneTexte 38"/>
            <p:cNvSpPr txBox="1"/>
            <p:nvPr/>
          </p:nvSpPr>
          <p:spPr>
            <a:xfrm>
              <a:off x="532840" y="1544811"/>
              <a:ext cx="1590450" cy="2769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Milano U.</a:t>
              </a:r>
              <a:endParaRPr lang="en-US" sz="1200" b="1" dirty="0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2123290" y="1544811"/>
              <a:ext cx="1537276" cy="27699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MPI-K</a:t>
              </a:r>
              <a:endParaRPr lang="en-US" sz="1200" b="1" dirty="0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3662890" y="1544811"/>
              <a:ext cx="1886372" cy="2769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Milano U.</a:t>
              </a:r>
              <a:endParaRPr lang="en-US" sz="1200" b="1" dirty="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5549262" y="1541776"/>
              <a:ext cx="2849402" cy="27699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APC</a:t>
              </a:r>
              <a:endParaRPr lang="en-US" sz="1200" b="1" dirty="0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1574801" y="1301503"/>
              <a:ext cx="1837268" cy="246221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PhD</a:t>
              </a:r>
              <a:endParaRPr lang="en-US" sz="1000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532838" y="1298469"/>
              <a:ext cx="1008095" cy="246221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Master</a:t>
              </a:r>
              <a:endParaRPr lang="en-US" sz="1000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3445936" y="1298469"/>
              <a:ext cx="2103326" cy="246221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/>
                <a:t>PostDoc</a:t>
              </a:r>
              <a:endParaRPr lang="en-US" sz="1000" dirty="0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5582470" y="1298469"/>
              <a:ext cx="2816193" cy="246221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/>
                <a:t>Chercheur</a:t>
              </a:r>
              <a:endParaRPr lang="en-US" sz="1000" dirty="0"/>
            </a:p>
          </p:txBody>
        </p:sp>
      </p:grpSp>
      <p:sp>
        <p:nvSpPr>
          <p:cNvPr id="33" name="ZoneTexte 32"/>
          <p:cNvSpPr txBox="1"/>
          <p:nvPr/>
        </p:nvSpPr>
        <p:spPr>
          <a:xfrm>
            <a:off x="2576219" y="4935000"/>
            <a:ext cx="3716883" cy="33855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DarkSide</a:t>
            </a:r>
            <a:r>
              <a:rPr lang="en-US" sz="1600" dirty="0" smtClean="0">
                <a:solidFill>
                  <a:srgbClr val="000000"/>
                </a:solidFill>
              </a:rPr>
              <a:t>: direct dark matter search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22" name="Grouper 21"/>
          <p:cNvGrpSpPr/>
          <p:nvPr/>
        </p:nvGrpSpPr>
        <p:grpSpPr>
          <a:xfrm>
            <a:off x="2097119" y="3917443"/>
            <a:ext cx="6322596" cy="338554"/>
            <a:chOff x="2097119" y="2833710"/>
            <a:chExt cx="6322596" cy="338554"/>
          </a:xfrm>
        </p:grpSpPr>
        <p:sp>
          <p:nvSpPr>
            <p:cNvPr id="23" name="Flèche vers le bas 22"/>
            <p:cNvSpPr/>
            <p:nvPr/>
          </p:nvSpPr>
          <p:spPr>
            <a:xfrm rot="16200000">
              <a:off x="6821750" y="1526328"/>
              <a:ext cx="210206" cy="2985725"/>
            </a:xfrm>
            <a:prstGeom prst="down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2097119" y="2833710"/>
              <a:ext cx="3336871" cy="338554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solidFill>
                    <a:schemeClr val="accent3">
                      <a:lumMod val="50000"/>
                    </a:schemeClr>
                  </a:solidFill>
                </a:rPr>
                <a:t>DoubleChooz</a:t>
              </a:r>
              <a:r>
                <a:rPr lang="en-US" sz="1600" dirty="0" smtClean="0">
                  <a:solidFill>
                    <a:srgbClr val="000000"/>
                  </a:solidFill>
                </a:rPr>
                <a:t>: reactor neutrinos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5" name="Grouper 24"/>
          <p:cNvGrpSpPr/>
          <p:nvPr/>
        </p:nvGrpSpPr>
        <p:grpSpPr>
          <a:xfrm>
            <a:off x="3975964" y="2828181"/>
            <a:ext cx="4332152" cy="338554"/>
            <a:chOff x="4066513" y="3937314"/>
            <a:chExt cx="4332152" cy="338554"/>
          </a:xfrm>
        </p:grpSpPr>
        <p:sp>
          <p:nvSpPr>
            <p:cNvPr id="26" name="Flèche vers le bas 25"/>
            <p:cNvSpPr/>
            <p:nvPr/>
          </p:nvSpPr>
          <p:spPr>
            <a:xfrm rot="16200000">
              <a:off x="7239124" y="3068358"/>
              <a:ext cx="210208" cy="2108875"/>
            </a:xfrm>
            <a:prstGeom prst="downArrow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4066513" y="3937314"/>
              <a:ext cx="2228094" cy="338554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8000"/>
                  </a:solidFill>
                </a:rPr>
                <a:t>SOX</a:t>
              </a:r>
              <a:r>
                <a:rPr lang="en-US" sz="1600" dirty="0" smtClean="0">
                  <a:solidFill>
                    <a:srgbClr val="000000"/>
                  </a:solidFill>
                </a:rPr>
                <a:t>: sterile neutrinos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8373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6463"/>
            <a:ext cx="7559675" cy="547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the selection cuts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405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1083677"/>
            <a:ext cx="4178636" cy="297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33" y="1127067"/>
            <a:ext cx="4162859" cy="296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9"/>
          <p:cNvSpPr>
            <a:spLocks noChangeArrowheads="1"/>
          </p:cNvSpPr>
          <p:nvPr/>
        </p:nvSpPr>
        <p:spPr bwMode="auto">
          <a:xfrm>
            <a:off x="1436036" y="854703"/>
            <a:ext cx="1848908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1400" b="1" u="none" dirty="0">
                <a:solidFill>
                  <a:schemeClr val="accent5">
                    <a:lumMod val="75000"/>
                  </a:schemeClr>
                </a:solidFill>
                <a:latin typeface="Century Gothic"/>
                <a:ea typeface="ＭＳ Ｐゴシック" charset="0"/>
                <a:cs typeface="Century Gothic"/>
              </a:rPr>
              <a:t>Analytical Model</a:t>
            </a:r>
            <a:endParaRPr lang="en-US" sz="1400" b="1" dirty="0">
              <a:solidFill>
                <a:schemeClr val="accent5">
                  <a:lumMod val="75000"/>
                </a:schemeClr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11" name="Rectangle 29"/>
          <p:cNvSpPr>
            <a:spLocks noChangeArrowheads="1"/>
          </p:cNvSpPr>
          <p:nvPr/>
        </p:nvSpPr>
        <p:spPr bwMode="auto">
          <a:xfrm>
            <a:off x="6332945" y="854703"/>
            <a:ext cx="1259824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1400" b="1" u="none">
                <a:solidFill>
                  <a:schemeClr val="accent5">
                    <a:lumMod val="75000"/>
                  </a:schemeClr>
                </a:solidFill>
                <a:latin typeface="Century Gothic"/>
                <a:ea typeface="ＭＳ Ｐゴシック" charset="0"/>
                <a:cs typeface="Century Gothic"/>
              </a:rPr>
              <a:t>MC Model</a:t>
            </a:r>
            <a:endParaRPr lang="en-US" sz="1400" b="1">
              <a:solidFill>
                <a:schemeClr val="accent5">
                  <a:lumMod val="75000"/>
                </a:schemeClr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7</a:t>
            </a:r>
            <a:r>
              <a:rPr lang="en-US" dirty="0" smtClean="0"/>
              <a:t>Be-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analysis: </a:t>
            </a:r>
            <a:r>
              <a:rPr lang="en-US" dirty="0"/>
              <a:t>740 days of statistics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37" y="4292598"/>
            <a:ext cx="3036966" cy="224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4602" y="4864989"/>
            <a:ext cx="4436535" cy="457987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90533" y="5798936"/>
            <a:ext cx="42506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b="1" dirty="0" err="1">
                <a:solidFill>
                  <a:srgbClr val="4BACC6"/>
                </a:solidFill>
              </a:rPr>
              <a:t>Borexino</a:t>
            </a:r>
            <a:r>
              <a:rPr lang="en-US" sz="1400" b="1" dirty="0">
                <a:solidFill>
                  <a:srgbClr val="4BACC6"/>
                </a:solidFill>
              </a:rPr>
              <a:t>, Phys. Rev. D89 (2014) </a:t>
            </a:r>
            <a:r>
              <a:rPr lang="en-US" sz="1400" b="1" dirty="0" smtClean="0">
                <a:solidFill>
                  <a:srgbClr val="4BACC6"/>
                </a:solidFill>
              </a:rPr>
              <a:t>112007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err="1" smtClean="0">
                <a:solidFill>
                  <a:srgbClr val="4BACC6"/>
                </a:solidFill>
              </a:rPr>
              <a:t>Borexino</a:t>
            </a:r>
            <a:r>
              <a:rPr lang="en-US" sz="1400" b="1" dirty="0" smtClean="0">
                <a:solidFill>
                  <a:srgbClr val="4BACC6"/>
                </a:solidFill>
              </a:rPr>
              <a:t>, Phys</a:t>
            </a:r>
            <a:r>
              <a:rPr lang="en-US" sz="1400" b="1" dirty="0">
                <a:solidFill>
                  <a:srgbClr val="4BACC6"/>
                </a:solidFill>
              </a:rPr>
              <a:t>. Rev. </a:t>
            </a:r>
            <a:r>
              <a:rPr lang="en-US" sz="1400" b="1" dirty="0" err="1">
                <a:solidFill>
                  <a:srgbClr val="4BACC6"/>
                </a:solidFill>
              </a:rPr>
              <a:t>Lett</a:t>
            </a:r>
            <a:r>
              <a:rPr lang="en-US" sz="1400" b="1" dirty="0">
                <a:solidFill>
                  <a:srgbClr val="4BACC6"/>
                </a:solidFill>
              </a:rPr>
              <a:t>. 107 (2011) </a:t>
            </a:r>
            <a:r>
              <a:rPr lang="en-US" sz="1400" b="1" dirty="0" smtClean="0">
                <a:solidFill>
                  <a:srgbClr val="4BACC6"/>
                </a:solidFill>
              </a:rPr>
              <a:t>141302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err="1" smtClean="0">
                <a:solidFill>
                  <a:srgbClr val="4BACC6"/>
                </a:solidFill>
              </a:rPr>
              <a:t>Borexino</a:t>
            </a:r>
            <a:r>
              <a:rPr lang="en-US" sz="1400" b="1" dirty="0" smtClean="0">
                <a:solidFill>
                  <a:srgbClr val="4BACC6"/>
                </a:solidFill>
              </a:rPr>
              <a:t>, </a:t>
            </a:r>
            <a:r>
              <a:rPr lang="is-IS" sz="1400" b="1" dirty="0">
                <a:solidFill>
                  <a:srgbClr val="4BACC6"/>
                </a:solidFill>
              </a:rPr>
              <a:t>Phys. Lett. B658 (2008) 101-</a:t>
            </a:r>
            <a:r>
              <a:rPr lang="is-IS" sz="1400" b="1" dirty="0" smtClean="0">
                <a:solidFill>
                  <a:srgbClr val="4BACC6"/>
                </a:solidFill>
              </a:rPr>
              <a:t>108</a:t>
            </a:r>
            <a:endParaRPr lang="en-US" sz="1400" b="1" dirty="0">
              <a:solidFill>
                <a:srgbClr val="4BAC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1735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pp</a:t>
            </a:r>
            <a:r>
              <a:rPr lang="en-US" dirty="0" smtClean="0"/>
              <a:t>-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analysis: 408 days </a:t>
            </a:r>
            <a:r>
              <a:rPr lang="en-US" dirty="0"/>
              <a:t>of statistics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668" y="2909821"/>
            <a:ext cx="2938229" cy="188577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799668" y="1586382"/>
            <a:ext cx="309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pile-up problem is fixed with the “synthetic pile-up”: mixing real data trigger without selection cuts with random gates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001232" y="5395280"/>
            <a:ext cx="56545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Measured Rate = 144 ± 13 (stat.) ±10 (syst.) </a:t>
            </a:r>
            <a:r>
              <a:rPr lang="en-US" sz="1600" b="1" dirty="0" err="1" smtClean="0"/>
              <a:t>cpd</a:t>
            </a:r>
            <a:r>
              <a:rPr lang="en-US" sz="1600" b="1" dirty="0" smtClean="0"/>
              <a:t>/100 ton</a:t>
            </a:r>
          </a:p>
          <a:p>
            <a:r>
              <a:rPr lang="en-US" sz="1600" dirty="0" smtClean="0"/>
              <a:t>Measured Flux   = (6.6 ± 0.7) x 10</a:t>
            </a:r>
            <a:r>
              <a:rPr lang="en-US" sz="1600" baseline="30000" dirty="0" smtClean="0"/>
              <a:t>10</a:t>
            </a:r>
            <a:r>
              <a:rPr lang="en-US" sz="1600" dirty="0" smtClean="0"/>
              <a:t> cm</a:t>
            </a:r>
            <a:r>
              <a:rPr lang="en-US" sz="1600" baseline="30000" dirty="0" smtClean="0"/>
              <a:t>-2 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Expected Flux = 5.98 x (1 ± 0.006) x 10</a:t>
            </a:r>
            <a:r>
              <a:rPr lang="en-US" sz="1600" baseline="30000" dirty="0" smtClean="0"/>
              <a:t>10</a:t>
            </a:r>
            <a:r>
              <a:rPr lang="en-US" sz="1600" dirty="0" smtClean="0"/>
              <a:t> cm</a:t>
            </a:r>
            <a:r>
              <a:rPr lang="en-US" sz="1600" baseline="30000" dirty="0" smtClean="0"/>
              <a:t>-2</a:t>
            </a:r>
            <a:r>
              <a:rPr lang="en-US" sz="1600" dirty="0" smtClean="0"/>
              <a:t> s</a:t>
            </a:r>
            <a:r>
              <a:rPr lang="en-US" sz="1600" baseline="30000" dirty="0" smtClean="0"/>
              <a:t>-1</a:t>
            </a:r>
            <a:endParaRPr lang="en-US" sz="1600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06133" y="657562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err="1" smtClean="0">
                <a:solidFill>
                  <a:srgbClr val="4BACC6"/>
                </a:solidFill>
              </a:rPr>
              <a:t>Borexino</a:t>
            </a:r>
            <a:r>
              <a:rPr lang="en-US" sz="1400" b="1" dirty="0" smtClean="0">
                <a:solidFill>
                  <a:srgbClr val="4BACC6"/>
                </a:solidFill>
              </a:rPr>
              <a:t>, </a:t>
            </a:r>
            <a:r>
              <a:rPr lang="en-US" sz="1400" b="1" dirty="0">
                <a:solidFill>
                  <a:srgbClr val="4BACC6"/>
                </a:solidFill>
              </a:rPr>
              <a:t>Nature 512 (2014) 7515, 383.</a:t>
            </a:r>
          </a:p>
        </p:txBody>
      </p:sp>
      <p:grpSp>
        <p:nvGrpSpPr>
          <p:cNvPr id="11" name="Grouper 10"/>
          <p:cNvGrpSpPr/>
          <p:nvPr/>
        </p:nvGrpSpPr>
        <p:grpSpPr>
          <a:xfrm>
            <a:off x="482600" y="962981"/>
            <a:ext cx="4890799" cy="4292599"/>
            <a:chOff x="482600" y="962981"/>
            <a:chExt cx="4890799" cy="4292599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800" y="962981"/>
              <a:ext cx="4687599" cy="429259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82600" y="1943100"/>
              <a:ext cx="3937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78430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3" descr="thresh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6192837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Line 4"/>
          <p:cNvSpPr>
            <a:spLocks noChangeShapeType="1"/>
          </p:cNvSpPr>
          <p:nvPr/>
        </p:nvSpPr>
        <p:spPr bwMode="auto">
          <a:xfrm flipH="1">
            <a:off x="1116012" y="2176463"/>
            <a:ext cx="1368425" cy="2857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9638" name="Text Box 5"/>
          <p:cNvSpPr txBox="1">
            <a:spLocks noChangeArrowheads="1"/>
          </p:cNvSpPr>
          <p:nvPr/>
        </p:nvSpPr>
        <p:spPr bwMode="auto">
          <a:xfrm>
            <a:off x="2495550" y="1833563"/>
            <a:ext cx="3265488" cy="523220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 u="none" dirty="0">
                <a:latin typeface="Century Gothic"/>
                <a:cs typeface="Century Gothic"/>
              </a:rPr>
              <a:t>2.6 MeV </a:t>
            </a:r>
            <a:r>
              <a:rPr lang="en-US" sz="1400" u="none" dirty="0">
                <a:latin typeface="Symbol" charset="2"/>
                <a:cs typeface="Symbol" charset="2"/>
              </a:rPr>
              <a:t>g</a:t>
            </a:r>
            <a:r>
              <a:rPr lang="ja-JP" altLang="en-US" sz="1400" u="none" dirty="0">
                <a:latin typeface="Century Gothic"/>
                <a:cs typeface="Century Gothic"/>
              </a:rPr>
              <a:t>’</a:t>
            </a:r>
            <a:r>
              <a:rPr lang="en-US" sz="1400" u="none" dirty="0">
                <a:latin typeface="Century Gothic"/>
                <a:cs typeface="Century Gothic"/>
              </a:rPr>
              <a:t>s from </a:t>
            </a:r>
            <a:r>
              <a:rPr lang="en-US" sz="1400" u="none" baseline="30000" dirty="0">
                <a:latin typeface="Century Gothic"/>
                <a:cs typeface="Century Gothic"/>
              </a:rPr>
              <a:t>208</a:t>
            </a:r>
            <a:r>
              <a:rPr lang="en-US" sz="1400" u="none" dirty="0">
                <a:latin typeface="Century Gothic"/>
                <a:cs typeface="Century Gothic"/>
              </a:rPr>
              <a:t>Tl on PMT</a:t>
            </a:r>
            <a:r>
              <a:rPr lang="ja-JP" altLang="en-US" sz="1400" u="none" dirty="0">
                <a:latin typeface="Century Gothic"/>
                <a:cs typeface="Century Gothic"/>
              </a:rPr>
              <a:t>’</a:t>
            </a:r>
            <a:r>
              <a:rPr lang="en-US" sz="1400" u="none" dirty="0">
                <a:latin typeface="Century Gothic"/>
                <a:cs typeface="Century Gothic"/>
              </a:rPr>
              <a:t>s and in the buffer</a:t>
            </a:r>
          </a:p>
        </p:txBody>
      </p:sp>
      <p:sp>
        <p:nvSpPr>
          <p:cNvPr id="69639" name="Text Box 6"/>
          <p:cNvSpPr txBox="1">
            <a:spLocks noChangeArrowheads="1"/>
          </p:cNvSpPr>
          <p:nvPr/>
        </p:nvSpPr>
        <p:spPr bwMode="auto">
          <a:xfrm>
            <a:off x="3708400" y="2781300"/>
            <a:ext cx="1081088" cy="307777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>
                <a:solidFill>
                  <a:schemeClr val="bg1"/>
                </a:solidFill>
                <a:latin typeface="Century Gothic"/>
                <a:cs typeface="Century Gothic"/>
              </a:rPr>
              <a:t>All volume</a:t>
            </a:r>
          </a:p>
        </p:txBody>
      </p:sp>
      <p:sp>
        <p:nvSpPr>
          <p:cNvPr id="69640" name="Rectangle 7"/>
          <p:cNvSpPr>
            <a:spLocks noChangeArrowheads="1"/>
          </p:cNvSpPr>
          <p:nvPr/>
        </p:nvSpPr>
        <p:spPr bwMode="auto">
          <a:xfrm>
            <a:off x="4356100" y="3213100"/>
            <a:ext cx="1081088" cy="523220"/>
          </a:xfrm>
          <a:prstGeom prst="rect">
            <a:avLst/>
          </a:prstGeom>
          <a:solidFill>
            <a:srgbClr val="66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400" u="none">
                <a:solidFill>
                  <a:schemeClr val="bg1"/>
                </a:solidFill>
                <a:latin typeface="Century Gothic"/>
                <a:cs typeface="Century Gothic"/>
              </a:rPr>
              <a:t> R &lt; 3 m (100 tons)</a:t>
            </a:r>
          </a:p>
        </p:txBody>
      </p:sp>
      <p:sp>
        <p:nvSpPr>
          <p:cNvPr id="69641" name="Text Box 8"/>
          <p:cNvSpPr txBox="1">
            <a:spLocks noChangeArrowheads="1"/>
          </p:cNvSpPr>
          <p:nvPr/>
        </p:nvSpPr>
        <p:spPr bwMode="auto">
          <a:xfrm>
            <a:off x="1547813" y="4941888"/>
            <a:ext cx="33287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u="none" dirty="0">
                <a:latin typeface="Century Gothic"/>
                <a:cs typeface="Century Gothic"/>
              </a:rPr>
              <a:t>Energy spectrum in Borexino </a:t>
            </a:r>
          </a:p>
          <a:p>
            <a:pPr eaLnBrk="1" hangingPunct="1"/>
            <a:r>
              <a:rPr lang="en-US" sz="1800" u="none" dirty="0">
                <a:latin typeface="Century Gothic"/>
                <a:cs typeface="Century Gothic"/>
              </a:rPr>
              <a:t>(after </a:t>
            </a:r>
            <a:r>
              <a:rPr lang="en-US" sz="1800" u="none" dirty="0">
                <a:latin typeface="Symbol" charset="2"/>
                <a:cs typeface="Symbol" charset="2"/>
              </a:rPr>
              <a:t>m</a:t>
            </a:r>
            <a:r>
              <a:rPr lang="en-US" sz="1800" u="none" dirty="0">
                <a:latin typeface="Century Gothic"/>
                <a:cs typeface="Century Gothic"/>
              </a:rPr>
              <a:t> subtraction)</a:t>
            </a:r>
          </a:p>
        </p:txBody>
      </p:sp>
      <p:sp>
        <p:nvSpPr>
          <p:cNvPr id="89098" name="Text Box 9"/>
          <p:cNvSpPr txBox="1">
            <a:spLocks noChangeArrowheads="1"/>
          </p:cNvSpPr>
          <p:nvPr/>
        </p:nvSpPr>
        <p:spPr bwMode="auto">
          <a:xfrm>
            <a:off x="6172200" y="1666429"/>
            <a:ext cx="2895600" cy="1077218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u="none" dirty="0">
                <a:solidFill>
                  <a:srgbClr val="000000"/>
                </a:solidFill>
                <a:latin typeface="Century Gothic"/>
                <a:cs typeface="Century Gothic"/>
              </a:rPr>
              <a:t>Expected </a:t>
            </a:r>
            <a:r>
              <a:rPr lang="en-US" sz="1600" u="none" baseline="30000" dirty="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r>
              <a:rPr lang="en-US" sz="1600" u="none" dirty="0">
                <a:solidFill>
                  <a:srgbClr val="000000"/>
                </a:solidFill>
                <a:latin typeface="Century Gothic"/>
                <a:cs typeface="Century Gothic"/>
              </a:rPr>
              <a:t>B </a:t>
            </a:r>
            <a:r>
              <a:rPr lang="en-US" sz="1600" u="none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600" u="none" dirty="0">
                <a:solidFill>
                  <a:srgbClr val="000000"/>
                </a:solidFill>
                <a:latin typeface="Century Gothic"/>
                <a:cs typeface="Century Gothic"/>
              </a:rPr>
              <a:t> rate in 100 tons of liquid scintillator above 3.0 MeV:</a:t>
            </a:r>
          </a:p>
          <a:p>
            <a:pPr algn="l" eaLnBrk="1" hangingPunct="1"/>
            <a:r>
              <a:rPr lang="en-US" sz="1600" b="1" u="none" dirty="0">
                <a:solidFill>
                  <a:srgbClr val="CC0000"/>
                </a:solidFill>
                <a:latin typeface="Century Gothic"/>
                <a:cs typeface="Century Gothic"/>
              </a:rPr>
              <a:t>0.26±0.03 </a:t>
            </a:r>
            <a:r>
              <a:rPr lang="en-US" sz="1600" b="1" u="none" dirty="0" err="1" smtClean="0">
                <a:solidFill>
                  <a:srgbClr val="CC0000"/>
                </a:solidFill>
                <a:latin typeface="Century Gothic"/>
                <a:cs typeface="Century Gothic"/>
              </a:rPr>
              <a:t>cpd</a:t>
            </a:r>
            <a:r>
              <a:rPr lang="en-US" sz="1600" b="1" u="none" dirty="0">
                <a:solidFill>
                  <a:srgbClr val="CC0000"/>
                </a:solidFill>
                <a:latin typeface="Century Gothic"/>
                <a:cs typeface="Century Gothic"/>
              </a:rPr>
              <a:t>/</a:t>
            </a:r>
            <a:r>
              <a:rPr lang="en-US" sz="1600" b="1" u="none" dirty="0" smtClean="0">
                <a:solidFill>
                  <a:srgbClr val="CC0000"/>
                </a:solidFill>
                <a:latin typeface="Century Gothic"/>
                <a:cs typeface="Century Gothic"/>
              </a:rPr>
              <a:t>100 </a:t>
            </a:r>
            <a:r>
              <a:rPr lang="en-US" sz="1600" b="1" u="none" dirty="0">
                <a:solidFill>
                  <a:srgbClr val="CC0000"/>
                </a:solidFill>
                <a:latin typeface="Century Gothic"/>
                <a:cs typeface="Century Gothic"/>
              </a:rPr>
              <a:t>t</a:t>
            </a:r>
            <a:endParaRPr lang="en-US" sz="1600" u="none" dirty="0">
              <a:solidFill>
                <a:srgbClr val="CC0000"/>
              </a:solidFill>
              <a:latin typeface="Century Gothic"/>
              <a:cs typeface="Century Gothic"/>
            </a:endParaRPr>
          </a:p>
        </p:txBody>
      </p:sp>
      <p:sp>
        <p:nvSpPr>
          <p:cNvPr id="69645" name="Line 12"/>
          <p:cNvSpPr>
            <a:spLocks noChangeShapeType="1"/>
          </p:cNvSpPr>
          <p:nvPr/>
        </p:nvSpPr>
        <p:spPr bwMode="auto">
          <a:xfrm flipH="1">
            <a:off x="2843213" y="3068638"/>
            <a:ext cx="865187" cy="431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69646" name="Line 13"/>
          <p:cNvSpPr>
            <a:spLocks noChangeShapeType="1"/>
          </p:cNvSpPr>
          <p:nvPr/>
        </p:nvSpPr>
        <p:spPr bwMode="auto">
          <a:xfrm flipH="1">
            <a:off x="3276600" y="3716338"/>
            <a:ext cx="1079500" cy="57626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400">
              <a:latin typeface="Century Gothic"/>
              <a:cs typeface="Century Gothic"/>
            </a:endParaRPr>
          </a:p>
        </p:txBody>
      </p:sp>
      <p:pic>
        <p:nvPicPr>
          <p:cNvPr id="69647" name="Immagin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0"/>
            <a:ext cx="3817938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8" name="Text Box 10"/>
          <p:cNvSpPr txBox="1">
            <a:spLocks noChangeArrowheads="1"/>
          </p:cNvSpPr>
          <p:nvPr/>
        </p:nvSpPr>
        <p:spPr bwMode="auto">
          <a:xfrm>
            <a:off x="6323013" y="6172200"/>
            <a:ext cx="1601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 u="none">
                <a:cs typeface="Arial" charset="0"/>
              </a:rPr>
              <a:t>A. Friedland 2005</a:t>
            </a:r>
            <a:endParaRPr lang="en-US" sz="1400" u="none">
              <a:ea typeface="Arial" charset="0"/>
              <a:cs typeface="Arial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aseline="30000" dirty="0"/>
              <a:t>8</a:t>
            </a:r>
            <a:r>
              <a:rPr lang="en-US" dirty="0"/>
              <a:t>B neutrinos with the lowest threshold: 3 MeV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84437" y="658863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err="1" smtClean="0">
                <a:solidFill>
                  <a:srgbClr val="4BACC6"/>
                </a:solidFill>
              </a:rPr>
              <a:t>Borexino</a:t>
            </a:r>
            <a:r>
              <a:rPr lang="en-US" sz="1400" b="1" dirty="0" smtClean="0">
                <a:solidFill>
                  <a:srgbClr val="4BACC6"/>
                </a:solidFill>
              </a:rPr>
              <a:t>, </a:t>
            </a:r>
            <a:r>
              <a:rPr lang="en-US" sz="1400" b="1" dirty="0" err="1" smtClean="0">
                <a:solidFill>
                  <a:srgbClr val="4BACC6"/>
                </a:solidFill>
              </a:rPr>
              <a:t>Phys.Rev</a:t>
            </a:r>
            <a:r>
              <a:rPr lang="en-US" sz="1400" b="1" dirty="0">
                <a:solidFill>
                  <a:srgbClr val="4BACC6"/>
                </a:solidFill>
              </a:rPr>
              <a:t>. D82 (2010) 033006.</a:t>
            </a:r>
          </a:p>
        </p:txBody>
      </p:sp>
    </p:spTree>
    <p:extLst>
      <p:ext uri="{BB962C8B-B14F-4D97-AF65-F5344CB8AC3E}">
        <p14:creationId xmlns:p14="http://schemas.microsoft.com/office/powerpoint/2010/main" val="3996412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Text Box 3"/>
          <p:cNvSpPr txBox="1">
            <a:spLocks noChangeArrowheads="1"/>
          </p:cNvSpPr>
          <p:nvPr/>
        </p:nvSpPr>
        <p:spPr bwMode="auto">
          <a:xfrm>
            <a:off x="5481109" y="960146"/>
            <a:ext cx="361315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Font typeface="Wingdings" charset="0"/>
              <a:buChar char="ü"/>
            </a:pPr>
            <a:r>
              <a:rPr lang="en-US" sz="1400" u="none" dirty="0">
                <a:latin typeface="Century Gothic"/>
                <a:cs typeface="Century Gothic"/>
              </a:rPr>
              <a:t> </a:t>
            </a:r>
            <a:r>
              <a:rPr lang="en-US" sz="1400" u="none" dirty="0">
                <a:solidFill>
                  <a:srgbClr val="CC0000"/>
                </a:solidFill>
                <a:latin typeface="Century Gothic"/>
                <a:cs typeface="Century Gothic"/>
              </a:rPr>
              <a:t>Cosmic Muons</a:t>
            </a:r>
          </a:p>
          <a:p>
            <a:pPr algn="l" eaLnBrk="1" hangingPunct="1">
              <a:buFont typeface="Wingdings" charset="0"/>
              <a:buChar char="ü"/>
            </a:pPr>
            <a:endParaRPr lang="en-US" sz="1400" u="none" dirty="0">
              <a:solidFill>
                <a:srgbClr val="990000"/>
              </a:solidFill>
              <a:latin typeface="Century Gothic"/>
              <a:cs typeface="Century Gothic"/>
            </a:endParaRPr>
          </a:p>
          <a:p>
            <a:pPr algn="l" eaLnBrk="1" hangingPunct="1">
              <a:buClr>
                <a:schemeClr val="tx1"/>
              </a:buClr>
              <a:buFont typeface="Wingdings" charset="0"/>
              <a:buChar char="ü"/>
            </a:pPr>
            <a:r>
              <a:rPr lang="en-US" sz="1400" u="none" dirty="0">
                <a:solidFill>
                  <a:srgbClr val="990000"/>
                </a:solidFill>
                <a:latin typeface="Century Gothic"/>
                <a:cs typeface="Century Gothic"/>
              </a:rPr>
              <a:t> </a:t>
            </a:r>
            <a:r>
              <a:rPr lang="en-US" sz="1400" u="none" dirty="0">
                <a:solidFill>
                  <a:srgbClr val="CC0000"/>
                </a:solidFill>
                <a:latin typeface="Century Gothic"/>
                <a:cs typeface="Century Gothic"/>
              </a:rPr>
              <a:t>External background</a:t>
            </a:r>
          </a:p>
          <a:p>
            <a:pPr algn="l" eaLnBrk="1" hangingPunct="1">
              <a:buFont typeface="Wingdings" charset="0"/>
              <a:buChar char="ü"/>
            </a:pPr>
            <a:endParaRPr lang="en-US" sz="1400" u="none" dirty="0">
              <a:solidFill>
                <a:srgbClr val="990000"/>
              </a:solidFill>
              <a:latin typeface="Century Gothic"/>
              <a:cs typeface="Century Gothic"/>
            </a:endParaRPr>
          </a:p>
          <a:p>
            <a:pPr algn="l" eaLnBrk="1" hangingPunct="1">
              <a:buFont typeface="Wingdings" charset="0"/>
              <a:buChar char="ü"/>
            </a:pPr>
            <a:r>
              <a:rPr lang="en-US" sz="1400" u="none" dirty="0">
                <a:latin typeface="Century Gothic"/>
                <a:cs typeface="Century Gothic"/>
              </a:rPr>
              <a:t> High energy gamma</a:t>
            </a:r>
            <a:r>
              <a:rPr lang="ja-JP" altLang="en-US" sz="1400" u="none" dirty="0">
                <a:latin typeface="Century Gothic"/>
                <a:cs typeface="Century Gothic"/>
              </a:rPr>
              <a:t>’</a:t>
            </a:r>
            <a:r>
              <a:rPr lang="en-US" sz="1400" u="none" dirty="0">
                <a:latin typeface="Century Gothic"/>
                <a:cs typeface="Century Gothic"/>
              </a:rPr>
              <a:t>s from </a:t>
            </a:r>
            <a:r>
              <a:rPr lang="en-US" sz="1400" u="none" dirty="0">
                <a:solidFill>
                  <a:srgbClr val="CC0000"/>
                </a:solidFill>
                <a:latin typeface="Century Gothic"/>
                <a:cs typeface="Century Gothic"/>
              </a:rPr>
              <a:t>neutron captures</a:t>
            </a:r>
          </a:p>
          <a:p>
            <a:pPr algn="l" eaLnBrk="1" hangingPunct="1">
              <a:buFont typeface="Wingdings" charset="0"/>
              <a:buChar char="ü"/>
            </a:pPr>
            <a:endParaRPr lang="en-US" sz="1400" u="none" dirty="0">
              <a:solidFill>
                <a:srgbClr val="990000"/>
              </a:solidFill>
              <a:latin typeface="Century Gothic"/>
              <a:cs typeface="Century Gothic"/>
            </a:endParaRPr>
          </a:p>
          <a:p>
            <a:pPr algn="l" eaLnBrk="1" hangingPunct="1">
              <a:buFont typeface="Wingdings" charset="0"/>
              <a:buChar char="ü"/>
            </a:pPr>
            <a:r>
              <a:rPr lang="en-US" sz="1400" u="none" baseline="30000" dirty="0">
                <a:latin typeface="Century Gothic"/>
                <a:cs typeface="Century Gothic"/>
              </a:rPr>
              <a:t> 208</a:t>
            </a:r>
            <a:r>
              <a:rPr lang="en-US" sz="1400" u="none" dirty="0">
                <a:latin typeface="Century Gothic"/>
                <a:cs typeface="Century Gothic"/>
              </a:rPr>
              <a:t>Tl and </a:t>
            </a:r>
            <a:r>
              <a:rPr lang="en-US" sz="1400" u="none" baseline="30000" dirty="0">
                <a:latin typeface="Century Gothic"/>
                <a:cs typeface="Century Gothic"/>
              </a:rPr>
              <a:t>214</a:t>
            </a:r>
            <a:r>
              <a:rPr lang="en-US" sz="1400" u="none" dirty="0">
                <a:latin typeface="Century Gothic"/>
                <a:cs typeface="Century Gothic"/>
              </a:rPr>
              <a:t>Bi from radon </a:t>
            </a:r>
            <a:r>
              <a:rPr lang="en-US" sz="1400" u="none" dirty="0">
                <a:solidFill>
                  <a:srgbClr val="CC0000"/>
                </a:solidFill>
                <a:latin typeface="Century Gothic"/>
                <a:cs typeface="Century Gothic"/>
              </a:rPr>
              <a:t>emanation from nylon </a:t>
            </a:r>
            <a:r>
              <a:rPr lang="en-US" sz="1400" u="none" dirty="0">
                <a:latin typeface="Century Gothic"/>
                <a:cs typeface="Century Gothic"/>
              </a:rPr>
              <a:t>vessel</a:t>
            </a:r>
          </a:p>
          <a:p>
            <a:pPr algn="l" eaLnBrk="1" hangingPunct="1">
              <a:buFont typeface="Wingdings" charset="0"/>
              <a:buChar char="ü"/>
            </a:pPr>
            <a:endParaRPr lang="en-US" sz="1400" u="none" dirty="0">
              <a:latin typeface="Century Gothic"/>
              <a:cs typeface="Century Gothic"/>
            </a:endParaRPr>
          </a:p>
          <a:p>
            <a:pPr algn="l" eaLnBrk="1" hangingPunct="1">
              <a:buFont typeface="Wingdings" charset="0"/>
              <a:buChar char="ü"/>
            </a:pPr>
            <a:r>
              <a:rPr lang="en-US" sz="1400" u="none" dirty="0">
                <a:latin typeface="Century Gothic"/>
                <a:cs typeface="Century Gothic"/>
              </a:rPr>
              <a:t> </a:t>
            </a:r>
            <a:r>
              <a:rPr lang="en-US" sz="1400" u="none" dirty="0">
                <a:solidFill>
                  <a:srgbClr val="CC0000"/>
                </a:solidFill>
                <a:latin typeface="Century Gothic"/>
                <a:cs typeface="Century Gothic"/>
              </a:rPr>
              <a:t>Cosmogenic isotopes</a:t>
            </a:r>
          </a:p>
          <a:p>
            <a:pPr algn="l" eaLnBrk="1" hangingPunct="1">
              <a:buFont typeface="Wingdings" charset="0"/>
              <a:buChar char="ü"/>
            </a:pPr>
            <a:endParaRPr lang="en-US" sz="1400" u="none" dirty="0">
              <a:solidFill>
                <a:srgbClr val="990000"/>
              </a:solidFill>
              <a:latin typeface="Century Gothic"/>
              <a:cs typeface="Century Gothic"/>
            </a:endParaRPr>
          </a:p>
          <a:p>
            <a:pPr algn="l" eaLnBrk="1" hangingPunct="1">
              <a:buFont typeface="Wingdings" charset="0"/>
              <a:buChar char="ü"/>
            </a:pPr>
            <a:r>
              <a:rPr lang="en-US" sz="1400" u="none" dirty="0">
                <a:latin typeface="Century Gothic"/>
                <a:cs typeface="Century Gothic"/>
              </a:rPr>
              <a:t> </a:t>
            </a:r>
            <a:r>
              <a:rPr lang="en-US" sz="1400" u="none" baseline="30000" dirty="0">
                <a:latin typeface="Century Gothic"/>
                <a:cs typeface="Century Gothic"/>
              </a:rPr>
              <a:t>214</a:t>
            </a:r>
            <a:r>
              <a:rPr lang="en-US" sz="1400" u="none" dirty="0">
                <a:latin typeface="Century Gothic"/>
                <a:cs typeface="Century Gothic"/>
              </a:rPr>
              <a:t>Bi and </a:t>
            </a:r>
            <a:r>
              <a:rPr lang="en-US" sz="1400" u="none" baseline="30000" dirty="0">
                <a:solidFill>
                  <a:srgbClr val="CC0000"/>
                </a:solidFill>
                <a:latin typeface="Century Gothic"/>
                <a:cs typeface="Century Gothic"/>
              </a:rPr>
              <a:t>208</a:t>
            </a:r>
            <a:r>
              <a:rPr lang="en-US" sz="1400" u="none" dirty="0">
                <a:solidFill>
                  <a:srgbClr val="CC0000"/>
                </a:solidFill>
                <a:latin typeface="Century Gothic"/>
                <a:cs typeface="Century Gothic"/>
              </a:rPr>
              <a:t>Tl </a:t>
            </a:r>
            <a:r>
              <a:rPr lang="en-US" sz="1400" u="none" dirty="0">
                <a:latin typeface="Century Gothic"/>
                <a:cs typeface="Century Gothic"/>
              </a:rPr>
              <a:t>from </a:t>
            </a:r>
            <a:r>
              <a:rPr lang="en-US" sz="1400" u="none" baseline="30000" dirty="0">
                <a:latin typeface="Century Gothic"/>
                <a:cs typeface="Century Gothic"/>
              </a:rPr>
              <a:t>238</a:t>
            </a:r>
            <a:r>
              <a:rPr lang="en-US" sz="1400" u="none" dirty="0">
                <a:latin typeface="Century Gothic"/>
                <a:cs typeface="Century Gothic"/>
              </a:rPr>
              <a:t>U and </a:t>
            </a:r>
            <a:r>
              <a:rPr lang="en-US" sz="1400" u="none" baseline="30000" dirty="0">
                <a:latin typeface="Century Gothic"/>
                <a:cs typeface="Century Gothic"/>
              </a:rPr>
              <a:t>232</a:t>
            </a:r>
            <a:r>
              <a:rPr lang="en-US" sz="1400" u="none" dirty="0">
                <a:latin typeface="Century Gothic"/>
                <a:cs typeface="Century Gothic"/>
              </a:rPr>
              <a:t>Th bulk contamination</a:t>
            </a:r>
          </a:p>
          <a:p>
            <a:pPr algn="l" eaLnBrk="1" hangingPunct="1">
              <a:buFont typeface="Wingdings" charset="0"/>
              <a:buChar char="ü"/>
            </a:pPr>
            <a:endParaRPr lang="en-US" sz="1400" u="none" dirty="0">
              <a:latin typeface="Century Gothic"/>
              <a:cs typeface="Century Gothic"/>
            </a:endParaRPr>
          </a:p>
        </p:txBody>
      </p:sp>
      <p:sp>
        <p:nvSpPr>
          <p:cNvPr id="91145" name="Text Box 8"/>
          <p:cNvSpPr txBox="1">
            <a:spLocks noChangeArrowheads="1"/>
          </p:cNvSpPr>
          <p:nvPr/>
        </p:nvSpPr>
        <p:spPr bwMode="auto">
          <a:xfrm>
            <a:off x="2983237" y="4682066"/>
            <a:ext cx="3445286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>
              <a:defRPr/>
            </a:pPr>
            <a:r>
              <a:rPr lang="en-US" u="none" dirty="0">
                <a:solidFill>
                  <a:srgbClr val="000000"/>
                </a:solidFill>
              </a:rPr>
              <a:t>Count-rate: 1500 c/d/100 ton</a:t>
            </a:r>
          </a:p>
        </p:txBody>
      </p:sp>
      <p:sp>
        <p:nvSpPr>
          <p:cNvPr id="91146" name="Text Box 9"/>
          <p:cNvSpPr txBox="1">
            <a:spLocks noChangeArrowheads="1"/>
          </p:cNvSpPr>
          <p:nvPr/>
        </p:nvSpPr>
        <p:spPr bwMode="auto">
          <a:xfrm>
            <a:off x="3660845" y="5263661"/>
            <a:ext cx="2192728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>
              <a:defRPr/>
            </a:pPr>
            <a:r>
              <a:rPr lang="en-US" b="1" u="none">
                <a:solidFill>
                  <a:srgbClr val="CC0000"/>
                </a:solidFill>
              </a:rPr>
              <a:t>S/B ratio &lt; 1/6000!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in the 3-16.3 MeV range</a:t>
            </a:r>
          </a:p>
        </p:txBody>
      </p:sp>
      <p:grpSp>
        <p:nvGrpSpPr>
          <p:cNvPr id="10" name="Group 70"/>
          <p:cNvGrpSpPr>
            <a:grpSpLocks/>
          </p:cNvGrpSpPr>
          <p:nvPr/>
        </p:nvGrpSpPr>
        <p:grpSpPr bwMode="auto">
          <a:xfrm>
            <a:off x="293158" y="720449"/>
            <a:ext cx="5187950" cy="3784601"/>
            <a:chOff x="2381" y="1879"/>
            <a:chExt cx="3268" cy="2384"/>
          </a:xfrm>
        </p:grpSpPr>
        <p:pic>
          <p:nvPicPr>
            <p:cNvPr id="11" name="Picture 59" descr="cut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1879"/>
              <a:ext cx="3223" cy="2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64"/>
            <p:cNvSpPr txBox="1">
              <a:spLocks noChangeArrowheads="1"/>
            </p:cNvSpPr>
            <p:nvPr/>
          </p:nvSpPr>
          <p:spPr bwMode="auto">
            <a:xfrm>
              <a:off x="4739" y="2251"/>
              <a:ext cx="817" cy="1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u="none"/>
                <a:t>raw spectrum</a:t>
              </a:r>
            </a:p>
          </p:txBody>
        </p:sp>
        <p:sp>
          <p:nvSpPr>
            <p:cNvPr id="13" name="Text Box 65"/>
            <p:cNvSpPr txBox="1">
              <a:spLocks noChangeArrowheads="1"/>
            </p:cNvSpPr>
            <p:nvPr/>
          </p:nvSpPr>
          <p:spPr bwMode="auto">
            <a:xfrm>
              <a:off x="4736" y="2659"/>
              <a:ext cx="367" cy="198"/>
            </a:xfrm>
            <a:prstGeom prst="rect">
              <a:avLst/>
            </a:prstGeom>
            <a:solidFill>
              <a:srgbClr val="E1E1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u="none">
                  <a:latin typeface="Symbol" charset="0"/>
                </a:rPr>
                <a:t>m</a:t>
              </a:r>
              <a:r>
                <a:rPr lang="en-US" sz="1400" u="none"/>
                <a:t> cut</a:t>
              </a:r>
            </a:p>
          </p:txBody>
        </p:sp>
        <p:sp>
          <p:nvSpPr>
            <p:cNvPr id="14" name="Text Box 66"/>
            <p:cNvSpPr txBox="1">
              <a:spLocks noChangeArrowheads="1"/>
            </p:cNvSpPr>
            <p:nvPr/>
          </p:nvSpPr>
          <p:spPr bwMode="auto">
            <a:xfrm>
              <a:off x="4748" y="2931"/>
              <a:ext cx="445" cy="198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u="none"/>
                <a:t>FV cut</a:t>
              </a:r>
            </a:p>
          </p:txBody>
        </p:sp>
        <p:sp>
          <p:nvSpPr>
            <p:cNvPr id="15" name="Text Box 67"/>
            <p:cNvSpPr txBox="1">
              <a:spLocks noChangeArrowheads="1"/>
            </p:cNvSpPr>
            <p:nvPr/>
          </p:nvSpPr>
          <p:spPr bwMode="auto">
            <a:xfrm>
              <a:off x="4740" y="3203"/>
              <a:ext cx="771" cy="600"/>
            </a:xfrm>
            <a:prstGeom prst="rect">
              <a:avLst/>
            </a:prstGeom>
            <a:solidFill>
              <a:srgbClr val="0A003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u="none" dirty="0">
                  <a:solidFill>
                    <a:schemeClr val="bg1"/>
                  </a:solidFill>
                </a:rPr>
                <a:t>cosmogenic, neutron, </a:t>
              </a:r>
              <a:r>
                <a:rPr lang="en-US" sz="1400" u="none" baseline="30000" dirty="0">
                  <a:solidFill>
                    <a:schemeClr val="bg1"/>
                  </a:solidFill>
                </a:rPr>
                <a:t>214</a:t>
              </a:r>
              <a:r>
                <a:rPr lang="en-US" sz="1400" u="none" dirty="0">
                  <a:solidFill>
                    <a:schemeClr val="bg1"/>
                  </a:solidFill>
                </a:rPr>
                <a:t>Bi and </a:t>
              </a:r>
              <a:r>
                <a:rPr lang="en-US" sz="1400" u="none" baseline="30000" dirty="0">
                  <a:solidFill>
                    <a:schemeClr val="bg1"/>
                  </a:solidFill>
                </a:rPr>
                <a:t>10</a:t>
              </a:r>
              <a:r>
                <a:rPr lang="en-US" sz="1400" u="none" dirty="0">
                  <a:solidFill>
                    <a:schemeClr val="bg1"/>
                  </a:solidFill>
                </a:rPr>
                <a:t>C cuts</a:t>
              </a:r>
            </a:p>
          </p:txBody>
        </p:sp>
        <p:sp>
          <p:nvSpPr>
            <p:cNvPr id="16" name="Text Box 68"/>
            <p:cNvSpPr txBox="1">
              <a:spLocks noChangeArrowheads="1"/>
            </p:cNvSpPr>
            <p:nvPr/>
          </p:nvSpPr>
          <p:spPr bwMode="auto">
            <a:xfrm>
              <a:off x="2381" y="4065"/>
              <a:ext cx="454" cy="198"/>
            </a:xfrm>
            <a:prstGeom prst="rect">
              <a:avLst/>
            </a:prstGeom>
            <a:solidFill>
              <a:srgbClr val="0A003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 u="none" baseline="30000">
                  <a:solidFill>
                    <a:schemeClr val="bg1"/>
                  </a:solidFill>
                </a:rPr>
                <a:t>208</a:t>
              </a:r>
              <a:r>
                <a:rPr lang="en-US" sz="1400" u="none">
                  <a:solidFill>
                    <a:schemeClr val="bg1"/>
                  </a:solidFill>
                </a:rPr>
                <a:t>Tl</a:t>
              </a:r>
            </a:p>
          </p:txBody>
        </p:sp>
        <p:sp>
          <p:nvSpPr>
            <p:cNvPr id="17" name="Line 69"/>
            <p:cNvSpPr>
              <a:spLocks noChangeShapeType="1"/>
            </p:cNvSpPr>
            <p:nvPr/>
          </p:nvSpPr>
          <p:spPr bwMode="auto">
            <a:xfrm flipV="1">
              <a:off x="2699" y="3702"/>
              <a:ext cx="317" cy="363"/>
            </a:xfrm>
            <a:prstGeom prst="line">
              <a:avLst/>
            </a:prstGeom>
            <a:noFill/>
            <a:ln w="9525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687" name="Text Box 6"/>
          <p:cNvSpPr txBox="1">
            <a:spLocks noChangeArrowheads="1"/>
          </p:cNvSpPr>
          <p:nvPr/>
        </p:nvSpPr>
        <p:spPr bwMode="auto">
          <a:xfrm>
            <a:off x="2313879" y="960146"/>
            <a:ext cx="17734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u="none" dirty="0">
                <a:solidFill>
                  <a:srgbClr val="CC0000"/>
                </a:solidFill>
                <a:latin typeface="Century Gothic"/>
                <a:cs typeface="Century Gothic"/>
              </a:rPr>
              <a:t>live-time: 246 days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0579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247948825"/>
              </p:ext>
            </p:extLst>
          </p:nvPr>
        </p:nvGraphicFramePr>
        <p:xfrm>
          <a:off x="152400" y="990600"/>
          <a:ext cx="3787775" cy="3267076"/>
        </p:xfrm>
        <a:graphic>
          <a:graphicData uri="http://schemas.openxmlformats.org/drawingml/2006/table">
            <a:tbl>
              <a:tblPr/>
              <a:tblGrid>
                <a:gridCol w="1600200"/>
                <a:gridCol w="892175"/>
                <a:gridCol w="1295400"/>
              </a:tblGrid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Cut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Counts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 &gt;3 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Counts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&gt; 5 MeV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1932181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1824858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Muon cut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6552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2679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FV cut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1329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970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Cosmogenic cut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131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10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C removal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128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214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Bi removal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119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208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Tl and </a:t>
                      </a:r>
                      <a:r>
                        <a:rPr kumimoji="0" 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11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Be sub.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75 </a:t>
                      </a:r>
                      <a:r>
                        <a:rPr kumimoji="0" lang="en-US" sz="12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+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 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46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 </a:t>
                      </a:r>
                      <a:r>
                        <a:rPr kumimoji="0" lang="en-US" sz="1200" b="0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+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 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Measured 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8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B-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charset="2"/>
                          <a:ea typeface="ＭＳ Ｐゴシック" charset="0"/>
                          <a:cs typeface="Symbol" charset="2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49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75 </a:t>
                      </a:r>
                      <a:r>
                        <a:rPr kumimoji="0" lang="en-US" sz="1200" b="0" i="0" u="sng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+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 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49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46 </a:t>
                      </a:r>
                      <a:r>
                        <a:rPr kumimoji="0" lang="en-US" sz="1200" b="0" i="0" u="sng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+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 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495C"/>
                    </a:solidFill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BPS09(GS98) 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8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B-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ＭＳ Ｐゴシック" charset="0"/>
                          <a:cs typeface="Symbol" charset="2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86 </a:t>
                      </a:r>
                      <a:r>
                        <a:rPr kumimoji="0" lang="en-US" sz="1200" b="0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+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43 </a:t>
                      </a:r>
                      <a:r>
                        <a:rPr kumimoji="0" lang="en-US" sz="1200" b="0" i="0" u="sng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+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 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277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BPS09(AGS05) 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8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B-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ＭＳ Ｐゴシック" charset="0"/>
                          <a:cs typeface="Symbol" charset="2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73 </a:t>
                      </a:r>
                      <a:r>
                        <a:rPr kumimoji="0" lang="en-US" sz="12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+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 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36 </a:t>
                      </a:r>
                      <a:r>
                        <a:rPr kumimoji="0" lang="en-US" sz="12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+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ＭＳ Ｐゴシック" charset="0"/>
                          <a:cs typeface="Century Gothic"/>
                        </a:rPr>
                        <a:t>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73782" name="Rectangle 57"/>
          <p:cNvSpPr>
            <a:spLocks noChangeArrowheads="1"/>
          </p:cNvSpPr>
          <p:nvPr/>
        </p:nvSpPr>
        <p:spPr bwMode="auto">
          <a:xfrm>
            <a:off x="152400" y="4267200"/>
            <a:ext cx="3730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000" u="none"/>
              <a:t>*MSW-LMA: </a:t>
            </a:r>
            <a:r>
              <a:rPr lang="en-US" sz="1000" u="none">
                <a:latin typeface="Symbol" charset="0"/>
              </a:rPr>
              <a:t>D</a:t>
            </a:r>
            <a:r>
              <a:rPr lang="en-US" sz="1000" u="none"/>
              <a:t>m</a:t>
            </a:r>
            <a:r>
              <a:rPr lang="en-US" sz="1000" u="none" baseline="30000"/>
              <a:t>2</a:t>
            </a:r>
            <a:r>
              <a:rPr lang="en-US" sz="1000" u="none"/>
              <a:t>=7.69×10</a:t>
            </a:r>
            <a:r>
              <a:rPr lang="en-US" sz="1000" u="none" baseline="30000"/>
              <a:t>−5</a:t>
            </a:r>
            <a:r>
              <a:rPr lang="en-US" sz="1000" u="none"/>
              <a:t> eV</a:t>
            </a:r>
            <a:r>
              <a:rPr lang="en-US" sz="1000" u="none" baseline="30000"/>
              <a:t>2</a:t>
            </a:r>
            <a:r>
              <a:rPr lang="en-US" sz="1000" u="none"/>
              <a:t>, tan</a:t>
            </a:r>
            <a:r>
              <a:rPr lang="en-US" sz="1000" u="none" baseline="30000"/>
              <a:t>2</a:t>
            </a:r>
            <a:r>
              <a:rPr lang="en-US" sz="1000" u="none">
                <a:sym typeface="Symbol" charset="0"/>
              </a:rPr>
              <a:t></a:t>
            </a:r>
            <a:r>
              <a:rPr lang="en-US" sz="1000" u="none"/>
              <a:t>=0.45</a:t>
            </a:r>
          </a:p>
        </p:txBody>
      </p:sp>
      <p:sp>
        <p:nvSpPr>
          <p:cNvPr id="73783" name="Text Box 58"/>
          <p:cNvSpPr txBox="1">
            <a:spLocks noChangeArrowheads="1"/>
          </p:cNvSpPr>
          <p:nvPr/>
        </p:nvSpPr>
        <p:spPr bwMode="auto">
          <a:xfrm>
            <a:off x="342900" y="4718586"/>
            <a:ext cx="37877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 u="none" dirty="0">
                <a:latin typeface="Century Gothic"/>
                <a:cs typeface="Century Gothic"/>
              </a:rPr>
              <a:t>Systematic errors: </a:t>
            </a:r>
          </a:p>
          <a:p>
            <a:pPr algn="l" eaLnBrk="1" hangingPunct="1">
              <a:buFont typeface="Wingdings" charset="0"/>
              <a:buChar char="ü"/>
            </a:pPr>
            <a:r>
              <a:rPr lang="en-US" sz="1400" u="none" dirty="0">
                <a:latin typeface="Century Gothic"/>
                <a:cs typeface="Century Gothic"/>
              </a:rPr>
              <a:t> 3.8% from </a:t>
            </a:r>
            <a:r>
              <a:rPr lang="en-US" sz="1400" u="none" dirty="0" smtClean="0">
                <a:solidFill>
                  <a:srgbClr val="CC0000"/>
                </a:solidFill>
                <a:latin typeface="Century Gothic"/>
                <a:cs typeface="Century Gothic"/>
              </a:rPr>
              <a:t>fiducial </a:t>
            </a:r>
            <a:r>
              <a:rPr lang="en-US" sz="1400" u="none" dirty="0">
                <a:solidFill>
                  <a:srgbClr val="CC0000"/>
                </a:solidFill>
                <a:latin typeface="Century Gothic"/>
                <a:cs typeface="Century Gothic"/>
              </a:rPr>
              <a:t>mass</a:t>
            </a:r>
          </a:p>
          <a:p>
            <a:pPr algn="l" eaLnBrk="1" hangingPunct="1">
              <a:buFont typeface="Wingdings" charset="0"/>
              <a:buChar char="ü"/>
            </a:pPr>
            <a:r>
              <a:rPr lang="en-US" sz="1400" u="none" dirty="0">
                <a:latin typeface="Century Gothic"/>
                <a:cs typeface="Century Gothic"/>
              </a:rPr>
              <a:t> 3.5% (5.5%) uncertainty </a:t>
            </a:r>
            <a:r>
              <a:rPr lang="en-US" sz="1400" u="none" dirty="0" smtClean="0">
                <a:latin typeface="Century Gothic"/>
                <a:cs typeface="Century Gothic"/>
              </a:rPr>
              <a:t>from the energy threshold at 3.0 </a:t>
            </a:r>
            <a:r>
              <a:rPr lang="en-US" sz="1400" u="none" dirty="0">
                <a:latin typeface="Century Gothic"/>
                <a:cs typeface="Century Gothic"/>
              </a:rPr>
              <a:t>MeV (5.0 MeV</a:t>
            </a:r>
            <a:r>
              <a:rPr lang="en-US" sz="1400" u="none" dirty="0" smtClean="0">
                <a:latin typeface="Century Gothic"/>
                <a:cs typeface="Century Gothic"/>
              </a:rPr>
              <a:t>)</a:t>
            </a:r>
            <a:endParaRPr lang="en-US" sz="1400" u="none" dirty="0">
              <a:latin typeface="Century Gothic"/>
              <a:cs typeface="Century Gothic"/>
            </a:endParaRPr>
          </a:p>
        </p:txBody>
      </p:sp>
      <p:sp>
        <p:nvSpPr>
          <p:cNvPr id="93241" name="Text Box 12"/>
          <p:cNvSpPr txBox="1">
            <a:spLocks noChangeArrowheads="1"/>
          </p:cNvSpPr>
          <p:nvPr/>
        </p:nvSpPr>
        <p:spPr bwMode="auto">
          <a:xfrm>
            <a:off x="342900" y="6094968"/>
            <a:ext cx="3621634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b="1" i="1" u="none" dirty="0">
                <a:solidFill>
                  <a:srgbClr val="000000"/>
                </a:solidFill>
                <a:latin typeface="Century Gothic"/>
                <a:cs typeface="Century Gothic"/>
              </a:rPr>
              <a:t>P</a:t>
            </a:r>
            <a:r>
              <a:rPr lang="en-US" sz="1800" b="1" i="1" u="none" baseline="-25000" dirty="0">
                <a:solidFill>
                  <a:srgbClr val="000000"/>
                </a:solidFill>
                <a:latin typeface="Century Gothic"/>
                <a:cs typeface="Century Gothic"/>
              </a:rPr>
              <a:t>ee</a:t>
            </a:r>
            <a:r>
              <a:rPr lang="en-US" sz="1800" b="1" u="none" dirty="0">
                <a:solidFill>
                  <a:srgbClr val="000000"/>
                </a:solidFill>
                <a:latin typeface="Century Gothic"/>
                <a:cs typeface="Century Gothic"/>
              </a:rPr>
              <a:t>(</a:t>
            </a:r>
            <a:r>
              <a:rPr lang="en-US" sz="1800" b="1" u="none" baseline="30000" dirty="0">
                <a:solidFill>
                  <a:srgbClr val="000000"/>
                </a:solidFill>
                <a:latin typeface="Century Gothic"/>
                <a:cs typeface="Century Gothic"/>
              </a:rPr>
              <a:t>8</a:t>
            </a:r>
            <a:r>
              <a:rPr lang="en-US" sz="1800" b="1" u="none" dirty="0">
                <a:solidFill>
                  <a:srgbClr val="000000"/>
                </a:solidFill>
                <a:latin typeface="Century Gothic"/>
                <a:cs typeface="Century Gothic"/>
              </a:rPr>
              <a:t>B)   = </a:t>
            </a:r>
            <a:r>
              <a:rPr lang="en-US" sz="1800" b="1" u="none" dirty="0">
                <a:solidFill>
                  <a:srgbClr val="CC0000"/>
                </a:solidFill>
                <a:latin typeface="Century Gothic"/>
                <a:cs typeface="Century Gothic"/>
              </a:rPr>
              <a:t>0.29 ± </a:t>
            </a:r>
            <a:r>
              <a:rPr lang="en-US" sz="1800" b="1" u="none" dirty="0">
                <a:solidFill>
                  <a:srgbClr val="CC0000"/>
                </a:solidFill>
                <a:latin typeface="Century Gothic"/>
                <a:ea typeface="Arial" charset="0"/>
                <a:cs typeface="Century Gothic"/>
              </a:rPr>
              <a:t>0.10</a:t>
            </a:r>
            <a:r>
              <a:rPr lang="en-US" sz="1800" b="1" u="none" dirty="0">
                <a:solidFill>
                  <a:srgbClr val="000000"/>
                </a:solidFill>
                <a:latin typeface="Century Gothic"/>
                <a:ea typeface="Arial" charset="0"/>
                <a:cs typeface="Century Gothic"/>
              </a:rPr>
              <a:t> (8.6 MeV)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on the </a:t>
            </a:r>
            <a:r>
              <a:rPr lang="en-US" baseline="30000" dirty="0" smtClean="0"/>
              <a:t>8</a:t>
            </a:r>
            <a:r>
              <a:rPr lang="en-US" dirty="0" smtClean="0"/>
              <a:t>B neutrino rate</a:t>
            </a:r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990600"/>
            <a:ext cx="3746115" cy="264510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600" y="3779878"/>
            <a:ext cx="3923915" cy="2684422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64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4" name="Group 2"/>
          <p:cNvGrpSpPr>
            <a:grpSpLocks/>
          </p:cNvGrpSpPr>
          <p:nvPr/>
        </p:nvGrpSpPr>
        <p:grpSpPr bwMode="auto">
          <a:xfrm>
            <a:off x="4468813" y="3124200"/>
            <a:ext cx="4675187" cy="3422650"/>
            <a:chOff x="327" y="324"/>
            <a:chExt cx="2511" cy="1641"/>
          </a:xfrm>
        </p:grpSpPr>
        <p:pic>
          <p:nvPicPr>
            <p:cNvPr id="81934" name="Picture 3" descr="c11_allnu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" y="324"/>
              <a:ext cx="2511" cy="1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5" name="Rectangle 4"/>
            <p:cNvSpPr>
              <a:spLocks noChangeArrowheads="1"/>
            </p:cNvSpPr>
            <p:nvPr/>
          </p:nvSpPr>
          <p:spPr bwMode="auto">
            <a:xfrm>
              <a:off x="1470" y="402"/>
              <a:ext cx="618" cy="1302"/>
            </a:xfrm>
            <a:prstGeom prst="rect">
              <a:avLst/>
            </a:prstGeom>
            <a:solidFill>
              <a:schemeClr val="accent1">
                <a:alpha val="38823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1925" name="Picture 15" descr="sketch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1447800"/>
            <a:ext cx="35052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6" name="Gruppo 24"/>
          <p:cNvGrpSpPr>
            <a:grpSpLocks/>
          </p:cNvGrpSpPr>
          <p:nvPr/>
        </p:nvGrpSpPr>
        <p:grpSpPr bwMode="auto">
          <a:xfrm>
            <a:off x="0" y="1295400"/>
            <a:ext cx="5100638" cy="1604963"/>
            <a:chOff x="3886200" y="1219200"/>
            <a:chExt cx="5101145" cy="1604665"/>
          </a:xfrm>
        </p:grpSpPr>
        <p:sp>
          <p:nvSpPr>
            <p:cNvPr id="81929" name="Text Box 3"/>
            <p:cNvSpPr txBox="1">
              <a:spLocks noChangeArrowheads="1"/>
            </p:cNvSpPr>
            <p:nvPr/>
          </p:nvSpPr>
          <p:spPr bwMode="auto">
            <a:xfrm>
              <a:off x="3886200" y="1219200"/>
              <a:ext cx="312732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400" u="none">
                  <a:solidFill>
                    <a:srgbClr val="000090"/>
                  </a:solidFill>
                  <a:latin typeface="Symbol" charset="0"/>
                </a:rPr>
                <a:t>m</a:t>
              </a:r>
              <a:r>
                <a:rPr lang="en-US" sz="2400" u="none">
                  <a:solidFill>
                    <a:srgbClr val="000090"/>
                  </a:solidFill>
                </a:rPr>
                <a:t> + </a:t>
              </a:r>
              <a:r>
                <a:rPr lang="en-US" sz="2400" u="none" baseline="30000">
                  <a:solidFill>
                    <a:srgbClr val="000090"/>
                  </a:solidFill>
                </a:rPr>
                <a:t>12</a:t>
              </a:r>
              <a:r>
                <a:rPr lang="en-US" sz="2400" u="none">
                  <a:solidFill>
                    <a:srgbClr val="000090"/>
                  </a:solidFill>
                </a:rPr>
                <a:t>C </a:t>
              </a:r>
              <a:r>
                <a:rPr lang="en-US" sz="2400" u="none">
                  <a:solidFill>
                    <a:srgbClr val="000090"/>
                  </a:solidFill>
                  <a:cs typeface="Arial" charset="0"/>
                </a:rPr>
                <a:t>→ </a:t>
              </a:r>
              <a:r>
                <a:rPr lang="en-US" sz="2400" u="none">
                  <a:solidFill>
                    <a:srgbClr val="000090"/>
                  </a:solidFill>
                  <a:latin typeface="Symbol" charset="0"/>
                  <a:cs typeface="Arial" charset="0"/>
                </a:rPr>
                <a:t>m</a:t>
              </a:r>
              <a:r>
                <a:rPr lang="en-US" sz="2400" u="none">
                  <a:solidFill>
                    <a:srgbClr val="000090"/>
                  </a:solidFill>
                  <a:cs typeface="Arial" charset="0"/>
                </a:rPr>
                <a:t> + </a:t>
              </a:r>
              <a:r>
                <a:rPr lang="en-US" sz="2400" u="none" baseline="30000">
                  <a:solidFill>
                    <a:srgbClr val="CC0000"/>
                  </a:solidFill>
                  <a:cs typeface="Arial" charset="0"/>
                </a:rPr>
                <a:t>11</a:t>
              </a:r>
              <a:r>
                <a:rPr lang="en-US" sz="2400" u="none">
                  <a:solidFill>
                    <a:srgbClr val="CC0000"/>
                  </a:solidFill>
                  <a:cs typeface="Arial" charset="0"/>
                </a:rPr>
                <a:t>C</a:t>
              </a:r>
              <a:r>
                <a:rPr lang="en-US" sz="2400" u="none">
                  <a:solidFill>
                    <a:srgbClr val="000090"/>
                  </a:solidFill>
                  <a:cs typeface="Arial" charset="0"/>
                </a:rPr>
                <a:t> + n</a:t>
              </a:r>
            </a:p>
          </p:txBody>
        </p:sp>
        <p:cxnSp>
          <p:nvCxnSpPr>
            <p:cNvPr id="11" name="Connettore 4 10"/>
            <p:cNvCxnSpPr/>
            <p:nvPr/>
          </p:nvCxnSpPr>
          <p:spPr>
            <a:xfrm>
              <a:off x="6782088" y="1676315"/>
              <a:ext cx="381038" cy="228558"/>
            </a:xfrm>
            <a:prstGeom prst="bentConnector3">
              <a:avLst>
                <a:gd name="adj1" fmla="val 3333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4 19"/>
            <p:cNvCxnSpPr/>
            <p:nvPr/>
          </p:nvCxnSpPr>
          <p:spPr>
            <a:xfrm rot="16200000" flipH="1">
              <a:off x="5943946" y="1981004"/>
              <a:ext cx="990416" cy="381038"/>
            </a:xfrm>
            <a:prstGeom prst="bentConnector3">
              <a:avLst>
                <a:gd name="adj1" fmla="val 101282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932" name="Text Box 3"/>
            <p:cNvSpPr txBox="1">
              <a:spLocks noChangeArrowheads="1"/>
            </p:cNvSpPr>
            <p:nvPr/>
          </p:nvSpPr>
          <p:spPr bwMode="auto">
            <a:xfrm>
              <a:off x="7239000" y="1676400"/>
              <a:ext cx="174834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400" u="none">
                  <a:solidFill>
                    <a:srgbClr val="000090"/>
                  </a:solidFill>
                </a:rPr>
                <a:t>+ p </a:t>
              </a:r>
              <a:r>
                <a:rPr lang="en-US" sz="2400" u="none">
                  <a:solidFill>
                    <a:srgbClr val="000090"/>
                  </a:solidFill>
                  <a:cs typeface="Arial" charset="0"/>
                </a:rPr>
                <a:t>→ d + </a:t>
              </a:r>
              <a:r>
                <a:rPr lang="en-US" sz="2400" u="none">
                  <a:solidFill>
                    <a:srgbClr val="000090"/>
                  </a:solidFill>
                  <a:latin typeface="Symbol" charset="0"/>
                  <a:cs typeface="Arial" charset="0"/>
                </a:rPr>
                <a:t>g</a:t>
              </a:r>
              <a:endParaRPr lang="en-US" sz="2400" u="none">
                <a:solidFill>
                  <a:srgbClr val="000090"/>
                </a:solidFill>
                <a:cs typeface="Arial" charset="0"/>
              </a:endParaRPr>
            </a:p>
          </p:txBody>
        </p:sp>
        <p:sp>
          <p:nvSpPr>
            <p:cNvPr id="81933" name="Text Box 3"/>
            <p:cNvSpPr txBox="1">
              <a:spLocks noChangeArrowheads="1"/>
            </p:cNvSpPr>
            <p:nvPr/>
          </p:nvSpPr>
          <p:spPr bwMode="auto">
            <a:xfrm>
              <a:off x="6705600" y="2362200"/>
              <a:ext cx="21777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400" u="none">
                  <a:solidFill>
                    <a:srgbClr val="000090"/>
                  </a:solidFill>
                  <a:cs typeface="Arial" charset="0"/>
                </a:rPr>
                <a:t>→</a:t>
              </a:r>
              <a:r>
                <a:rPr lang="en-US" sz="2400" u="none" baseline="30000">
                  <a:solidFill>
                    <a:srgbClr val="000090"/>
                  </a:solidFill>
                  <a:cs typeface="Arial" charset="0"/>
                </a:rPr>
                <a:t>11</a:t>
              </a:r>
              <a:r>
                <a:rPr lang="en-US" sz="2400" u="none">
                  <a:solidFill>
                    <a:srgbClr val="000090"/>
                  </a:solidFill>
                  <a:cs typeface="Arial" charset="0"/>
                </a:rPr>
                <a:t>B + e</a:t>
              </a:r>
              <a:r>
                <a:rPr lang="en-US" sz="2400" u="none" baseline="30000">
                  <a:solidFill>
                    <a:srgbClr val="000090"/>
                  </a:solidFill>
                  <a:cs typeface="Arial" charset="0"/>
                </a:rPr>
                <a:t>+</a:t>
              </a:r>
              <a:r>
                <a:rPr lang="en-US" sz="2400" u="none">
                  <a:solidFill>
                    <a:srgbClr val="000090"/>
                  </a:solidFill>
                  <a:cs typeface="Arial" charset="0"/>
                </a:rPr>
                <a:t> + </a:t>
              </a:r>
              <a:r>
                <a:rPr lang="en-US" sz="2400" u="none">
                  <a:solidFill>
                    <a:srgbClr val="000090"/>
                  </a:solidFill>
                  <a:latin typeface="Symbol" charset="0"/>
                  <a:cs typeface="Arial" charset="0"/>
                </a:rPr>
                <a:t>n</a:t>
              </a:r>
              <a:r>
                <a:rPr lang="en-US" sz="2400" u="none" baseline="-25000">
                  <a:solidFill>
                    <a:srgbClr val="000090"/>
                  </a:solidFill>
                  <a:cs typeface="Arial" charset="0"/>
                </a:rPr>
                <a:t>e</a:t>
              </a:r>
            </a:p>
          </p:txBody>
        </p:sp>
      </p:grp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457200" y="3381375"/>
            <a:ext cx="3505200" cy="830997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1600" u="none" dirty="0">
                <a:latin typeface="Century Gothic"/>
                <a:cs typeface="Century Gothic"/>
              </a:rPr>
              <a:t>Expectations in [0.8-1.4] </a:t>
            </a:r>
            <a:r>
              <a:rPr lang="en-US" sz="1600" u="none" dirty="0" smtClean="0">
                <a:latin typeface="Century Gothic"/>
                <a:cs typeface="Century Gothic"/>
              </a:rPr>
              <a:t>MeV:</a:t>
            </a:r>
            <a:endParaRPr lang="en-US" sz="1600" u="none" dirty="0">
              <a:latin typeface="Century Gothic"/>
              <a:cs typeface="Century Gothic"/>
            </a:endParaRPr>
          </a:p>
          <a:p>
            <a:pPr>
              <a:defRPr/>
            </a:pPr>
            <a:r>
              <a:rPr lang="en-US" sz="1600" i="1" u="none" dirty="0" smtClean="0">
                <a:latin typeface="Century Gothic"/>
                <a:cs typeface="Century Gothic"/>
              </a:rPr>
              <a:t>- pep</a:t>
            </a:r>
            <a:r>
              <a:rPr lang="en-US" sz="1600" u="none" dirty="0">
                <a:latin typeface="Century Gothic"/>
                <a:cs typeface="Century Gothic"/>
              </a:rPr>
              <a:t>-</a:t>
            </a:r>
            <a:r>
              <a:rPr lang="en-US" sz="1600" u="none" dirty="0">
                <a:latin typeface="Symbol" charset="2"/>
                <a:cs typeface="Symbol" charset="2"/>
              </a:rPr>
              <a:t>n</a:t>
            </a:r>
            <a:r>
              <a:rPr lang="en-US" sz="1600" u="none" dirty="0">
                <a:latin typeface="Century Gothic"/>
                <a:cs typeface="Century Gothic"/>
              </a:rPr>
              <a:t> </a:t>
            </a:r>
            <a:r>
              <a:rPr lang="en-US" sz="1600" b="1" u="none" dirty="0" smtClean="0">
                <a:latin typeface="Century Gothic"/>
                <a:cs typeface="Century Gothic"/>
              </a:rPr>
              <a:t>~0.01</a:t>
            </a:r>
            <a:r>
              <a:rPr lang="en-US" sz="1600" u="none" dirty="0" smtClean="0">
                <a:latin typeface="Century Gothic"/>
                <a:cs typeface="Century Gothic"/>
              </a:rPr>
              <a:t> </a:t>
            </a:r>
            <a:r>
              <a:rPr lang="en-US" sz="1600" u="none" dirty="0" err="1">
                <a:latin typeface="Century Gothic"/>
                <a:cs typeface="Century Gothic"/>
              </a:rPr>
              <a:t>cpd</a:t>
            </a:r>
            <a:r>
              <a:rPr lang="en-US" sz="1600" u="none" dirty="0">
                <a:latin typeface="Century Gothic"/>
                <a:cs typeface="Century Gothic"/>
              </a:rPr>
              <a:t> / t</a:t>
            </a:r>
          </a:p>
          <a:p>
            <a:pPr>
              <a:defRPr/>
            </a:pPr>
            <a:r>
              <a:rPr lang="en-US" sz="1600" u="none" dirty="0" smtClean="0">
                <a:latin typeface="Century Gothic"/>
                <a:cs typeface="Century Gothic"/>
              </a:rPr>
              <a:t>- </a:t>
            </a:r>
            <a:r>
              <a:rPr lang="en-US" sz="1600" u="none" baseline="30000" dirty="0" smtClean="0">
                <a:latin typeface="Century Gothic"/>
                <a:cs typeface="Century Gothic"/>
              </a:rPr>
              <a:t>11</a:t>
            </a:r>
            <a:r>
              <a:rPr lang="en-US" sz="1600" u="none" dirty="0" smtClean="0">
                <a:latin typeface="Century Gothic"/>
                <a:cs typeface="Century Gothic"/>
              </a:rPr>
              <a:t>C </a:t>
            </a:r>
            <a:r>
              <a:rPr lang="en-US" sz="1600" u="none" dirty="0">
                <a:latin typeface="Century Gothic"/>
                <a:cs typeface="Century Gothic"/>
              </a:rPr>
              <a:t>~ </a:t>
            </a:r>
            <a:r>
              <a:rPr lang="en-US" sz="1600" b="1" u="none" dirty="0" smtClean="0">
                <a:latin typeface="Century Gothic"/>
                <a:cs typeface="Century Gothic"/>
              </a:rPr>
              <a:t>0.3</a:t>
            </a:r>
            <a:r>
              <a:rPr lang="en-US" sz="1600" u="none" dirty="0" smtClean="0">
                <a:latin typeface="Century Gothic"/>
                <a:cs typeface="Century Gothic"/>
              </a:rPr>
              <a:t> </a:t>
            </a:r>
            <a:r>
              <a:rPr lang="en-US" sz="1600" u="none" dirty="0" err="1">
                <a:latin typeface="Century Gothic"/>
                <a:cs typeface="Century Gothic"/>
              </a:rPr>
              <a:t>cpd</a:t>
            </a:r>
            <a:r>
              <a:rPr lang="en-US" sz="1600" u="none" dirty="0">
                <a:latin typeface="Century Gothic"/>
                <a:cs typeface="Century Gothic"/>
              </a:rPr>
              <a:t> / t</a:t>
            </a: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152401" y="4926380"/>
            <a:ext cx="4316412" cy="369332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u="none" dirty="0">
                <a:latin typeface="Century Gothic"/>
                <a:cs typeface="Century Gothic"/>
              </a:rPr>
              <a:t>Required </a:t>
            </a:r>
            <a:r>
              <a:rPr lang="en-US" u="none" baseline="30000" dirty="0">
                <a:latin typeface="Century Gothic"/>
                <a:cs typeface="Century Gothic"/>
              </a:rPr>
              <a:t>11</a:t>
            </a:r>
            <a:r>
              <a:rPr lang="en-US" u="none" dirty="0">
                <a:latin typeface="Century Gothic"/>
                <a:cs typeface="Century Gothic"/>
              </a:rPr>
              <a:t>C rejection </a:t>
            </a:r>
            <a:r>
              <a:rPr lang="en-US" u="none" dirty="0" smtClean="0">
                <a:latin typeface="Century Gothic"/>
                <a:cs typeface="Century Gothic"/>
              </a:rPr>
              <a:t>factor:  </a:t>
            </a:r>
            <a:r>
              <a:rPr lang="en-US" b="1" u="none" smtClean="0">
                <a:solidFill>
                  <a:srgbClr val="CC0000"/>
                </a:solidFill>
                <a:latin typeface="Century Gothic"/>
                <a:cs typeface="Century Gothic"/>
              </a:rPr>
              <a:t>&gt; 30</a:t>
            </a:r>
            <a:endParaRPr lang="en-US" b="1" u="none" dirty="0">
              <a:solidFill>
                <a:srgbClr val="CC0000"/>
              </a:solidFill>
              <a:latin typeface="Century Gothic"/>
              <a:cs typeface="Century Gothic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pep</a:t>
            </a:r>
            <a:r>
              <a:rPr lang="en-US" dirty="0"/>
              <a:t> neutrinos: the </a:t>
            </a:r>
            <a:r>
              <a:rPr lang="en-US" baseline="30000" dirty="0"/>
              <a:t>11</a:t>
            </a:r>
            <a:r>
              <a:rPr lang="en-US" dirty="0"/>
              <a:t>C background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Flèche vers le bas 3"/>
          <p:cNvSpPr/>
          <p:nvPr/>
        </p:nvSpPr>
        <p:spPr>
          <a:xfrm>
            <a:off x="2178050" y="4305300"/>
            <a:ext cx="368300" cy="589940"/>
          </a:xfrm>
          <a:prstGeom prst="down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05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1143000"/>
            <a:ext cx="8686800" cy="1138773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1600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Coincidence among the </a:t>
            </a:r>
            <a:r>
              <a:rPr lang="en-US" sz="1600" b="1" u="none" dirty="0">
                <a:solidFill>
                  <a:srgbClr val="CC0000"/>
                </a:solidFill>
                <a:latin typeface="Century Gothic"/>
                <a:ea typeface="ＭＳ Ｐゴシック" charset="0"/>
                <a:cs typeface="Century Gothic"/>
              </a:rPr>
              <a:t>muon</a:t>
            </a:r>
            <a:r>
              <a:rPr lang="en-US" sz="1600" u="none" dirty="0">
                <a:solidFill>
                  <a:srgbClr val="CC0000"/>
                </a:solidFill>
                <a:latin typeface="Century Gothic"/>
                <a:ea typeface="ＭＳ Ｐゴシック" charset="0"/>
                <a:cs typeface="Century Gothic"/>
              </a:rPr>
              <a:t> </a:t>
            </a:r>
            <a:r>
              <a:rPr lang="en-US" sz="1600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father, the </a:t>
            </a:r>
            <a:r>
              <a:rPr lang="en-US" sz="1600" b="1" u="none" dirty="0">
                <a:solidFill>
                  <a:srgbClr val="CC0000"/>
                </a:solidFill>
                <a:latin typeface="Century Gothic"/>
                <a:ea typeface="ＭＳ Ｐゴシック" charset="0"/>
                <a:cs typeface="Century Gothic"/>
              </a:rPr>
              <a:t>neutron</a:t>
            </a:r>
            <a:r>
              <a:rPr lang="en-US" sz="1600" u="none" dirty="0">
                <a:solidFill>
                  <a:srgbClr val="CC0000"/>
                </a:solidFill>
                <a:latin typeface="Century Gothic"/>
                <a:ea typeface="ＭＳ Ｐゴシック" charset="0"/>
                <a:cs typeface="Century Gothic"/>
              </a:rPr>
              <a:t> </a:t>
            </a:r>
            <a:r>
              <a:rPr lang="en-US" sz="1600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capture and the</a:t>
            </a:r>
            <a:r>
              <a:rPr lang="en-US" sz="1600" u="none" dirty="0">
                <a:solidFill>
                  <a:srgbClr val="CC0000"/>
                </a:solidFill>
                <a:latin typeface="Century Gothic"/>
                <a:ea typeface="ＭＳ Ｐゴシック" charset="0"/>
                <a:cs typeface="Century Gothic"/>
              </a:rPr>
              <a:t> </a:t>
            </a:r>
            <a:r>
              <a:rPr lang="en-US" sz="1600" u="none" baseline="30000" dirty="0">
                <a:solidFill>
                  <a:srgbClr val="CC0000"/>
                </a:solidFill>
                <a:latin typeface="Century Gothic"/>
                <a:ea typeface="ＭＳ Ｐゴシック" charset="0"/>
                <a:cs typeface="Century Gothic"/>
              </a:rPr>
              <a:t>11</a:t>
            </a:r>
            <a:r>
              <a:rPr lang="en-US" sz="1600" u="none" dirty="0">
                <a:solidFill>
                  <a:srgbClr val="CC0000"/>
                </a:solidFill>
                <a:latin typeface="Century Gothic"/>
                <a:ea typeface="ＭＳ Ｐゴシック" charset="0"/>
                <a:cs typeface="Century Gothic"/>
              </a:rPr>
              <a:t>C </a:t>
            </a:r>
            <a:r>
              <a:rPr lang="en-US" sz="1600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decay</a:t>
            </a:r>
          </a:p>
          <a:p>
            <a:pPr algn="l">
              <a:spcAft>
                <a:spcPts val="1200"/>
              </a:spcAft>
              <a:buFont typeface="Arial" charset="0"/>
              <a:buChar char="•"/>
            </a:pPr>
            <a:r>
              <a:rPr lang="en-US" sz="1600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 problem 1: </a:t>
            </a:r>
            <a:r>
              <a:rPr lang="en-US" sz="1600" u="none" baseline="30000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11</a:t>
            </a:r>
            <a:r>
              <a:rPr lang="en-US" sz="1600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C </a:t>
            </a:r>
            <a:r>
              <a:rPr lang="en-US" sz="1600" u="none" dirty="0" err="1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meanlife</a:t>
            </a:r>
            <a:r>
              <a:rPr lang="en-US" sz="1600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 </a:t>
            </a:r>
            <a:r>
              <a:rPr lang="en-US" sz="1600" u="none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~</a:t>
            </a:r>
            <a:r>
              <a:rPr lang="en-US" sz="1600" b="1" u="none" dirty="0" smtClean="0">
                <a:solidFill>
                  <a:srgbClr val="CC0000"/>
                </a:solidFill>
                <a:latin typeface="Century Gothic"/>
                <a:ea typeface="ＭＳ Ｐゴシック" charset="0"/>
                <a:cs typeface="Century Gothic"/>
              </a:rPr>
              <a:t>30 </a:t>
            </a:r>
            <a:r>
              <a:rPr lang="en-US" sz="1600" b="1" u="none" dirty="0">
                <a:solidFill>
                  <a:srgbClr val="CC0000"/>
                </a:solidFill>
                <a:latin typeface="Century Gothic"/>
                <a:ea typeface="ＭＳ Ｐゴシック" charset="0"/>
                <a:cs typeface="Century Gothic"/>
              </a:rPr>
              <a:t>min</a:t>
            </a:r>
          </a:p>
          <a:p>
            <a:pPr algn="l">
              <a:spcAft>
                <a:spcPts val="1200"/>
              </a:spcAft>
              <a:buFont typeface="Arial" charset="0"/>
              <a:buChar char="•"/>
            </a:pPr>
            <a:r>
              <a:rPr lang="en-US" sz="1600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 problem 2: ~5% of </a:t>
            </a:r>
            <a:r>
              <a:rPr lang="en-US" sz="1600" u="none" baseline="30000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11</a:t>
            </a:r>
            <a:r>
              <a:rPr lang="en-US" sz="1600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C production without</a:t>
            </a:r>
            <a:r>
              <a:rPr lang="en-US" sz="1600" u="none" dirty="0">
                <a:solidFill>
                  <a:srgbClr val="CC0000"/>
                </a:solidFill>
                <a:latin typeface="Century Gothic"/>
                <a:ea typeface="ＭＳ Ｐゴシック" charset="0"/>
                <a:cs typeface="Century Gothic"/>
              </a:rPr>
              <a:t> </a:t>
            </a:r>
            <a:r>
              <a:rPr lang="en-US" sz="1600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neutron </a:t>
            </a:r>
            <a:r>
              <a:rPr lang="en-US" sz="1600" u="none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emission (</a:t>
            </a:r>
            <a:r>
              <a:rPr lang="en-US" sz="1600" b="1" u="none" dirty="0" smtClean="0">
                <a:solidFill>
                  <a:srgbClr val="BE0004"/>
                </a:solidFill>
                <a:latin typeface="Century Gothic"/>
                <a:ea typeface="ＭＳ Ｐゴシック" charset="0"/>
                <a:cs typeface="Century Gothic"/>
              </a:rPr>
              <a:t>invisible channels</a:t>
            </a:r>
            <a:r>
              <a:rPr lang="en-US" sz="1600" u="none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)</a:t>
            </a:r>
            <a:endParaRPr lang="en-US" sz="1600" u="none" dirty="0">
              <a:solidFill>
                <a:srgbClr val="000000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304800" y="2424261"/>
            <a:ext cx="4289425" cy="3475037"/>
            <a:chOff x="304800" y="3004376"/>
            <a:chExt cx="4289425" cy="3475037"/>
          </a:xfrm>
        </p:grpSpPr>
        <p:pic>
          <p:nvPicPr>
            <p:cNvPr id="82949" name="Immagin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004376"/>
              <a:ext cx="4289425" cy="347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ttangolo 5"/>
            <p:cNvSpPr/>
            <p:nvPr/>
          </p:nvSpPr>
          <p:spPr>
            <a:xfrm>
              <a:off x="381000" y="3886200"/>
              <a:ext cx="4213225" cy="228600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3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381000" y="4419600"/>
              <a:ext cx="4213225" cy="228600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3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82952" name="Gruppo 12"/>
          <p:cNvGrpSpPr>
            <a:grpSpLocks/>
          </p:cNvGrpSpPr>
          <p:nvPr/>
        </p:nvGrpSpPr>
        <p:grpSpPr bwMode="auto">
          <a:xfrm>
            <a:off x="5791200" y="2971800"/>
            <a:ext cx="2819400" cy="3341688"/>
            <a:chOff x="2590800" y="1076325"/>
            <a:chExt cx="4500562" cy="5084763"/>
          </a:xfrm>
        </p:grpSpPr>
        <p:sp>
          <p:nvSpPr>
            <p:cNvPr id="82953" name="Oval 4"/>
            <p:cNvSpPr>
              <a:spLocks noChangeArrowheads="1"/>
            </p:cNvSpPr>
            <p:nvPr/>
          </p:nvSpPr>
          <p:spPr bwMode="auto">
            <a:xfrm>
              <a:off x="2590800" y="1211263"/>
              <a:ext cx="4500562" cy="4319587"/>
            </a:xfrm>
            <a:prstGeom prst="ellipse">
              <a:avLst/>
            </a:prstGeom>
            <a:solidFill>
              <a:srgbClr val="CCFFFF"/>
            </a:solidFill>
            <a:ln w="28575">
              <a:solidFill>
                <a:srgbClr val="32659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4" name="Rectangle 5"/>
            <p:cNvSpPr>
              <a:spLocks noChangeArrowheads="1"/>
            </p:cNvSpPr>
            <p:nvPr/>
          </p:nvSpPr>
          <p:spPr bwMode="auto">
            <a:xfrm rot="-1456295">
              <a:off x="3698875" y="1393825"/>
              <a:ext cx="1214437" cy="4451350"/>
            </a:xfrm>
            <a:prstGeom prst="rect">
              <a:avLst/>
            </a:prstGeom>
            <a:solidFill>
              <a:srgbClr val="FFCC00">
                <a:alpha val="3686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5" name="Oval 6"/>
            <p:cNvSpPr>
              <a:spLocks noChangeArrowheads="1"/>
            </p:cNvSpPr>
            <p:nvPr/>
          </p:nvSpPr>
          <p:spPr bwMode="auto">
            <a:xfrm>
              <a:off x="2681287" y="2560638"/>
              <a:ext cx="1846263" cy="1844675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alpha val="50998"/>
                  </a:srgbClr>
                </a:gs>
                <a:gs pos="100000">
                  <a:srgbClr val="5883DB">
                    <a:alpha val="50998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6" name="Text Box 7"/>
            <p:cNvSpPr txBox="1">
              <a:spLocks noChangeArrowheads="1"/>
            </p:cNvSpPr>
            <p:nvPr/>
          </p:nvSpPr>
          <p:spPr bwMode="auto">
            <a:xfrm>
              <a:off x="3209925" y="1076325"/>
              <a:ext cx="684212" cy="396875"/>
            </a:xfrm>
            <a:prstGeom prst="rect">
              <a:avLst/>
            </a:prstGeom>
            <a:solidFill>
              <a:schemeClr val="tx1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781050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781050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 u="none">
                  <a:solidFill>
                    <a:schemeClr val="accent1"/>
                  </a:solidFill>
                  <a:latin typeface="Symbol" charset="0"/>
                </a:rPr>
                <a:t>m</a:t>
              </a:r>
            </a:p>
          </p:txBody>
        </p:sp>
        <p:sp>
          <p:nvSpPr>
            <p:cNvPr id="82957" name="Text Box 8"/>
            <p:cNvSpPr txBox="1">
              <a:spLocks noChangeArrowheads="1"/>
            </p:cNvSpPr>
            <p:nvPr/>
          </p:nvSpPr>
          <p:spPr bwMode="auto">
            <a:xfrm>
              <a:off x="4841875" y="1885950"/>
              <a:ext cx="14414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781050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781050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 u="none">
                  <a:solidFill>
                    <a:srgbClr val="000000"/>
                  </a:solidFill>
                </a:rPr>
                <a:t>PC+PPO</a:t>
              </a:r>
            </a:p>
          </p:txBody>
        </p:sp>
        <p:sp>
          <p:nvSpPr>
            <p:cNvPr id="82958" name="Line 9"/>
            <p:cNvSpPr>
              <a:spLocks noChangeShapeType="1"/>
            </p:cNvSpPr>
            <p:nvPr/>
          </p:nvSpPr>
          <p:spPr bwMode="auto">
            <a:xfrm>
              <a:off x="3208337" y="2660650"/>
              <a:ext cx="781050" cy="165735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9" name="Line 10"/>
            <p:cNvSpPr>
              <a:spLocks noChangeShapeType="1"/>
            </p:cNvSpPr>
            <p:nvPr/>
          </p:nvSpPr>
          <p:spPr bwMode="auto">
            <a:xfrm flipH="1">
              <a:off x="3805237" y="2832100"/>
              <a:ext cx="46038" cy="763588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0" name="Freeform 11"/>
            <p:cNvSpPr>
              <a:spLocks/>
            </p:cNvSpPr>
            <p:nvPr/>
          </p:nvSpPr>
          <p:spPr bwMode="auto">
            <a:xfrm>
              <a:off x="3355975" y="3363913"/>
              <a:ext cx="449262" cy="292100"/>
            </a:xfrm>
            <a:custGeom>
              <a:avLst/>
              <a:gdLst>
                <a:gd name="T0" fmla="*/ 2147483647 w 283"/>
                <a:gd name="T1" fmla="*/ 2147483647 h 184"/>
                <a:gd name="T2" fmla="*/ 2147483647 w 283"/>
                <a:gd name="T3" fmla="*/ 2147483647 h 184"/>
                <a:gd name="T4" fmla="*/ 2147483647 w 283"/>
                <a:gd name="T5" fmla="*/ 2147483647 h 184"/>
                <a:gd name="T6" fmla="*/ 2147483647 w 283"/>
                <a:gd name="T7" fmla="*/ 2147483647 h 184"/>
                <a:gd name="T8" fmla="*/ 2147483647 w 283"/>
                <a:gd name="T9" fmla="*/ 2147483647 h 184"/>
                <a:gd name="T10" fmla="*/ 0 w 283"/>
                <a:gd name="T11" fmla="*/ 2147483647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3"/>
                <a:gd name="T19" fmla="*/ 0 h 184"/>
                <a:gd name="T20" fmla="*/ 283 w 283"/>
                <a:gd name="T21" fmla="*/ 184 h 1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3" h="184">
                  <a:moveTo>
                    <a:pt x="283" y="146"/>
                  </a:moveTo>
                  <a:cubicBezTo>
                    <a:pt x="222" y="78"/>
                    <a:pt x="161" y="10"/>
                    <a:pt x="142" y="5"/>
                  </a:cubicBezTo>
                  <a:cubicBezTo>
                    <a:pt x="123" y="0"/>
                    <a:pt x="184" y="99"/>
                    <a:pt x="170" y="118"/>
                  </a:cubicBezTo>
                  <a:cubicBezTo>
                    <a:pt x="156" y="137"/>
                    <a:pt x="62" y="109"/>
                    <a:pt x="57" y="118"/>
                  </a:cubicBezTo>
                  <a:cubicBezTo>
                    <a:pt x="52" y="127"/>
                    <a:pt x="151" y="166"/>
                    <a:pt x="142" y="175"/>
                  </a:cubicBezTo>
                  <a:cubicBezTo>
                    <a:pt x="133" y="184"/>
                    <a:pt x="14" y="170"/>
                    <a:pt x="0" y="175"/>
                  </a:cubicBezTo>
                </a:path>
              </a:pathLst>
            </a:custGeom>
            <a:noFill/>
            <a:ln w="127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1" name="Line 12"/>
            <p:cNvSpPr>
              <a:spLocks noChangeShapeType="1"/>
            </p:cNvSpPr>
            <p:nvPr/>
          </p:nvSpPr>
          <p:spPr bwMode="auto">
            <a:xfrm>
              <a:off x="3851275" y="2786063"/>
              <a:ext cx="674687" cy="0"/>
            </a:xfrm>
            <a:prstGeom prst="line">
              <a:avLst/>
            </a:prstGeom>
            <a:noFill/>
            <a:ln w="19050">
              <a:solidFill>
                <a:srgbClr val="00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2" name="Text Box 13"/>
            <p:cNvSpPr txBox="1">
              <a:spLocks noChangeArrowheads="1"/>
            </p:cNvSpPr>
            <p:nvPr/>
          </p:nvSpPr>
          <p:spPr bwMode="auto">
            <a:xfrm>
              <a:off x="3805237" y="2305050"/>
              <a:ext cx="80803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781050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781050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 u="none" baseline="30000">
                  <a:solidFill>
                    <a:srgbClr val="000066"/>
                  </a:solidFill>
                </a:rPr>
                <a:t>11</a:t>
              </a:r>
              <a:r>
                <a:rPr lang="en-US" sz="2000" b="1" u="none">
                  <a:solidFill>
                    <a:srgbClr val="000066"/>
                  </a:solidFill>
                </a:rPr>
                <a:t>C</a:t>
              </a:r>
            </a:p>
          </p:txBody>
        </p:sp>
        <p:sp>
          <p:nvSpPr>
            <p:cNvPr id="82963" name="Text Box 14"/>
            <p:cNvSpPr txBox="1">
              <a:spLocks noChangeArrowheads="1"/>
            </p:cNvSpPr>
            <p:nvPr/>
          </p:nvSpPr>
          <p:spPr bwMode="auto">
            <a:xfrm>
              <a:off x="3265487" y="2921000"/>
              <a:ext cx="808038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781050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781050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 u="none">
                  <a:solidFill>
                    <a:srgbClr val="CC0000"/>
                  </a:solidFill>
                </a:rPr>
                <a:t>n</a:t>
              </a:r>
            </a:p>
          </p:txBody>
        </p:sp>
        <p:sp>
          <p:nvSpPr>
            <p:cNvPr id="82964" name="Text Box 15"/>
            <p:cNvSpPr txBox="1">
              <a:spLocks noChangeArrowheads="1"/>
            </p:cNvSpPr>
            <p:nvPr/>
          </p:nvSpPr>
          <p:spPr bwMode="auto">
            <a:xfrm>
              <a:off x="3130550" y="3595688"/>
              <a:ext cx="80803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781050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781050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 u="none">
                  <a:solidFill>
                    <a:srgbClr val="CC0000"/>
                  </a:solidFill>
                  <a:latin typeface="Symbol" charset="0"/>
                </a:rPr>
                <a:t>g</a:t>
              </a:r>
            </a:p>
          </p:txBody>
        </p:sp>
        <p:sp>
          <p:nvSpPr>
            <p:cNvPr id="82965" name="Freeform 16"/>
            <p:cNvSpPr>
              <a:spLocks/>
            </p:cNvSpPr>
            <p:nvPr/>
          </p:nvSpPr>
          <p:spPr bwMode="auto">
            <a:xfrm>
              <a:off x="3208337" y="2563813"/>
              <a:ext cx="1317625" cy="1773237"/>
            </a:xfrm>
            <a:custGeom>
              <a:avLst/>
              <a:gdLst>
                <a:gd name="T0" fmla="*/ 0 w 830"/>
                <a:gd name="T1" fmla="*/ 2147483647 h 1117"/>
                <a:gd name="T2" fmla="*/ 2147483647 w 830"/>
                <a:gd name="T3" fmla="*/ 2147483647 h 1117"/>
                <a:gd name="T4" fmla="*/ 2147483647 w 830"/>
                <a:gd name="T5" fmla="*/ 2147483647 h 1117"/>
                <a:gd name="T6" fmla="*/ 2147483647 w 830"/>
                <a:gd name="T7" fmla="*/ 2147483647 h 1117"/>
                <a:gd name="T8" fmla="*/ 2147483647 w 830"/>
                <a:gd name="T9" fmla="*/ 2147483647 h 1117"/>
                <a:gd name="T10" fmla="*/ 2147483647 w 830"/>
                <a:gd name="T11" fmla="*/ 2147483647 h 1117"/>
                <a:gd name="T12" fmla="*/ 2147483647 w 830"/>
                <a:gd name="T13" fmla="*/ 2147483647 h 1117"/>
                <a:gd name="T14" fmla="*/ 2147483647 w 830"/>
                <a:gd name="T15" fmla="*/ 2147483647 h 1117"/>
                <a:gd name="T16" fmla="*/ 2147483647 w 830"/>
                <a:gd name="T17" fmla="*/ 2147483647 h 11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30"/>
                <a:gd name="T28" fmla="*/ 0 h 1117"/>
                <a:gd name="T29" fmla="*/ 830 w 830"/>
                <a:gd name="T30" fmla="*/ 1117 h 11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30" h="1117">
                  <a:moveTo>
                    <a:pt x="0" y="61"/>
                  </a:moveTo>
                  <a:cubicBezTo>
                    <a:pt x="66" y="30"/>
                    <a:pt x="132" y="0"/>
                    <a:pt x="222" y="1"/>
                  </a:cubicBezTo>
                  <a:cubicBezTo>
                    <a:pt x="312" y="2"/>
                    <a:pt x="452" y="18"/>
                    <a:pt x="540" y="67"/>
                  </a:cubicBezTo>
                  <a:cubicBezTo>
                    <a:pt x="628" y="116"/>
                    <a:pt x="703" y="215"/>
                    <a:pt x="750" y="295"/>
                  </a:cubicBezTo>
                  <a:cubicBezTo>
                    <a:pt x="797" y="375"/>
                    <a:pt x="814" y="467"/>
                    <a:pt x="822" y="547"/>
                  </a:cubicBezTo>
                  <a:cubicBezTo>
                    <a:pt x="830" y="627"/>
                    <a:pt x="820" y="708"/>
                    <a:pt x="798" y="775"/>
                  </a:cubicBezTo>
                  <a:cubicBezTo>
                    <a:pt x="776" y="842"/>
                    <a:pt x="724" y="904"/>
                    <a:pt x="690" y="949"/>
                  </a:cubicBezTo>
                  <a:cubicBezTo>
                    <a:pt x="656" y="994"/>
                    <a:pt x="628" y="1017"/>
                    <a:pt x="594" y="1045"/>
                  </a:cubicBezTo>
                  <a:cubicBezTo>
                    <a:pt x="560" y="1073"/>
                    <a:pt x="523" y="1095"/>
                    <a:pt x="486" y="1117"/>
                  </a:cubicBezTo>
                </a:path>
              </a:pathLst>
            </a:custGeom>
            <a:noFill/>
            <a:ln w="19050">
              <a:solidFill>
                <a:srgbClr val="00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6" name="Oval 17"/>
            <p:cNvSpPr>
              <a:spLocks noChangeArrowheads="1"/>
            </p:cNvSpPr>
            <p:nvPr/>
          </p:nvSpPr>
          <p:spPr bwMode="auto">
            <a:xfrm>
              <a:off x="3805237" y="2741613"/>
              <a:ext cx="179388" cy="17938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7" name="Line 18"/>
            <p:cNvSpPr>
              <a:spLocks noChangeShapeType="1"/>
            </p:cNvSpPr>
            <p:nvPr/>
          </p:nvSpPr>
          <p:spPr bwMode="auto">
            <a:xfrm>
              <a:off x="3221037" y="1255713"/>
              <a:ext cx="2249488" cy="4905375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0000" dirty="0"/>
              <a:t>11</a:t>
            </a:r>
            <a:r>
              <a:rPr lang="en-US" dirty="0"/>
              <a:t>C rejection: the three-fold </a:t>
            </a:r>
            <a:r>
              <a:rPr lang="en-US" dirty="0" smtClean="0"/>
              <a:t>coincidence</a:t>
            </a:r>
            <a:endParaRPr lang="en-US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676" y="6051878"/>
            <a:ext cx="6147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s-IS" sz="1400" b="1" dirty="0" smtClean="0">
                <a:solidFill>
                  <a:srgbClr val="4BACC6"/>
                </a:solidFill>
              </a:rPr>
              <a:t>Borexino (DF corresponding author), Phys</a:t>
            </a:r>
            <a:r>
              <a:rPr lang="is-IS" sz="1400" b="1" dirty="0">
                <a:solidFill>
                  <a:srgbClr val="4BACC6"/>
                </a:solidFill>
              </a:rPr>
              <a:t>. Rev. C74 (2006) </a:t>
            </a:r>
            <a:r>
              <a:rPr lang="is-IS" sz="1400" b="1" dirty="0" smtClean="0">
                <a:solidFill>
                  <a:srgbClr val="4BACC6"/>
                </a:solidFill>
              </a:rPr>
              <a:t>045805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srgbClr val="4BACC6"/>
                </a:solidFill>
              </a:rPr>
              <a:t>C. </a:t>
            </a:r>
            <a:r>
              <a:rPr lang="en-US" sz="1400" b="1" dirty="0" err="1">
                <a:solidFill>
                  <a:srgbClr val="4BACC6"/>
                </a:solidFill>
              </a:rPr>
              <a:t>Galbiati</a:t>
            </a:r>
            <a:r>
              <a:rPr lang="en-US" sz="1400" b="1" dirty="0">
                <a:solidFill>
                  <a:srgbClr val="4BACC6"/>
                </a:solidFill>
              </a:rPr>
              <a:t>, </a:t>
            </a:r>
            <a:r>
              <a:rPr lang="en-US" sz="1400" b="1" dirty="0" smtClean="0">
                <a:solidFill>
                  <a:srgbClr val="4BACC6"/>
                </a:solidFill>
              </a:rPr>
              <a:t>D</a:t>
            </a:r>
            <a:r>
              <a:rPr lang="en-US" sz="1400" b="1" dirty="0">
                <a:solidFill>
                  <a:srgbClr val="4BACC6"/>
                </a:solidFill>
              </a:rPr>
              <a:t>. Franco, </a:t>
            </a:r>
            <a:r>
              <a:rPr lang="en-US" sz="1400" b="1" dirty="0" smtClean="0">
                <a:solidFill>
                  <a:srgbClr val="4BACC6"/>
                </a:solidFill>
              </a:rPr>
              <a:t>et all., </a:t>
            </a:r>
            <a:r>
              <a:rPr lang="en-US" sz="1400" b="1" dirty="0">
                <a:solidFill>
                  <a:srgbClr val="4BACC6"/>
                </a:solidFill>
              </a:rPr>
              <a:t>Phys. Rev. C71 (2005) </a:t>
            </a:r>
            <a:r>
              <a:rPr lang="en-US" sz="1400" b="1" dirty="0" smtClean="0">
                <a:solidFill>
                  <a:srgbClr val="4BACC6"/>
                </a:solidFill>
              </a:rPr>
              <a:t>055805</a:t>
            </a:r>
            <a:endParaRPr lang="en-US" sz="1400" b="1" dirty="0">
              <a:solidFill>
                <a:srgbClr val="4BAC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23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1143000"/>
            <a:ext cx="76962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pep </a:t>
            </a:r>
            <a:r>
              <a:rPr lang="en-US" dirty="0"/>
              <a:t>neutrinos after the TFC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22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92" name="Rectangle 7"/>
          <p:cNvSpPr>
            <a:spLocks/>
          </p:cNvSpPr>
          <p:nvPr/>
        </p:nvSpPr>
        <p:spPr bwMode="auto">
          <a:xfrm>
            <a:off x="4594225" y="1243012"/>
            <a:ext cx="4321175" cy="2229572"/>
          </a:xfrm>
          <a:prstGeom prst="rect">
            <a:avLst/>
          </a:prstGeom>
          <a:noFill/>
          <a:ln>
            <a:solidFill>
              <a:schemeClr val="accent5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216000" tIns="0" rIns="108000" bIns="0"/>
          <a:lstStyle/>
          <a:p>
            <a:pPr algn="l"/>
            <a:r>
              <a:rPr lang="en-US" sz="1600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  <a:sym typeface="Calisto MT" charset="0"/>
              </a:rPr>
              <a:t>Pulse Shape Discrimination (</a:t>
            </a:r>
            <a:r>
              <a:rPr lang="en-US" sz="1600" b="1" u="none" dirty="0">
                <a:solidFill>
                  <a:srgbClr val="990000"/>
                </a:solidFill>
                <a:latin typeface="Century Gothic"/>
                <a:ea typeface="ＭＳ Ｐゴシック" charset="0"/>
                <a:cs typeface="Century Gothic"/>
                <a:sym typeface="Calisto MT" charset="0"/>
              </a:rPr>
              <a:t>PSD</a:t>
            </a:r>
            <a:r>
              <a:rPr lang="en-US" sz="1600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  <a:sym typeface="Calisto MT" charset="0"/>
              </a:rPr>
              <a:t>) for    </a:t>
            </a:r>
            <a:r>
              <a:rPr lang="en-US" sz="1600" u="none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  <a:sym typeface="Calisto MT" charset="0"/>
              </a:rPr>
              <a:t>   </a:t>
            </a:r>
            <a:r>
              <a:rPr lang="en-US" sz="1600" b="1" u="none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  <a:sym typeface="Calisto MT" charset="0"/>
              </a:rPr>
              <a:t>e</a:t>
            </a:r>
            <a:r>
              <a:rPr lang="en-US" sz="1600" b="1" u="none" baseline="32000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  <a:sym typeface="Calisto MT" charset="0"/>
              </a:rPr>
              <a:t>+</a:t>
            </a:r>
            <a:r>
              <a:rPr lang="en-US" sz="1600" b="1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  <a:sym typeface="Calisto MT" charset="0"/>
              </a:rPr>
              <a:t>/e</a:t>
            </a:r>
            <a:r>
              <a:rPr lang="en-US" sz="1600" b="1" u="none" baseline="32000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  <a:sym typeface="Calisto MT" charset="0"/>
              </a:rPr>
              <a:t>-</a:t>
            </a:r>
            <a:r>
              <a:rPr lang="en-US" sz="1600" u="none" baseline="32000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  <a:sym typeface="Calisto MT" charset="0"/>
              </a:rPr>
              <a:t>  </a:t>
            </a:r>
            <a:r>
              <a:rPr lang="en-US" sz="1600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  <a:sym typeface="Calisto MT" charset="0"/>
              </a:rPr>
              <a:t>may meet a general interest in the neutrino community</a:t>
            </a:r>
          </a:p>
          <a:p>
            <a:pPr algn="l"/>
            <a:endParaRPr lang="en-US" sz="1600" u="none" dirty="0">
              <a:solidFill>
                <a:srgbClr val="000000"/>
              </a:solidFill>
              <a:latin typeface="Century Gothic"/>
              <a:ea typeface="ＭＳ Ｐゴシック" charset="0"/>
              <a:cs typeface="Century Gothic"/>
              <a:sym typeface="Calisto MT" charset="0"/>
            </a:endParaRPr>
          </a:p>
          <a:p>
            <a:pPr algn="l"/>
            <a:r>
              <a:rPr lang="en-US" sz="1600" b="1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  <a:sym typeface="Calisto MT" charset="0"/>
              </a:rPr>
              <a:t>However</a:t>
            </a:r>
            <a:r>
              <a:rPr lang="en-US" sz="1600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  <a:sym typeface="Calisto MT" charset="0"/>
              </a:rPr>
              <a:t> scintillators have almost </a:t>
            </a:r>
            <a:r>
              <a:rPr lang="en-US" sz="1600" b="1" u="none" dirty="0">
                <a:solidFill>
                  <a:srgbClr val="990000"/>
                </a:solidFill>
                <a:latin typeface="Century Gothic"/>
                <a:ea typeface="ＭＳ Ｐゴシック" charset="0"/>
                <a:cs typeface="Century Gothic"/>
                <a:sym typeface="Calisto MT" charset="0"/>
              </a:rPr>
              <a:t>equal response to e</a:t>
            </a:r>
            <a:r>
              <a:rPr lang="en-US" sz="1600" b="1" u="none" baseline="32000" dirty="0">
                <a:solidFill>
                  <a:srgbClr val="990000"/>
                </a:solidFill>
                <a:latin typeface="Century Gothic"/>
                <a:ea typeface="ＭＳ Ｐゴシック" charset="0"/>
                <a:cs typeface="Century Gothic"/>
                <a:sym typeface="Calisto MT" charset="0"/>
              </a:rPr>
              <a:t>+</a:t>
            </a:r>
            <a:r>
              <a:rPr lang="en-US" sz="1600" b="1" u="none" dirty="0">
                <a:solidFill>
                  <a:srgbClr val="990000"/>
                </a:solidFill>
                <a:latin typeface="Century Gothic"/>
                <a:ea typeface="ＭＳ Ｐゴシック" charset="0"/>
                <a:cs typeface="Century Gothic"/>
                <a:sym typeface="Calisto MT" charset="0"/>
              </a:rPr>
              <a:t>/e</a:t>
            </a:r>
            <a:r>
              <a:rPr lang="en-US" sz="1600" b="1" u="none" baseline="32000" dirty="0">
                <a:solidFill>
                  <a:srgbClr val="990000"/>
                </a:solidFill>
                <a:latin typeface="Century Gothic"/>
                <a:ea typeface="ＭＳ Ｐゴシック" charset="0"/>
                <a:cs typeface="Century Gothic"/>
                <a:sym typeface="Calisto MT" charset="0"/>
              </a:rPr>
              <a:t>-</a:t>
            </a:r>
            <a:r>
              <a:rPr lang="en-US" sz="1600" u="none" dirty="0">
                <a:solidFill>
                  <a:srgbClr val="990000"/>
                </a:solidFill>
                <a:latin typeface="Century Gothic"/>
                <a:ea typeface="ＭＳ Ｐゴシック" charset="0"/>
                <a:cs typeface="Century Gothic"/>
                <a:sym typeface="Calisto MT" charset="0"/>
              </a:rPr>
              <a:t> </a:t>
            </a:r>
            <a:r>
              <a:rPr lang="en-US" sz="1600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  <a:sym typeface="Calisto MT" charset="0"/>
              </a:rPr>
              <a:t>in the energy region of interest (&lt;10 MeV)</a:t>
            </a:r>
          </a:p>
          <a:p>
            <a:pPr algn="l"/>
            <a:endParaRPr lang="en-US" sz="1600" u="none" dirty="0">
              <a:solidFill>
                <a:srgbClr val="000000"/>
              </a:solidFill>
              <a:latin typeface="Century Gothic"/>
              <a:ea typeface="ＭＳ Ｐゴシック" charset="0"/>
              <a:cs typeface="Century Gothic"/>
              <a:sym typeface="Calisto MT" charset="0"/>
            </a:endParaRPr>
          </a:p>
          <a:p>
            <a:pPr algn="l"/>
            <a:r>
              <a:rPr lang="en-US" sz="1600" b="1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  <a:sym typeface="Calisto MT" charset="0"/>
              </a:rPr>
              <a:t>standard PSD can not be applied!</a:t>
            </a:r>
            <a:r>
              <a:rPr lang="en-US" sz="1600" b="1" u="none" dirty="0" smtClean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  <a:sym typeface="Calisto MT" charset="0"/>
              </a:rPr>
              <a:t>!</a:t>
            </a:r>
            <a:endParaRPr lang="en-US" sz="1600" u="none" dirty="0">
              <a:solidFill>
                <a:srgbClr val="000000"/>
              </a:solidFill>
              <a:latin typeface="Century Gothic"/>
              <a:ea typeface="ＭＳ Ｐゴシック" charset="0"/>
              <a:cs typeface="Century Gothic"/>
              <a:sym typeface="Calisto MT" charset="0"/>
            </a:endParaRPr>
          </a:p>
          <a:p>
            <a:pPr algn="l"/>
            <a:endParaRPr lang="en-US" sz="1600" u="none" dirty="0">
              <a:solidFill>
                <a:srgbClr val="000000"/>
              </a:solidFill>
              <a:latin typeface="Century Gothic"/>
              <a:ea typeface="ＭＳ Ｐゴシック" charset="0"/>
              <a:cs typeface="Century Gothic"/>
              <a:sym typeface="Calisto MT" charset="0"/>
            </a:endParaRPr>
          </a:p>
          <a:p>
            <a:pPr algn="l"/>
            <a:endParaRPr lang="en-US" sz="1600" u="none" dirty="0">
              <a:solidFill>
                <a:srgbClr val="000000"/>
              </a:solidFill>
              <a:latin typeface="Century Gothic"/>
              <a:ea typeface="ＭＳ Ｐゴシック" charset="0"/>
              <a:cs typeface="Century Gothic"/>
              <a:sym typeface="Calisto MT" charset="0"/>
            </a:endParaRPr>
          </a:p>
          <a:p>
            <a:pPr algn="l"/>
            <a:endParaRPr lang="en-US" sz="1600" u="none" dirty="0">
              <a:solidFill>
                <a:srgbClr val="000000"/>
              </a:solidFill>
              <a:latin typeface="Century Gothic"/>
              <a:ea typeface="ＭＳ Ｐゴシック" charset="0"/>
              <a:cs typeface="Century Gothic"/>
              <a:sym typeface="Calisto MT" charset="0"/>
            </a:endParaRPr>
          </a:p>
        </p:txBody>
      </p:sp>
      <p:grpSp>
        <p:nvGrpSpPr>
          <p:cNvPr id="84997" name="Group 18"/>
          <p:cNvGrpSpPr>
            <a:grpSpLocks/>
          </p:cNvGrpSpPr>
          <p:nvPr/>
        </p:nvGrpSpPr>
        <p:grpSpPr bwMode="auto">
          <a:xfrm>
            <a:off x="482215" y="1277933"/>
            <a:ext cx="3675062" cy="2481267"/>
            <a:chOff x="0" y="0"/>
            <a:chExt cx="2736" cy="2162"/>
          </a:xfrm>
        </p:grpSpPr>
        <p:pic>
          <p:nvPicPr>
            <p:cNvPr id="84999" name="Picture 1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36" cy="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00" name="Freeform 13"/>
            <p:cNvSpPr>
              <a:spLocks/>
            </p:cNvSpPr>
            <p:nvPr/>
          </p:nvSpPr>
          <p:spPr bwMode="auto">
            <a:xfrm>
              <a:off x="658" y="61"/>
              <a:ext cx="198" cy="74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4 h 21600"/>
                <a:gd name="T4" fmla="*/ 0 w 21600"/>
                <a:gd name="T5" fmla="*/ 6 h 21600"/>
                <a:gd name="T6" fmla="*/ 1 w 21600"/>
                <a:gd name="T7" fmla="*/ 7 h 21600"/>
                <a:gd name="T8" fmla="*/ 1 w 21600"/>
                <a:gd name="T9" fmla="*/ 9 h 21600"/>
                <a:gd name="T10" fmla="*/ 1 w 21600"/>
                <a:gd name="T11" fmla="*/ 10 h 21600"/>
                <a:gd name="T12" fmla="*/ 1 w 21600"/>
                <a:gd name="T13" fmla="*/ 12 h 21600"/>
                <a:gd name="T14" fmla="*/ 1 w 21600"/>
                <a:gd name="T15" fmla="*/ 13 h 21600"/>
                <a:gd name="T16" fmla="*/ 1 w 21600"/>
                <a:gd name="T17" fmla="*/ 14 h 21600"/>
                <a:gd name="T18" fmla="*/ 1 w 21600"/>
                <a:gd name="T19" fmla="*/ 17 h 21600"/>
                <a:gd name="T20" fmla="*/ 1 w 21600"/>
                <a:gd name="T21" fmla="*/ 18 h 21600"/>
                <a:gd name="T22" fmla="*/ 1 w 21600"/>
                <a:gd name="T23" fmla="*/ 19 h 21600"/>
                <a:gd name="T24" fmla="*/ 1 w 21600"/>
                <a:gd name="T25" fmla="*/ 21 h 21600"/>
                <a:gd name="T26" fmla="*/ 2 w 21600"/>
                <a:gd name="T27" fmla="*/ 22 h 21600"/>
                <a:gd name="T28" fmla="*/ 2 w 21600"/>
                <a:gd name="T29" fmla="*/ 23 h 21600"/>
                <a:gd name="T30" fmla="*/ 2 w 21600"/>
                <a:gd name="T31" fmla="*/ 24 h 21600"/>
                <a:gd name="T32" fmla="*/ 2 w 21600"/>
                <a:gd name="T33" fmla="*/ 25 h 21600"/>
                <a:gd name="T34" fmla="*/ 2 w 21600"/>
                <a:gd name="T35" fmla="*/ 26 h 216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600"/>
                <a:gd name="T55" fmla="*/ 0 h 21600"/>
                <a:gd name="T56" fmla="*/ 21600 w 21600"/>
                <a:gd name="T57" fmla="*/ 21600 h 216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600" h="21600">
                  <a:moveTo>
                    <a:pt x="0" y="0"/>
                  </a:moveTo>
                  <a:lnTo>
                    <a:pt x="3211" y="2921"/>
                  </a:lnTo>
                  <a:lnTo>
                    <a:pt x="4962" y="4689"/>
                  </a:lnTo>
                  <a:lnTo>
                    <a:pt x="6422" y="6226"/>
                  </a:lnTo>
                  <a:lnTo>
                    <a:pt x="7881" y="7610"/>
                  </a:lnTo>
                  <a:lnTo>
                    <a:pt x="8757" y="8609"/>
                  </a:lnTo>
                  <a:lnTo>
                    <a:pt x="10216" y="9839"/>
                  </a:lnTo>
                  <a:lnTo>
                    <a:pt x="11676" y="11069"/>
                  </a:lnTo>
                  <a:lnTo>
                    <a:pt x="12551" y="12068"/>
                  </a:lnTo>
                  <a:lnTo>
                    <a:pt x="14303" y="13990"/>
                  </a:lnTo>
                  <a:lnTo>
                    <a:pt x="15470" y="15066"/>
                  </a:lnTo>
                  <a:lnTo>
                    <a:pt x="16638" y="16219"/>
                  </a:lnTo>
                  <a:lnTo>
                    <a:pt x="17805" y="17526"/>
                  </a:lnTo>
                  <a:lnTo>
                    <a:pt x="18389" y="18295"/>
                  </a:lnTo>
                  <a:lnTo>
                    <a:pt x="19557" y="19371"/>
                  </a:lnTo>
                  <a:lnTo>
                    <a:pt x="19849" y="20370"/>
                  </a:lnTo>
                  <a:lnTo>
                    <a:pt x="20724" y="20908"/>
                  </a:ln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2644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/>
            </a:p>
          </p:txBody>
        </p:sp>
        <p:sp>
          <p:nvSpPr>
            <p:cNvPr id="85001" name="Freeform 14"/>
            <p:cNvSpPr>
              <a:spLocks/>
            </p:cNvSpPr>
            <p:nvPr/>
          </p:nvSpPr>
          <p:spPr bwMode="auto">
            <a:xfrm>
              <a:off x="632" y="76"/>
              <a:ext cx="1496" cy="1792"/>
            </a:xfrm>
            <a:custGeom>
              <a:avLst/>
              <a:gdLst>
                <a:gd name="T0" fmla="*/ 0 w 21600"/>
                <a:gd name="T1" fmla="*/ 0 h 21600"/>
                <a:gd name="T2" fmla="*/ 6 w 21600"/>
                <a:gd name="T3" fmla="*/ 26 h 21600"/>
                <a:gd name="T4" fmla="*/ 10 w 21600"/>
                <a:gd name="T5" fmla="*/ 40 h 21600"/>
                <a:gd name="T6" fmla="*/ 14 w 21600"/>
                <a:gd name="T7" fmla="*/ 57 h 21600"/>
                <a:gd name="T8" fmla="*/ 18 w 21600"/>
                <a:gd name="T9" fmla="*/ 72 h 21600"/>
                <a:gd name="T10" fmla="*/ 25 w 21600"/>
                <a:gd name="T11" fmla="*/ 91 h 21600"/>
                <a:gd name="T12" fmla="*/ 35 w 21600"/>
                <a:gd name="T13" fmla="*/ 111 h 21600"/>
                <a:gd name="T14" fmla="*/ 42 w 21600"/>
                <a:gd name="T15" fmla="*/ 125 h 21600"/>
                <a:gd name="T16" fmla="*/ 54 w 21600"/>
                <a:gd name="T17" fmla="*/ 135 h 21600"/>
                <a:gd name="T18" fmla="*/ 69 w 21600"/>
                <a:gd name="T19" fmla="*/ 142 h 21600"/>
                <a:gd name="T20" fmla="*/ 82 w 21600"/>
                <a:gd name="T21" fmla="*/ 146 h 21600"/>
                <a:gd name="T22" fmla="*/ 96 w 21600"/>
                <a:gd name="T23" fmla="*/ 148 h 21600"/>
                <a:gd name="T24" fmla="*/ 104 w 21600"/>
                <a:gd name="T25" fmla="*/ 149 h 216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00"/>
                <a:gd name="T40" fmla="*/ 0 h 21600"/>
                <a:gd name="T41" fmla="*/ 21600 w 21600"/>
                <a:gd name="T42" fmla="*/ 21600 h 216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00" h="21600">
                  <a:moveTo>
                    <a:pt x="0" y="0"/>
                  </a:moveTo>
                  <a:lnTo>
                    <a:pt x="1328" y="3761"/>
                  </a:lnTo>
                  <a:lnTo>
                    <a:pt x="2021" y="5882"/>
                  </a:lnTo>
                  <a:lnTo>
                    <a:pt x="2888" y="8245"/>
                  </a:lnTo>
                  <a:lnTo>
                    <a:pt x="3812" y="10463"/>
                  </a:lnTo>
                  <a:lnTo>
                    <a:pt x="5140" y="13163"/>
                  </a:lnTo>
                  <a:lnTo>
                    <a:pt x="7277" y="16055"/>
                  </a:lnTo>
                  <a:lnTo>
                    <a:pt x="8836" y="18177"/>
                  </a:lnTo>
                  <a:lnTo>
                    <a:pt x="11262" y="19575"/>
                  </a:lnTo>
                  <a:lnTo>
                    <a:pt x="14381" y="20636"/>
                  </a:lnTo>
                  <a:lnTo>
                    <a:pt x="17153" y="21263"/>
                  </a:lnTo>
                  <a:lnTo>
                    <a:pt x="20098" y="21552"/>
                  </a:ln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9E181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u="none"/>
            </a:p>
          </p:txBody>
        </p:sp>
        <p:sp>
          <p:nvSpPr>
            <p:cNvPr id="85002" name="Rectangle 15"/>
            <p:cNvSpPr>
              <a:spLocks/>
            </p:cNvSpPr>
            <p:nvPr/>
          </p:nvSpPr>
          <p:spPr bwMode="auto">
            <a:xfrm>
              <a:off x="1008" y="944"/>
              <a:ext cx="638" cy="1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u="none">
                  <a:latin typeface="Calisto MT" charset="0"/>
                  <a:cs typeface="Calisto MT" charset="0"/>
                  <a:sym typeface="Calisto MT" charset="0"/>
                </a:rPr>
                <a:t>Ionization</a:t>
              </a:r>
            </a:p>
          </p:txBody>
        </p:sp>
        <p:sp>
          <p:nvSpPr>
            <p:cNvPr id="85003" name="Rectangle 16"/>
            <p:cNvSpPr>
              <a:spLocks/>
            </p:cNvSpPr>
            <p:nvPr/>
          </p:nvSpPr>
          <p:spPr bwMode="auto">
            <a:xfrm>
              <a:off x="792" y="264"/>
              <a:ext cx="517" cy="1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u="none">
                  <a:solidFill>
                    <a:srgbClr val="264499"/>
                  </a:solidFill>
                  <a:latin typeface="Calisto MT" charset="0"/>
                  <a:cs typeface="Calisto MT" charset="0"/>
                  <a:sym typeface="Calisto MT" charset="0"/>
                </a:rPr>
                <a:t>Positron</a:t>
              </a:r>
            </a:p>
          </p:txBody>
        </p:sp>
        <p:sp>
          <p:nvSpPr>
            <p:cNvPr id="85004" name="Rectangle 17"/>
            <p:cNvSpPr>
              <a:spLocks/>
            </p:cNvSpPr>
            <p:nvPr/>
          </p:nvSpPr>
          <p:spPr bwMode="auto">
            <a:xfrm>
              <a:off x="144" y="400"/>
              <a:ext cx="525" cy="1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u="none">
                  <a:solidFill>
                    <a:srgbClr val="9E1814"/>
                  </a:solidFill>
                  <a:latin typeface="Calisto MT" charset="0"/>
                  <a:cs typeface="Calisto MT" charset="0"/>
                  <a:sym typeface="Calisto MT" charset="0"/>
                </a:rPr>
                <a:t>Electron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11</a:t>
            </a:r>
            <a:r>
              <a:rPr lang="en-US" dirty="0"/>
              <a:t>C rejection: a new PSD</a:t>
            </a:r>
          </a:p>
        </p:txBody>
      </p:sp>
      <p:sp>
        <p:nvSpPr>
          <p:cNvPr id="14" name="Rectangle 6"/>
          <p:cNvSpPr>
            <a:spLocks/>
          </p:cNvSpPr>
          <p:nvPr/>
        </p:nvSpPr>
        <p:spPr bwMode="auto">
          <a:xfrm>
            <a:off x="482215" y="4151313"/>
            <a:ext cx="7937500" cy="116998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just">
              <a:defRPr/>
            </a:pPr>
            <a:r>
              <a:rPr lang="en-US" sz="1600" u="none" dirty="0">
                <a:latin typeface="Century Gothic"/>
                <a:ea typeface="Calisto MT" charset="0"/>
                <a:cs typeface="Century Gothic"/>
                <a:sym typeface="Calisto MT" charset="0"/>
              </a:rPr>
              <a:t>In matter </a:t>
            </a:r>
            <a:r>
              <a:rPr lang="en-US" sz="1600" b="1" u="none" dirty="0">
                <a:solidFill>
                  <a:srgbClr val="9E1814"/>
                </a:solidFill>
                <a:latin typeface="Century Gothic"/>
                <a:ea typeface="Calisto MT" charset="0"/>
                <a:cs typeface="Century Gothic"/>
                <a:sym typeface="Calisto MT" charset="0"/>
              </a:rPr>
              <a:t>positrons</a:t>
            </a:r>
            <a:r>
              <a:rPr lang="en-US" sz="1600" u="none" dirty="0">
                <a:latin typeface="Century Gothic"/>
                <a:ea typeface="Calisto MT" charset="0"/>
                <a:cs typeface="Century Gothic"/>
                <a:sym typeface="Calisto MT" charset="0"/>
              </a:rPr>
              <a:t> may either directly </a:t>
            </a:r>
            <a:r>
              <a:rPr lang="en-US" sz="1600" b="1" u="none" dirty="0">
                <a:solidFill>
                  <a:srgbClr val="9E1814"/>
                </a:solidFill>
                <a:latin typeface="Century Gothic"/>
                <a:ea typeface="Calisto MT" charset="0"/>
                <a:cs typeface="Century Gothic"/>
                <a:sym typeface="Calisto MT" charset="0"/>
              </a:rPr>
              <a:t>annihilate</a:t>
            </a:r>
            <a:r>
              <a:rPr lang="en-US" sz="1600" u="none" dirty="0">
                <a:latin typeface="Century Gothic"/>
                <a:ea typeface="Calisto MT" charset="0"/>
                <a:cs typeface="Century Gothic"/>
                <a:sym typeface="Calisto MT" charset="0"/>
              </a:rPr>
              <a:t> or form a </a:t>
            </a:r>
            <a:r>
              <a:rPr lang="en-US" sz="1600" b="1" u="none" dirty="0" err="1">
                <a:solidFill>
                  <a:srgbClr val="9E1814"/>
                </a:solidFill>
                <a:latin typeface="Century Gothic"/>
                <a:ea typeface="Calisto MT" charset="0"/>
                <a:cs typeface="Century Gothic"/>
                <a:sym typeface="Calisto MT" charset="0"/>
              </a:rPr>
              <a:t>positronium</a:t>
            </a:r>
            <a:r>
              <a:rPr lang="en-US" sz="1600" u="none" dirty="0">
                <a:latin typeface="Century Gothic"/>
                <a:ea typeface="Calisto MT" charset="0"/>
                <a:cs typeface="Century Gothic"/>
                <a:sym typeface="Calisto MT" charset="0"/>
              </a:rPr>
              <a:t> </a:t>
            </a:r>
            <a:r>
              <a:rPr lang="en-US" sz="1600" u="none" dirty="0" smtClean="0">
                <a:latin typeface="Century Gothic"/>
                <a:ea typeface="Calisto MT" charset="0"/>
                <a:cs typeface="Century Gothic"/>
                <a:sym typeface="Calisto MT" charset="0"/>
              </a:rPr>
              <a:t>state</a:t>
            </a:r>
          </a:p>
          <a:p>
            <a:pPr algn="just">
              <a:defRPr/>
            </a:pPr>
            <a:r>
              <a:rPr lang="en-US" sz="1600" u="none" dirty="0" smtClean="0">
                <a:latin typeface="Century Gothic"/>
                <a:ea typeface="Calisto MT" charset="0"/>
                <a:cs typeface="Century Gothic"/>
                <a:sym typeface="Calisto MT" charset="0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en-US" sz="1600" b="1" dirty="0">
                <a:solidFill>
                  <a:srgbClr val="9E1814"/>
                </a:solidFill>
                <a:latin typeface="Century Gothic"/>
                <a:cs typeface="Century Gothic"/>
                <a:sym typeface="Calisto MT" charset="0"/>
              </a:rPr>
              <a:t>In matter</a:t>
            </a:r>
            <a:r>
              <a:rPr lang="en-US" sz="1600" dirty="0">
                <a:solidFill>
                  <a:srgbClr val="9E1814"/>
                </a:solidFill>
                <a:latin typeface="Century Gothic"/>
                <a:cs typeface="Century Gothic"/>
                <a:sym typeface="Calisto MT" charset="0"/>
              </a:rPr>
              <a:t> </a:t>
            </a:r>
            <a:r>
              <a:rPr lang="en-US" sz="1600" b="1" dirty="0">
                <a:latin typeface="Century Gothic"/>
                <a:cs typeface="Century Gothic"/>
                <a:sym typeface="Calisto MT" charset="0"/>
              </a:rPr>
              <a:t>o-Ps</a:t>
            </a:r>
            <a:r>
              <a:rPr lang="en-US" sz="1600" dirty="0">
                <a:latin typeface="Century Gothic"/>
                <a:cs typeface="Century Gothic"/>
                <a:sym typeface="Calisto MT" charset="0"/>
              </a:rPr>
              <a:t> </a:t>
            </a:r>
            <a:r>
              <a:rPr lang="en-US" sz="1600" dirty="0" smtClean="0">
                <a:latin typeface="Century Gothic"/>
                <a:cs typeface="Century Gothic"/>
                <a:sym typeface="Calisto MT" charset="0"/>
              </a:rPr>
              <a:t>(tau ~ 140 ns in vacuum) has </a:t>
            </a:r>
            <a:r>
              <a:rPr lang="en-US" sz="1600" dirty="0">
                <a:latin typeface="Century Gothic"/>
                <a:cs typeface="Century Gothic"/>
                <a:sym typeface="Calisto MT" charset="0"/>
              </a:rPr>
              <a:t>a </a:t>
            </a:r>
            <a:r>
              <a:rPr lang="en-US" sz="1600" b="1" dirty="0">
                <a:solidFill>
                  <a:srgbClr val="9E1814"/>
                </a:solidFill>
                <a:latin typeface="Century Gothic"/>
                <a:cs typeface="Century Gothic"/>
                <a:sym typeface="Calisto MT" charset="0"/>
              </a:rPr>
              <a:t>shorter mean life</a:t>
            </a:r>
            <a:r>
              <a:rPr lang="en-US" sz="1600" dirty="0">
                <a:latin typeface="Century Gothic"/>
                <a:cs typeface="Century Gothic"/>
                <a:sym typeface="Calisto MT" charset="0"/>
              </a:rPr>
              <a:t>, mainly because </a:t>
            </a:r>
            <a:r>
              <a:rPr lang="en-US" sz="1600" dirty="0" smtClean="0">
                <a:latin typeface="Century Gothic"/>
                <a:cs typeface="Century Gothic"/>
                <a:sym typeface="Calisto MT" charset="0"/>
              </a:rPr>
              <a:t>of </a:t>
            </a:r>
            <a:r>
              <a:rPr lang="en-US" sz="1600" b="1" dirty="0" smtClean="0">
                <a:latin typeface="Century Gothic"/>
                <a:cs typeface="Century Gothic"/>
                <a:sym typeface="Calisto MT" charset="0"/>
              </a:rPr>
              <a:t>spin</a:t>
            </a:r>
            <a:r>
              <a:rPr lang="en-US" sz="1600" b="1" dirty="0">
                <a:latin typeface="Century Gothic"/>
                <a:cs typeface="Century Gothic"/>
                <a:sym typeface="Calisto MT" charset="0"/>
              </a:rPr>
              <a:t>-</a:t>
            </a:r>
            <a:r>
              <a:rPr lang="en-US" sz="1600" b="1" dirty="0" smtClean="0">
                <a:latin typeface="Century Gothic"/>
                <a:cs typeface="Century Gothic"/>
                <a:sym typeface="Calisto MT" charset="0"/>
              </a:rPr>
              <a:t>flip</a:t>
            </a:r>
            <a:r>
              <a:rPr lang="en-US" sz="1600" dirty="0" smtClean="0">
                <a:latin typeface="Century Gothic"/>
                <a:cs typeface="Century Gothic"/>
                <a:sym typeface="Calisto MT" charset="0"/>
              </a:rPr>
              <a:t> and </a:t>
            </a:r>
            <a:r>
              <a:rPr lang="en-US" sz="1600" b="1" dirty="0" smtClean="0">
                <a:latin typeface="Century Gothic"/>
                <a:cs typeface="Century Gothic"/>
                <a:sym typeface="Calisto MT" charset="0"/>
              </a:rPr>
              <a:t>pick off</a:t>
            </a:r>
            <a:endParaRPr lang="en-US" sz="1600" u="none" dirty="0">
              <a:latin typeface="Century Gothic"/>
              <a:ea typeface="Calisto MT" charset="0"/>
              <a:cs typeface="Century Gothic"/>
              <a:sym typeface="Calisto M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2215" y="5483225"/>
            <a:ext cx="8433185" cy="1040285"/>
          </a:xfrm>
          <a:prstGeom prst="rect">
            <a:avLst/>
          </a:prstGeom>
          <a:ln>
            <a:solidFill>
              <a:srgbClr val="4BACC6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600" dirty="0">
                <a:ea typeface="Calisto MT" charset="0"/>
                <a:cs typeface="Century Gothic"/>
                <a:sym typeface="Calisto MT" charset="0"/>
              </a:rPr>
              <a:t>Even a </a:t>
            </a:r>
            <a:r>
              <a:rPr lang="en-US" sz="1600" b="1" dirty="0">
                <a:ea typeface="Calisto MT" charset="0"/>
                <a:cs typeface="Century Gothic"/>
                <a:sym typeface="Calisto MT" charset="0"/>
              </a:rPr>
              <a:t>short delay</a:t>
            </a:r>
            <a:r>
              <a:rPr lang="en-US" sz="1600" dirty="0">
                <a:ea typeface="Calisto MT" charset="0"/>
                <a:cs typeface="Century Gothic"/>
                <a:sym typeface="Calisto MT" charset="0"/>
              </a:rPr>
              <a:t> (</a:t>
            </a:r>
            <a:r>
              <a:rPr lang="en-US" sz="1600" b="1" dirty="0">
                <a:solidFill>
                  <a:srgbClr val="9E1814"/>
                </a:solidFill>
                <a:ea typeface="Calisto MT" charset="0"/>
                <a:cs typeface="Century Gothic"/>
                <a:sym typeface="Calisto MT" charset="0"/>
              </a:rPr>
              <a:t>few ns</a:t>
            </a:r>
            <a:r>
              <a:rPr lang="en-US" sz="1600" dirty="0">
                <a:ea typeface="Calisto MT" charset="0"/>
                <a:cs typeface="Century Gothic"/>
                <a:sym typeface="Calisto MT" charset="0"/>
              </a:rPr>
              <a:t>) in energy depositions </a:t>
            </a:r>
            <a:r>
              <a:rPr lang="en-US" sz="1600" b="1" dirty="0">
                <a:ea typeface="Calisto MT" charset="0"/>
                <a:cs typeface="Century Gothic"/>
                <a:sym typeface="Calisto MT" charset="0"/>
              </a:rPr>
              <a:t>between positron </a:t>
            </a:r>
            <a:r>
              <a:rPr lang="en-US" sz="1600" dirty="0">
                <a:ea typeface="Calisto MT" charset="0"/>
                <a:cs typeface="Century Gothic"/>
                <a:sym typeface="Calisto MT" charset="0"/>
              </a:rPr>
              <a:t>(via ionization) </a:t>
            </a:r>
            <a:r>
              <a:rPr lang="en-US" sz="1600" b="1" dirty="0">
                <a:ea typeface="Calisto MT" charset="0"/>
                <a:cs typeface="Century Gothic"/>
                <a:sym typeface="Calisto MT" charset="0"/>
              </a:rPr>
              <a:t>and </a:t>
            </a:r>
            <a:r>
              <a:rPr lang="en-US" sz="1600" dirty="0">
                <a:ea typeface="Calisto MT" charset="0"/>
                <a:cs typeface="Century Gothic"/>
                <a:sym typeface="Calisto MT" charset="0"/>
              </a:rPr>
              <a:t>annihilation</a:t>
            </a:r>
            <a:r>
              <a:rPr lang="en-US" sz="1600" b="1" dirty="0">
                <a:ea typeface="Calisto MT" charset="0"/>
                <a:cs typeface="Century Gothic"/>
                <a:sym typeface="Calisto MT" charset="0"/>
              </a:rPr>
              <a:t> gammas</a:t>
            </a:r>
            <a:r>
              <a:rPr lang="en-US" sz="1600" dirty="0">
                <a:ea typeface="Calisto MT" charset="0"/>
                <a:cs typeface="Century Gothic"/>
                <a:sym typeface="Calisto MT" charset="0"/>
              </a:rPr>
              <a:t> (via Compton scattering) can provide a </a:t>
            </a:r>
            <a:r>
              <a:rPr lang="en-US" sz="1600" b="1" dirty="0">
                <a:ea typeface="Calisto MT" charset="0"/>
                <a:cs typeface="Century Gothic"/>
                <a:sym typeface="Calisto MT" charset="0"/>
              </a:rPr>
              <a:t>signature for tagging (</a:t>
            </a:r>
            <a:r>
              <a:rPr lang="en-US" sz="1600" b="1" dirty="0">
                <a:solidFill>
                  <a:srgbClr val="9E1814"/>
                </a:solidFill>
                <a:ea typeface="Calisto MT" charset="0"/>
                <a:cs typeface="Century Gothic"/>
                <a:sym typeface="Calisto MT" charset="0"/>
              </a:rPr>
              <a:t>a subset of</a:t>
            </a:r>
            <a:r>
              <a:rPr lang="en-US" sz="1600" b="1" dirty="0">
                <a:ea typeface="Calisto MT" charset="0"/>
                <a:cs typeface="Century Gothic"/>
                <a:sym typeface="Calisto MT" charset="0"/>
              </a:rPr>
              <a:t>) positrons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457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 smtClean="0"/>
              <a:t>My Activities</a:t>
            </a:r>
            <a:endParaRPr lang="en-US" dirty="0"/>
          </a:p>
        </p:txBody>
      </p:sp>
      <p:sp>
        <p:nvSpPr>
          <p:cNvPr id="3" name="Flèche vers le bas 2"/>
          <p:cNvSpPr/>
          <p:nvPr/>
        </p:nvSpPr>
        <p:spPr>
          <a:xfrm rot="16200000">
            <a:off x="4545720" y="-1262695"/>
            <a:ext cx="210207" cy="7495681"/>
          </a:xfrm>
          <a:prstGeom prst="downArrow">
            <a:avLst/>
          </a:prstGeom>
          <a:solidFill>
            <a:schemeClr val="accent2"/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èche vers le bas 6"/>
          <p:cNvSpPr/>
          <p:nvPr/>
        </p:nvSpPr>
        <p:spPr>
          <a:xfrm rot="16200000">
            <a:off x="7242436" y="4080736"/>
            <a:ext cx="210207" cy="2108875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754818" y="3467638"/>
            <a:ext cx="5115531" cy="338554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3366FF"/>
                </a:solidFill>
              </a:rPr>
              <a:t>NuToPs</a:t>
            </a:r>
            <a:r>
              <a:rPr lang="en-US" sz="1600" dirty="0" smtClean="0"/>
              <a:t>: neutrino tagging with o-Ps in scintillators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6812334" y="2627687"/>
            <a:ext cx="108000" cy="2014482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037021"/>
              </p:ext>
            </p:extLst>
          </p:nvPr>
        </p:nvGraphicFramePr>
        <p:xfrm>
          <a:off x="175499" y="893144"/>
          <a:ext cx="8723585" cy="363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4717"/>
                <a:gridCol w="1744717"/>
                <a:gridCol w="1744717"/>
                <a:gridCol w="1744717"/>
                <a:gridCol w="1744717"/>
              </a:tblGrid>
              <a:tr h="3634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42CA4"/>
                          </a:solidFill>
                        </a:rPr>
                        <a:t>2000</a:t>
                      </a:r>
                      <a:endParaRPr lang="en-US" sz="1600" dirty="0">
                        <a:solidFill>
                          <a:srgbClr val="342CA4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42CA4"/>
                          </a:solidFill>
                        </a:rPr>
                        <a:t>2004</a:t>
                      </a:r>
                      <a:endParaRPr lang="en-US" sz="1600" dirty="0">
                        <a:solidFill>
                          <a:srgbClr val="342CA4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42CA4"/>
                          </a:solidFill>
                        </a:rPr>
                        <a:t>2008</a:t>
                      </a:r>
                      <a:endParaRPr lang="en-US" sz="1600" dirty="0">
                        <a:solidFill>
                          <a:srgbClr val="342CA4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42CA4"/>
                          </a:solidFill>
                        </a:rPr>
                        <a:t>2012</a:t>
                      </a:r>
                      <a:endParaRPr lang="en-US" sz="1600" dirty="0">
                        <a:solidFill>
                          <a:srgbClr val="342CA4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42CA4"/>
                          </a:solidFill>
                        </a:rPr>
                        <a:t>2016</a:t>
                      </a:r>
                      <a:endParaRPr lang="en-US" sz="1600" dirty="0">
                        <a:solidFill>
                          <a:srgbClr val="342CA4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2661746" y="5514713"/>
            <a:ext cx="5206752" cy="338554"/>
          </a:xfrm>
          <a:prstGeom prst="rect">
            <a:avLst/>
          </a:prstGeom>
          <a:noFill/>
          <a:ln>
            <a:solidFill>
              <a:srgbClr val="F7964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/>
                </a:solidFill>
              </a:rPr>
              <a:t>ARIS</a:t>
            </a:r>
            <a:r>
              <a:rPr lang="en-US" sz="1600" dirty="0" smtClean="0"/>
              <a:t>: liquid argon response with a small scale TPC </a:t>
            </a:r>
            <a:endParaRPr lang="en-US" sz="1600" dirty="0"/>
          </a:p>
        </p:txBody>
      </p:sp>
      <p:sp>
        <p:nvSpPr>
          <p:cNvPr id="15" name="Flèche vers le bas 14"/>
          <p:cNvSpPr/>
          <p:nvPr/>
        </p:nvSpPr>
        <p:spPr>
          <a:xfrm rot="16200000">
            <a:off x="8046135" y="5403690"/>
            <a:ext cx="210210" cy="536955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6200000">
            <a:off x="6593002" y="4059350"/>
            <a:ext cx="108001" cy="1070162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768541" y="4423222"/>
            <a:ext cx="5346207" cy="338554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0066"/>
                </a:solidFill>
              </a:rPr>
              <a:t>Ice/water detector </a:t>
            </a:r>
            <a:r>
              <a:rPr lang="en-US" sz="1600" dirty="0" smtClean="0"/>
              <a:t>sensitivity to the mass hierarchy</a:t>
            </a:r>
            <a:endParaRPr lang="en-US" sz="1600" dirty="0"/>
          </a:p>
        </p:txBody>
      </p:sp>
      <p:sp>
        <p:nvSpPr>
          <p:cNvPr id="18" name="ZoneTexte 17"/>
          <p:cNvSpPr txBox="1"/>
          <p:nvPr/>
        </p:nvSpPr>
        <p:spPr>
          <a:xfrm>
            <a:off x="925509" y="2099731"/>
            <a:ext cx="3497873" cy="33855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accent2"/>
                </a:solidFill>
              </a:rPr>
              <a:t>Borexino</a:t>
            </a:r>
            <a:r>
              <a:rPr lang="en-US" sz="1600" dirty="0" smtClean="0">
                <a:solidFill>
                  <a:srgbClr val="000000"/>
                </a:solidFill>
              </a:rPr>
              <a:t>: solar and geo neutrinos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2097119" y="3917443"/>
            <a:ext cx="6322596" cy="338554"/>
            <a:chOff x="2097119" y="2833710"/>
            <a:chExt cx="6322596" cy="338554"/>
          </a:xfrm>
        </p:grpSpPr>
        <p:sp>
          <p:nvSpPr>
            <p:cNvPr id="5" name="Flèche vers le bas 4"/>
            <p:cNvSpPr/>
            <p:nvPr/>
          </p:nvSpPr>
          <p:spPr>
            <a:xfrm rot="16200000">
              <a:off x="6821750" y="1526328"/>
              <a:ext cx="210206" cy="2985725"/>
            </a:xfrm>
            <a:prstGeom prst="down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097119" y="2833710"/>
              <a:ext cx="3336871" cy="338554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>
                  <a:solidFill>
                    <a:schemeClr val="accent3">
                      <a:lumMod val="50000"/>
                    </a:schemeClr>
                  </a:solidFill>
                </a:rPr>
                <a:t>DoubleChooz</a:t>
              </a:r>
              <a:r>
                <a:rPr lang="en-US" sz="1600" dirty="0" smtClean="0">
                  <a:solidFill>
                    <a:srgbClr val="000000"/>
                  </a:solidFill>
                </a:rPr>
                <a:t>: reactor neutrinos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er 10"/>
          <p:cNvGrpSpPr/>
          <p:nvPr/>
        </p:nvGrpSpPr>
        <p:grpSpPr>
          <a:xfrm>
            <a:off x="3975964" y="2828181"/>
            <a:ext cx="4332152" cy="338554"/>
            <a:chOff x="4066513" y="3937314"/>
            <a:chExt cx="4332152" cy="338554"/>
          </a:xfrm>
        </p:grpSpPr>
        <p:sp>
          <p:nvSpPr>
            <p:cNvPr id="6" name="Flèche vers le bas 5"/>
            <p:cNvSpPr/>
            <p:nvPr/>
          </p:nvSpPr>
          <p:spPr>
            <a:xfrm rot="16200000">
              <a:off x="7239124" y="3068358"/>
              <a:ext cx="210208" cy="2108875"/>
            </a:xfrm>
            <a:prstGeom prst="downArrow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066513" y="3937314"/>
              <a:ext cx="2228094" cy="338554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8000"/>
                  </a:solidFill>
                </a:rPr>
                <a:t>SOX</a:t>
              </a:r>
              <a:r>
                <a:rPr lang="en-US" sz="1600" dirty="0" smtClean="0">
                  <a:solidFill>
                    <a:srgbClr val="000000"/>
                  </a:solidFill>
                </a:rPr>
                <a:t>: sterile neutrinos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2135990" y="6150861"/>
            <a:ext cx="5797572" cy="33855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ARGO: </a:t>
            </a:r>
            <a:r>
              <a:rPr lang="en-US" sz="1600" dirty="0"/>
              <a:t>l</a:t>
            </a:r>
            <a:r>
              <a:rPr lang="en-US" sz="1600" dirty="0" smtClean="0"/>
              <a:t>iquid argon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dirty="0" smtClean="0"/>
              <a:t>detector sensitivity to solar neutrinos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 rot="16200000">
            <a:off x="8072094" y="6122533"/>
            <a:ext cx="108003" cy="3640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er 37"/>
          <p:cNvGrpSpPr/>
          <p:nvPr/>
        </p:nvGrpSpPr>
        <p:grpSpPr>
          <a:xfrm>
            <a:off x="532838" y="1298469"/>
            <a:ext cx="7865826" cy="523341"/>
            <a:chOff x="532838" y="1298469"/>
            <a:chExt cx="7865826" cy="523341"/>
          </a:xfrm>
        </p:grpSpPr>
        <p:sp>
          <p:nvSpPr>
            <p:cNvPr id="39" name="ZoneTexte 38"/>
            <p:cNvSpPr txBox="1"/>
            <p:nvPr/>
          </p:nvSpPr>
          <p:spPr>
            <a:xfrm>
              <a:off x="532840" y="1544811"/>
              <a:ext cx="1590450" cy="2769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Milano U.</a:t>
              </a:r>
              <a:endParaRPr lang="en-US" sz="1200" b="1" dirty="0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2123290" y="1544811"/>
              <a:ext cx="1537276" cy="27699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MPI-K</a:t>
              </a:r>
              <a:endParaRPr lang="en-US" sz="1200" b="1" dirty="0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3662890" y="1544811"/>
              <a:ext cx="1886372" cy="2769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Milano U.</a:t>
              </a:r>
              <a:endParaRPr lang="en-US" sz="1200" b="1" dirty="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5549262" y="1541776"/>
              <a:ext cx="2849402" cy="27699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APC</a:t>
              </a:r>
              <a:endParaRPr lang="en-US" sz="1200" b="1" dirty="0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1574801" y="1301503"/>
              <a:ext cx="1837268" cy="246221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PhD</a:t>
              </a:r>
              <a:endParaRPr lang="en-US" sz="1000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532838" y="1298469"/>
              <a:ext cx="1008095" cy="246221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Master</a:t>
              </a:r>
              <a:endParaRPr lang="en-US" sz="1000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3445936" y="1298469"/>
              <a:ext cx="2103326" cy="246221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/>
                <a:t>PostDoc</a:t>
              </a:r>
              <a:endParaRPr lang="en-US" sz="1000" dirty="0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5582470" y="1298469"/>
              <a:ext cx="2816193" cy="246221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/>
                <a:t>Chercheur</a:t>
              </a:r>
              <a:endParaRPr lang="en-US" sz="1000" dirty="0"/>
            </a:p>
          </p:txBody>
        </p:sp>
      </p:grpSp>
      <p:sp>
        <p:nvSpPr>
          <p:cNvPr id="33" name="ZoneTexte 32"/>
          <p:cNvSpPr txBox="1"/>
          <p:nvPr/>
        </p:nvSpPr>
        <p:spPr>
          <a:xfrm>
            <a:off x="2576219" y="4935000"/>
            <a:ext cx="3716883" cy="33855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DarkSide</a:t>
            </a:r>
            <a:r>
              <a:rPr lang="en-US" sz="1600" dirty="0" smtClean="0">
                <a:solidFill>
                  <a:srgbClr val="000000"/>
                </a:solidFill>
              </a:rPr>
              <a:t>: direct dark matter search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3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" y="2987677"/>
            <a:ext cx="43656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05" y="2924177"/>
            <a:ext cx="39274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19200" y="838200"/>
            <a:ext cx="6172200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1400" b="1" u="none" dirty="0">
                <a:solidFill>
                  <a:srgbClr val="4BACC6"/>
                </a:solidFill>
                <a:latin typeface="Century Gothic"/>
                <a:ea typeface="ＭＳ Ｐゴシック" charset="0"/>
                <a:cs typeface="Century Gothic"/>
              </a:rPr>
              <a:t>D. Franco, G. </a:t>
            </a:r>
            <a:r>
              <a:rPr lang="en-US" sz="1400" b="1" u="none" dirty="0" err="1">
                <a:solidFill>
                  <a:srgbClr val="4BACC6"/>
                </a:solidFill>
                <a:latin typeface="Century Gothic"/>
                <a:ea typeface="ＭＳ Ｐゴシック" charset="0"/>
                <a:cs typeface="Century Gothic"/>
              </a:rPr>
              <a:t>Consolati</a:t>
            </a:r>
            <a:r>
              <a:rPr lang="en-US" sz="1400" b="1" u="none" dirty="0">
                <a:solidFill>
                  <a:srgbClr val="4BACC6"/>
                </a:solidFill>
                <a:latin typeface="Century Gothic"/>
                <a:ea typeface="ＭＳ Ｐゴシック" charset="0"/>
                <a:cs typeface="Century Gothic"/>
              </a:rPr>
              <a:t>, D. </a:t>
            </a:r>
            <a:r>
              <a:rPr lang="en-US" sz="1400" b="1" u="none" dirty="0" err="1">
                <a:solidFill>
                  <a:srgbClr val="4BACC6"/>
                </a:solidFill>
                <a:latin typeface="Century Gothic"/>
                <a:ea typeface="ＭＳ Ｐゴシック" charset="0"/>
                <a:cs typeface="Century Gothic"/>
              </a:rPr>
              <a:t>Trezzi</a:t>
            </a:r>
            <a:r>
              <a:rPr lang="en-US" sz="1400" b="1" u="none" dirty="0">
                <a:solidFill>
                  <a:srgbClr val="4BACC6"/>
                </a:solidFill>
                <a:latin typeface="Century Gothic"/>
                <a:ea typeface="ＭＳ Ｐゴシック" charset="0"/>
                <a:cs typeface="Century Gothic"/>
              </a:rPr>
              <a:t>, </a:t>
            </a:r>
            <a:r>
              <a:rPr lang="it-IT" sz="1400" b="1" u="none" dirty="0" err="1">
                <a:solidFill>
                  <a:srgbClr val="4BACC6"/>
                </a:solidFill>
                <a:latin typeface="Century Gothic"/>
                <a:ea typeface="ＭＳ Ｐゴシック" charset="0"/>
                <a:cs typeface="Century Gothic"/>
              </a:rPr>
              <a:t>Phys</a:t>
            </a:r>
            <a:r>
              <a:rPr lang="it-IT" sz="1400" b="1" u="none" dirty="0">
                <a:solidFill>
                  <a:srgbClr val="4BACC6"/>
                </a:solidFill>
                <a:latin typeface="Century Gothic"/>
                <a:ea typeface="ＭＳ Ｐゴシック" charset="0"/>
                <a:cs typeface="Century Gothic"/>
              </a:rPr>
              <a:t>. Rev. C83 (2011) 015504</a:t>
            </a:r>
            <a:endParaRPr lang="en-US" sz="1400" b="1" u="none" dirty="0">
              <a:solidFill>
                <a:srgbClr val="4BACC6"/>
              </a:solidFill>
              <a:latin typeface="Century Gothic"/>
              <a:ea typeface="ＭＳ Ｐゴシック" charset="0"/>
              <a:cs typeface="Century Gothic"/>
            </a:endParaRPr>
          </a:p>
        </p:txBody>
      </p:sp>
      <p:sp>
        <p:nvSpPr>
          <p:cNvPr id="87051" name="CasellaDiTesto 16"/>
          <p:cNvSpPr txBox="1">
            <a:spLocks noChangeArrowheads="1"/>
          </p:cNvSpPr>
          <p:nvPr/>
        </p:nvSpPr>
        <p:spPr bwMode="auto">
          <a:xfrm>
            <a:off x="8070850" y="5089525"/>
            <a:ext cx="463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u="none"/>
              <a:t>MC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o-Ps in scintillators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129" y="1274494"/>
            <a:ext cx="5829300" cy="1586204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0986" y="5680075"/>
            <a:ext cx="55356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1A20"/>
                </a:solidFill>
              </a:rPr>
              <a:t>NuToPs (ANR-JCJC): Neutrino Tagging with o-</a:t>
            </a:r>
            <a:r>
              <a:rPr lang="en-US" sz="1400" b="1" dirty="0" smtClean="0">
                <a:solidFill>
                  <a:srgbClr val="C01A20"/>
                </a:solidFill>
              </a:rPr>
              <a:t>Ps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smtClean="0">
                <a:solidFill>
                  <a:srgbClr val="4BACC6"/>
                </a:solidFill>
              </a:rPr>
              <a:t>G</a:t>
            </a:r>
            <a:r>
              <a:rPr lang="en-US" sz="1400" b="1" dirty="0">
                <a:solidFill>
                  <a:srgbClr val="4BACC6"/>
                </a:solidFill>
              </a:rPr>
              <a:t>. </a:t>
            </a:r>
            <a:r>
              <a:rPr lang="en-US" sz="1400" b="1" dirty="0" err="1">
                <a:solidFill>
                  <a:srgbClr val="4BACC6"/>
                </a:solidFill>
              </a:rPr>
              <a:t>Consolati</a:t>
            </a:r>
            <a:r>
              <a:rPr lang="en-US" sz="1400" b="1" dirty="0">
                <a:solidFill>
                  <a:srgbClr val="4BACC6"/>
                </a:solidFill>
              </a:rPr>
              <a:t>, D. Franco, </a:t>
            </a:r>
            <a:r>
              <a:rPr lang="en-US" sz="1400" b="1" dirty="0" smtClean="0">
                <a:solidFill>
                  <a:srgbClr val="4BACC6"/>
                </a:solidFill>
              </a:rPr>
              <a:t>et al., </a:t>
            </a:r>
            <a:r>
              <a:rPr lang="en-US" sz="1400" b="1" dirty="0">
                <a:solidFill>
                  <a:srgbClr val="4BACC6"/>
                </a:solidFill>
              </a:rPr>
              <a:t>NIM A 795 (2015) </a:t>
            </a:r>
            <a:r>
              <a:rPr lang="en-US" sz="1400" b="1" dirty="0" smtClean="0">
                <a:solidFill>
                  <a:srgbClr val="4BACC6"/>
                </a:solidFill>
              </a:rPr>
              <a:t>364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srgbClr val="4BACC6"/>
                </a:solidFill>
              </a:rPr>
              <a:t>G. </a:t>
            </a:r>
            <a:r>
              <a:rPr lang="en-US" sz="1400" b="1" dirty="0" err="1">
                <a:solidFill>
                  <a:srgbClr val="4BACC6"/>
                </a:solidFill>
              </a:rPr>
              <a:t>Consolati</a:t>
            </a:r>
            <a:r>
              <a:rPr lang="en-US" sz="1400" b="1" dirty="0">
                <a:solidFill>
                  <a:srgbClr val="4BACC6"/>
                </a:solidFill>
              </a:rPr>
              <a:t>, D. Franco, </a:t>
            </a:r>
            <a:r>
              <a:rPr lang="en-US" sz="1400" b="1" dirty="0" smtClean="0">
                <a:solidFill>
                  <a:srgbClr val="4BACC6"/>
                </a:solidFill>
              </a:rPr>
              <a:t>et al., Phys</a:t>
            </a:r>
            <a:r>
              <a:rPr lang="en-US" sz="1400" b="1" dirty="0">
                <a:solidFill>
                  <a:srgbClr val="4BACC6"/>
                </a:solidFill>
              </a:rPr>
              <a:t>. Rev. C88 (2013) </a:t>
            </a:r>
            <a:r>
              <a:rPr lang="en-US" sz="1400" b="1" dirty="0" smtClean="0">
                <a:solidFill>
                  <a:srgbClr val="4BACC6"/>
                </a:solidFill>
              </a:rPr>
              <a:t>065502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>
                <a:solidFill>
                  <a:srgbClr val="4BACC6"/>
                </a:solidFill>
              </a:rPr>
              <a:t>Double </a:t>
            </a:r>
            <a:r>
              <a:rPr lang="en-US" sz="1400" b="1" dirty="0" err="1">
                <a:solidFill>
                  <a:srgbClr val="4BACC6"/>
                </a:solidFill>
              </a:rPr>
              <a:t>Chooz</a:t>
            </a:r>
            <a:r>
              <a:rPr lang="en-US" sz="1400" b="1" dirty="0">
                <a:solidFill>
                  <a:srgbClr val="4BACC6"/>
                </a:solidFill>
              </a:rPr>
              <a:t>, JHEP 1410 (2014) 032</a:t>
            </a:r>
            <a:r>
              <a:rPr lang="en-US" sz="1400" b="1" dirty="0" smtClean="0">
                <a:solidFill>
                  <a:srgbClr val="4BACC6"/>
                </a:solidFill>
              </a:rPr>
              <a:t>.</a:t>
            </a:r>
            <a:endParaRPr lang="en-US" sz="1400" b="1" dirty="0">
              <a:solidFill>
                <a:srgbClr val="4BAC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55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99" y="4348663"/>
            <a:ext cx="3514725" cy="231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1413877"/>
            <a:ext cx="3749675" cy="231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o-Ps technique in </a:t>
            </a:r>
            <a:r>
              <a:rPr lang="en-US" dirty="0" err="1"/>
              <a:t>Borexino</a:t>
            </a:r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952500" y="961023"/>
            <a:ext cx="2831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BE0004"/>
                </a:solidFill>
              </a:rPr>
              <a:t>Training on the TFC sample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79351" y="3984709"/>
            <a:ext cx="2806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BE0004"/>
                </a:solidFill>
              </a:rPr>
              <a:t>Fit of the “survived” events</a:t>
            </a:r>
          </a:p>
        </p:txBody>
      </p:sp>
      <p:grpSp>
        <p:nvGrpSpPr>
          <p:cNvPr id="6" name="Grouper 5"/>
          <p:cNvGrpSpPr/>
          <p:nvPr/>
        </p:nvGrpSpPr>
        <p:grpSpPr>
          <a:xfrm>
            <a:off x="4469614" y="961023"/>
            <a:ext cx="4472698" cy="4389656"/>
            <a:chOff x="4469614" y="1638300"/>
            <a:chExt cx="4472698" cy="4389656"/>
          </a:xfrm>
        </p:grpSpPr>
        <p:pic>
          <p:nvPicPr>
            <p:cNvPr id="9" name="Immagin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9614" y="2133600"/>
              <a:ext cx="4341011" cy="2953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4826000" y="5381625"/>
              <a:ext cx="3984625" cy="646331"/>
            </a:xfrm>
            <a:prstGeom prst="rect">
              <a:avLst/>
            </a:prstGeom>
            <a:noFill/>
            <a:ln>
              <a:solidFill>
                <a:srgbClr val="4BACC6"/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r>
                <a:rPr lang="en-US" b="1" i="1" u="none" dirty="0" smtClean="0">
                  <a:solidFill>
                    <a:srgbClr val="000000"/>
                  </a:solidFill>
                  <a:latin typeface="Century Gothic"/>
                  <a:ea typeface="ＭＳ Ｐゴシック" charset="0"/>
                  <a:cs typeface="Century Gothic"/>
                </a:rPr>
                <a:t>pep</a:t>
              </a:r>
              <a:r>
                <a:rPr lang="en-US" b="1" u="none" dirty="0" smtClean="0">
                  <a:solidFill>
                    <a:srgbClr val="000000"/>
                  </a:solidFill>
                  <a:latin typeface="Century Gothic"/>
                  <a:ea typeface="ＭＳ Ｐゴシック" charset="0"/>
                  <a:cs typeface="Century Gothic"/>
                </a:rPr>
                <a:t> </a:t>
              </a:r>
              <a:r>
                <a:rPr lang="en-US" b="1" u="none" dirty="0">
                  <a:solidFill>
                    <a:srgbClr val="000000"/>
                  </a:solidFill>
                  <a:latin typeface="Century Gothic"/>
                  <a:ea typeface="ＭＳ Ｐゴシック" charset="0"/>
                  <a:cs typeface="Century Gothic"/>
                </a:rPr>
                <a:t>flux = (1.6 ± 0.3)x10</a:t>
              </a:r>
              <a:r>
                <a:rPr lang="en-US" b="1" u="none" baseline="30000" dirty="0">
                  <a:solidFill>
                    <a:srgbClr val="000000"/>
                  </a:solidFill>
                  <a:latin typeface="Century Gothic"/>
                  <a:ea typeface="ＭＳ Ｐゴシック" charset="0"/>
                  <a:cs typeface="Century Gothic"/>
                </a:rPr>
                <a:t>8</a:t>
              </a:r>
              <a:r>
                <a:rPr lang="en-US" b="1" u="none" dirty="0">
                  <a:solidFill>
                    <a:srgbClr val="000000"/>
                  </a:solidFill>
                  <a:latin typeface="Century Gothic"/>
                  <a:ea typeface="ＭＳ Ｐゴシック" charset="0"/>
                  <a:cs typeface="Century Gothic"/>
                </a:rPr>
                <a:t> cm</a:t>
              </a:r>
              <a:r>
                <a:rPr lang="en-US" b="1" u="none" baseline="30000" dirty="0">
                  <a:solidFill>
                    <a:srgbClr val="000000"/>
                  </a:solidFill>
                  <a:latin typeface="Century Gothic"/>
                  <a:ea typeface="ＭＳ Ｐゴシック" charset="0"/>
                  <a:cs typeface="Century Gothic"/>
                </a:rPr>
                <a:t>-2</a:t>
              </a:r>
              <a:r>
                <a:rPr lang="en-US" b="1" u="none" dirty="0">
                  <a:solidFill>
                    <a:srgbClr val="000000"/>
                  </a:solidFill>
                  <a:latin typeface="Century Gothic"/>
                  <a:ea typeface="ＭＳ Ｐゴシック" charset="0"/>
                  <a:cs typeface="Century Gothic"/>
                </a:rPr>
                <a:t> s</a:t>
              </a:r>
              <a:r>
                <a:rPr lang="en-US" b="1" u="none" baseline="30000" dirty="0">
                  <a:solidFill>
                    <a:srgbClr val="000000"/>
                  </a:solidFill>
                  <a:latin typeface="Century Gothic"/>
                  <a:ea typeface="ＭＳ Ｐゴシック" charset="0"/>
                  <a:cs typeface="Century Gothic"/>
                </a:rPr>
                <a:t>-1</a:t>
              </a:r>
              <a:endParaRPr lang="en-US" b="1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endParaRPr>
            </a:p>
            <a:p>
              <a:r>
                <a:rPr lang="en-US" b="1" u="none" dirty="0" smtClean="0">
                  <a:solidFill>
                    <a:srgbClr val="000000"/>
                  </a:solidFill>
                  <a:latin typeface="Century Gothic"/>
                  <a:ea typeface="ＭＳ Ｐゴシック" charset="0"/>
                  <a:cs typeface="Century Gothic"/>
                </a:rPr>
                <a:t>CNO </a:t>
              </a:r>
              <a:r>
                <a:rPr lang="en-US" b="1" u="none" dirty="0">
                  <a:solidFill>
                    <a:srgbClr val="000000"/>
                  </a:solidFill>
                  <a:latin typeface="Century Gothic"/>
                  <a:ea typeface="ＭＳ Ｐゴシック" charset="0"/>
                  <a:cs typeface="Century Gothic"/>
                </a:rPr>
                <a:t>flux &lt; 7.4x10</a:t>
              </a:r>
              <a:r>
                <a:rPr lang="en-US" b="1" u="none" baseline="30000" dirty="0">
                  <a:solidFill>
                    <a:srgbClr val="000000"/>
                  </a:solidFill>
                  <a:latin typeface="Century Gothic"/>
                  <a:ea typeface="ＭＳ Ｐゴシック" charset="0"/>
                  <a:cs typeface="Century Gothic"/>
                </a:rPr>
                <a:t>8</a:t>
              </a:r>
              <a:r>
                <a:rPr lang="en-US" b="1" u="none" dirty="0">
                  <a:solidFill>
                    <a:srgbClr val="000000"/>
                  </a:solidFill>
                  <a:latin typeface="Century Gothic"/>
                  <a:ea typeface="ＭＳ Ｐゴシック" charset="0"/>
                  <a:cs typeface="Century Gothic"/>
                </a:rPr>
                <a:t> cm</a:t>
              </a:r>
              <a:r>
                <a:rPr lang="en-US" b="1" u="none" baseline="30000" dirty="0">
                  <a:solidFill>
                    <a:srgbClr val="000000"/>
                  </a:solidFill>
                  <a:latin typeface="Century Gothic"/>
                  <a:ea typeface="ＭＳ Ｐゴシック" charset="0"/>
                  <a:cs typeface="Century Gothic"/>
                </a:rPr>
                <a:t>-2</a:t>
              </a:r>
              <a:r>
                <a:rPr lang="en-US" b="1" u="none" dirty="0">
                  <a:solidFill>
                    <a:srgbClr val="000000"/>
                  </a:solidFill>
                  <a:latin typeface="Century Gothic"/>
                  <a:ea typeface="ＭＳ Ｐゴシック" charset="0"/>
                  <a:cs typeface="Century Gothic"/>
                </a:rPr>
                <a:t> s</a:t>
              </a:r>
              <a:r>
                <a:rPr lang="en-US" b="1" u="none" baseline="30000" dirty="0">
                  <a:solidFill>
                    <a:srgbClr val="000000"/>
                  </a:solidFill>
                  <a:latin typeface="Century Gothic"/>
                  <a:ea typeface="ＭＳ Ｐゴシック" charset="0"/>
                  <a:cs typeface="Century Gothic"/>
                </a:rPr>
                <a:t>-1</a:t>
              </a:r>
              <a:endParaRPr lang="en-US" b="1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4622800" y="1638300"/>
              <a:ext cx="43195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The final result on pep and CNO neutrinos</a:t>
              </a:r>
            </a:p>
          </p:txBody>
        </p:sp>
      </p:grp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26000" y="5995056"/>
            <a:ext cx="419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b="1" dirty="0" err="1">
                <a:solidFill>
                  <a:srgbClr val="4BACC6"/>
                </a:solidFill>
              </a:rPr>
              <a:t>Borexino</a:t>
            </a:r>
            <a:r>
              <a:rPr lang="en-US" sz="1400" b="1" dirty="0">
                <a:solidFill>
                  <a:srgbClr val="4BACC6"/>
                </a:solidFill>
              </a:rPr>
              <a:t>, Phys. Rev. D89 (2014) </a:t>
            </a:r>
            <a:r>
              <a:rPr lang="en-US" sz="1400" b="1" dirty="0" smtClean="0">
                <a:solidFill>
                  <a:srgbClr val="4BACC6"/>
                </a:solidFill>
              </a:rPr>
              <a:t>112007</a:t>
            </a:r>
          </a:p>
          <a:p>
            <a:pPr marL="285750" indent="-285750">
              <a:buFont typeface="Arial"/>
              <a:buChar char="•"/>
            </a:pPr>
            <a:r>
              <a:rPr lang="en-US" sz="1400" b="1" dirty="0" err="1" smtClean="0">
                <a:solidFill>
                  <a:srgbClr val="4BACC6"/>
                </a:solidFill>
              </a:rPr>
              <a:t>Borexino</a:t>
            </a:r>
            <a:r>
              <a:rPr lang="en-US" sz="1400" b="1" dirty="0" smtClean="0">
                <a:solidFill>
                  <a:srgbClr val="4BACC6"/>
                </a:solidFill>
              </a:rPr>
              <a:t> Phys</a:t>
            </a:r>
            <a:r>
              <a:rPr lang="en-US" sz="1400" b="1" dirty="0">
                <a:solidFill>
                  <a:srgbClr val="4BACC6"/>
                </a:solidFill>
              </a:rPr>
              <a:t>. Rev. </a:t>
            </a:r>
            <a:r>
              <a:rPr lang="en-US" sz="1400" b="1" dirty="0" err="1">
                <a:solidFill>
                  <a:srgbClr val="4BACC6"/>
                </a:solidFill>
              </a:rPr>
              <a:t>Lett</a:t>
            </a:r>
            <a:r>
              <a:rPr lang="en-US" sz="1400" b="1" dirty="0">
                <a:solidFill>
                  <a:srgbClr val="4BACC6"/>
                </a:solidFill>
              </a:rPr>
              <a:t>. 108 (2012) </a:t>
            </a:r>
            <a:r>
              <a:rPr lang="en-US" sz="1400" b="1" dirty="0" smtClean="0">
                <a:solidFill>
                  <a:srgbClr val="4BACC6"/>
                </a:solidFill>
              </a:rPr>
              <a:t>051302</a:t>
            </a:r>
            <a:endParaRPr lang="en-US" sz="1400" b="1" dirty="0">
              <a:solidFill>
                <a:srgbClr val="4BAC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726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990600"/>
            <a:ext cx="742950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Borexino</a:t>
            </a:r>
            <a:r>
              <a:rPr lang="en-US" dirty="0"/>
              <a:t> </a:t>
            </a:r>
            <a:r>
              <a:rPr lang="en-US" dirty="0" smtClean="0"/>
              <a:t>solar </a:t>
            </a:r>
            <a:r>
              <a:rPr lang="en-US" dirty="0"/>
              <a:t>neutrino spectroscopy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63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60884"/>
            <a:ext cx="8419715" cy="576498"/>
          </a:xfrm>
        </p:spPr>
        <p:txBody>
          <a:bodyPr>
            <a:normAutofit/>
          </a:bodyPr>
          <a:lstStyle/>
          <a:p>
            <a:r>
              <a:rPr lang="en-US" dirty="0" smtClean="0"/>
              <a:t>Solar neutrinos with a two-phase LAr TPC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228600" y="1066800"/>
            <a:ext cx="5942652" cy="2189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smtClean="0"/>
              <a:t>Liquid Argon: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Excellent </a:t>
            </a:r>
            <a:r>
              <a:rPr lang="en-US" sz="1600" b="1" dirty="0" smtClean="0">
                <a:solidFill>
                  <a:srgbClr val="376092"/>
                </a:solidFill>
              </a:rPr>
              <a:t>scintillator</a:t>
            </a:r>
            <a:r>
              <a:rPr lang="en-US" sz="1600" dirty="0" smtClean="0"/>
              <a:t>: 40,000 photons / MeV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It does </a:t>
            </a:r>
            <a:r>
              <a:rPr lang="en-US" sz="1600" b="1" dirty="0">
                <a:solidFill>
                  <a:srgbClr val="376092"/>
                </a:solidFill>
              </a:rPr>
              <a:t>not bond </a:t>
            </a:r>
            <a:r>
              <a:rPr lang="en-US" sz="1600" dirty="0"/>
              <a:t>with chemical species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It can </a:t>
            </a:r>
            <a:r>
              <a:rPr lang="en-US" sz="1600" dirty="0"/>
              <a:t>be easily </a:t>
            </a:r>
            <a:r>
              <a:rPr lang="en-US" sz="1600" b="1" dirty="0">
                <a:solidFill>
                  <a:srgbClr val="376092"/>
                </a:solidFill>
              </a:rPr>
              <a:t>purified</a:t>
            </a:r>
            <a:r>
              <a:rPr lang="en-US" sz="1600" dirty="0">
                <a:solidFill>
                  <a:srgbClr val="376092"/>
                </a:solidFill>
              </a:rPr>
              <a:t> </a:t>
            </a:r>
            <a:r>
              <a:rPr lang="en-US" sz="1600" dirty="0"/>
              <a:t>both in liquid and in gas </a:t>
            </a:r>
            <a:r>
              <a:rPr lang="en-US" sz="1600" dirty="0" smtClean="0"/>
              <a:t>phases </a:t>
            </a:r>
            <a:endParaRPr lang="en-US" sz="1600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Higher </a:t>
            </a:r>
            <a:r>
              <a:rPr lang="en-US" sz="1600" b="1" dirty="0" smtClean="0">
                <a:solidFill>
                  <a:srgbClr val="376092"/>
                </a:solidFill>
              </a:rPr>
              <a:t>intrinsic radio-purity </a:t>
            </a:r>
            <a:r>
              <a:rPr lang="en-US" sz="1600" dirty="0" err="1" smtClean="0"/>
              <a:t>wrt</a:t>
            </a:r>
            <a:r>
              <a:rPr lang="en-US" sz="1600" dirty="0" smtClean="0"/>
              <a:t> organic liquid scintillators</a:t>
            </a:r>
            <a:endParaRPr lang="en-US" sz="1600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b="1" dirty="0" smtClean="0">
                <a:solidFill>
                  <a:srgbClr val="376092"/>
                </a:solidFill>
              </a:rPr>
              <a:t>Scalable</a:t>
            </a:r>
            <a:r>
              <a:rPr lang="en-US" sz="1600" dirty="0" smtClean="0">
                <a:solidFill>
                  <a:srgbClr val="376092"/>
                </a:solidFill>
              </a:rPr>
              <a:t> </a:t>
            </a:r>
            <a:r>
              <a:rPr lang="en-US" sz="1600" dirty="0" smtClean="0"/>
              <a:t>to multi-ton (hundreds of ton) mass targets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Exceptional </a:t>
            </a:r>
            <a:r>
              <a:rPr lang="en-US" sz="1600" b="1" dirty="0" smtClean="0">
                <a:solidFill>
                  <a:srgbClr val="376092"/>
                </a:solidFill>
              </a:rPr>
              <a:t>PSD</a:t>
            </a:r>
            <a:endParaRPr lang="en-US" sz="1600" b="1" dirty="0">
              <a:solidFill>
                <a:srgbClr val="376092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28600" y="3294218"/>
            <a:ext cx="5588000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 smtClean="0"/>
              <a:t>Two-phase TPC:</a:t>
            </a:r>
            <a:endParaRPr lang="en-US" b="1" dirty="0"/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Excellent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3D position </a:t>
            </a:r>
            <a:r>
              <a:rPr lang="en-US" sz="1600" dirty="0" smtClean="0"/>
              <a:t>reconstruction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Excellent identification and rejection of </a:t>
            </a:r>
            <a:r>
              <a:rPr lang="en-US" sz="1600" b="1" dirty="0" smtClean="0">
                <a:solidFill>
                  <a:srgbClr val="376092"/>
                </a:solidFill>
              </a:rPr>
              <a:t>multiple interactions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600" y="2794000"/>
            <a:ext cx="2878603" cy="36322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228600" y="4974617"/>
            <a:ext cx="5473700" cy="1200329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Already planned for </a:t>
            </a:r>
            <a:r>
              <a:rPr lang="en-US" b="1" dirty="0" smtClean="0">
                <a:solidFill>
                  <a:srgbClr val="C0504D"/>
                </a:solidFill>
              </a:rPr>
              <a:t>Direct Dark Matter Search </a:t>
            </a:r>
          </a:p>
          <a:p>
            <a:endParaRPr lang="en-US" b="1" dirty="0">
              <a:solidFill>
                <a:srgbClr val="C0504D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Ideal to observe </a:t>
            </a:r>
            <a:r>
              <a:rPr lang="en-US" b="1" dirty="0" smtClean="0">
                <a:solidFill>
                  <a:srgbClr val="C0504D"/>
                </a:solidFill>
              </a:rPr>
              <a:t>CNO neutrinos </a:t>
            </a:r>
            <a:r>
              <a:rPr lang="en-US" dirty="0" smtClean="0">
                <a:solidFill>
                  <a:srgbClr val="000000"/>
                </a:solidFill>
              </a:rPr>
              <a:t>via elastic scattering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99144" y="6579414"/>
            <a:ext cx="37284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400" b="1" dirty="0">
                <a:solidFill>
                  <a:srgbClr val="4BACC6"/>
                </a:solidFill>
              </a:rPr>
              <a:t> </a:t>
            </a:r>
            <a:r>
              <a:rPr lang="is-IS" sz="1400" b="1" dirty="0" smtClean="0">
                <a:solidFill>
                  <a:srgbClr val="4BACC6"/>
                </a:solidFill>
              </a:rPr>
              <a:t>D. Franco et al., arXiv</a:t>
            </a:r>
            <a:r>
              <a:rPr lang="is-IS" sz="1400" b="1" dirty="0">
                <a:solidFill>
                  <a:srgbClr val="4BACC6"/>
                </a:solidFill>
              </a:rPr>
              <a:t>:1510.04196 (2015).</a:t>
            </a:r>
            <a:endParaRPr lang="en-US" sz="1400" b="1" dirty="0">
              <a:solidFill>
                <a:srgbClr val="4BAC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995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baseline="30000" dirty="0" smtClean="0"/>
              <a:t>39</a:t>
            </a:r>
            <a:r>
              <a:rPr lang="en-US" dirty="0" smtClean="0"/>
              <a:t>Ar issue after DS50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3436"/>
            <a:ext cx="4102100" cy="246581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924" y="2654300"/>
            <a:ext cx="5529437" cy="351647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34298" y="3488779"/>
            <a:ext cx="30520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lang="fr-FR" sz="2000" b="1" dirty="0" err="1" smtClean="0">
                <a:solidFill>
                  <a:schemeClr val="accent1">
                    <a:lumMod val="75000"/>
                  </a:schemeClr>
                </a:solidFill>
                <a:uFill>
                  <a:solidFill/>
                </a:uFill>
              </a:rPr>
              <a:t>Depletion</a:t>
            </a:r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  <a:uFill>
                  <a:solidFill/>
                </a:uFill>
              </a:rPr>
              <a:t> factor ~ 1400</a:t>
            </a:r>
            <a:endParaRPr lang="fr-FR" sz="2000" b="1" dirty="0">
              <a:solidFill>
                <a:schemeClr val="accent1">
                  <a:lumMod val="75000"/>
                </a:schemeClr>
              </a:solidFill>
              <a:uFill>
                <a:solidFill/>
              </a:u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16963" y="5123934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>
                <a:solidFill>
                  <a:srgbClr val="56FF51"/>
                </a:solidFill>
              </a:rPr>
              <a:t>85</a:t>
            </a:r>
            <a:r>
              <a:rPr lang="en-US" b="1" dirty="0">
                <a:solidFill>
                  <a:srgbClr val="56FF51"/>
                </a:solidFill>
              </a:rPr>
              <a:t>Kr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132483" y="4501634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baseline="30000" dirty="0">
                <a:solidFill>
                  <a:srgbClr val="FB6225"/>
                </a:solidFill>
              </a:rPr>
              <a:t>39</a:t>
            </a:r>
            <a:r>
              <a:rPr lang="en-US" b="1" dirty="0">
                <a:solidFill>
                  <a:srgbClr val="FB6225"/>
                </a:solidFill>
              </a:rPr>
              <a:t>Ar</a:t>
            </a:r>
            <a:r>
              <a:rPr lang="en-US" dirty="0">
                <a:solidFill>
                  <a:srgbClr val="FB6225"/>
                </a:solidFill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22883" y="2869922"/>
            <a:ext cx="1908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Atmospheric </a:t>
            </a:r>
            <a:r>
              <a:rPr lang="en-US" b="1" dirty="0" err="1"/>
              <a:t>Ar</a:t>
            </a:r>
            <a:endParaRPr lang="en-US" b="1" dirty="0"/>
          </a:p>
        </p:txBody>
      </p:sp>
      <p:sp>
        <p:nvSpPr>
          <p:cNvPr id="23" name="Rectangle 22"/>
          <p:cNvSpPr/>
          <p:nvPr/>
        </p:nvSpPr>
        <p:spPr>
          <a:xfrm>
            <a:off x="4484783" y="3688834"/>
            <a:ext cx="1972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5A65FA"/>
                </a:solidFill>
              </a:rPr>
              <a:t>Underground </a:t>
            </a:r>
            <a:r>
              <a:rPr lang="en-US" b="1" dirty="0" err="1">
                <a:solidFill>
                  <a:srgbClr val="5A65FA"/>
                </a:solidFill>
              </a:rPr>
              <a:t>Ar</a:t>
            </a:r>
            <a:endParaRPr lang="en-US" b="1" dirty="0">
              <a:solidFill>
                <a:srgbClr val="5A65FA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485900" y="990600"/>
            <a:ext cx="112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01424"/>
                </a:solidFill>
              </a:rPr>
              <a:t>Field-Off</a:t>
            </a:r>
            <a:endParaRPr lang="en-US" b="1" dirty="0">
              <a:solidFill>
                <a:srgbClr val="F01424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7516963" y="4132302"/>
            <a:ext cx="1135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01424"/>
                </a:solidFill>
              </a:rPr>
              <a:t>Field-On</a:t>
            </a:r>
            <a:endParaRPr lang="en-US" b="1" dirty="0">
              <a:solidFill>
                <a:srgbClr val="F01424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32483" y="848262"/>
            <a:ext cx="2276519" cy="1074140"/>
          </a:xfrm>
          <a:prstGeom prst="rect">
            <a:avLst/>
          </a:prstGeom>
          <a:ln>
            <a:solidFill>
              <a:srgbClr val="3D98B3"/>
            </a:solidFill>
          </a:ln>
        </p:spPr>
        <p:txBody>
          <a:bodyPr wrap="square">
            <a:spAutoFit/>
          </a:bodyPr>
          <a:lstStyle/>
          <a:p>
            <a:pPr marL="457200" lvl="0" indent="-457200">
              <a:lnSpc>
                <a:spcPct val="800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>
                <a:uFillTx/>
              </a:defRPr>
            </a:pPr>
            <a:r>
              <a:rPr lang="fr-FR" b="1" dirty="0" err="1" smtClean="0">
                <a:solidFill>
                  <a:srgbClr val="131313"/>
                </a:solidFill>
              </a:rPr>
              <a:t>Atmospheric</a:t>
            </a:r>
            <a:r>
              <a:rPr lang="fr-FR" b="1" dirty="0" smtClean="0">
                <a:solidFill>
                  <a:srgbClr val="131313"/>
                </a:solidFill>
              </a:rPr>
              <a:t> Ar:</a:t>
            </a:r>
          </a:p>
          <a:p>
            <a:pPr marL="457200" lvl="0" indent="-457200">
              <a:lnSpc>
                <a:spcPct val="800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>
                <a:uFillTx/>
              </a:defRPr>
            </a:pPr>
            <a:r>
              <a:rPr lang="fr-FR" baseline="41666" dirty="0" smtClean="0">
                <a:solidFill>
                  <a:srgbClr val="131313"/>
                </a:solidFill>
              </a:rPr>
              <a:t>39</a:t>
            </a:r>
            <a:r>
              <a:rPr lang="fr-FR" dirty="0" smtClean="0">
                <a:solidFill>
                  <a:srgbClr val="131313"/>
                </a:solidFill>
              </a:rPr>
              <a:t>Ar/</a:t>
            </a:r>
            <a:r>
              <a:rPr lang="fr-FR" baseline="45454" dirty="0" smtClean="0">
                <a:solidFill>
                  <a:srgbClr val="131313"/>
                </a:solidFill>
              </a:rPr>
              <a:t>40</a:t>
            </a:r>
            <a:r>
              <a:rPr lang="fr-FR" dirty="0" smtClean="0">
                <a:solidFill>
                  <a:srgbClr val="131313"/>
                </a:solidFill>
              </a:rPr>
              <a:t>Ar = 8 x 10</a:t>
            </a:r>
            <a:r>
              <a:rPr lang="fr-FR" baseline="30000" dirty="0" smtClean="0">
                <a:solidFill>
                  <a:srgbClr val="131313"/>
                </a:solidFill>
              </a:rPr>
              <a:t>−16</a:t>
            </a:r>
          </a:p>
          <a:p>
            <a:pPr marL="457200" lvl="0" indent="-457200">
              <a:lnSpc>
                <a:spcPct val="800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>
                <a:uFillTx/>
              </a:defRPr>
            </a:pPr>
            <a:r>
              <a:rPr lang="fr-FR" dirty="0" smtClean="0">
                <a:solidFill>
                  <a:srgbClr val="131313"/>
                </a:solidFill>
              </a:rPr>
              <a:t>Rate ~ </a:t>
            </a:r>
            <a:r>
              <a:rPr lang="fr-FR" b="1" dirty="0" smtClean="0">
                <a:solidFill>
                  <a:srgbClr val="F01424"/>
                </a:solidFill>
              </a:rPr>
              <a:t>1 Bq/kg</a:t>
            </a:r>
            <a:endParaRPr lang="fr-FR" dirty="0">
              <a:solidFill>
                <a:srgbClr val="F01424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18533" y="4467767"/>
            <a:ext cx="35193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This measurement came after this work. We used the old limit of </a:t>
            </a:r>
            <a:r>
              <a:rPr lang="fr-FR" baseline="31999" dirty="0">
                <a:solidFill>
                  <a:srgbClr val="040D1D"/>
                </a:solidFill>
              </a:rPr>
              <a:t>39</a:t>
            </a:r>
            <a:r>
              <a:rPr lang="fr-FR" dirty="0">
                <a:solidFill>
                  <a:srgbClr val="040D1D"/>
                </a:solidFill>
              </a:rPr>
              <a:t>Ar &lt; </a:t>
            </a:r>
            <a:r>
              <a:rPr lang="fr-FR" b="1" dirty="0">
                <a:solidFill>
                  <a:srgbClr val="F01424"/>
                </a:solidFill>
              </a:rPr>
              <a:t>6.5 </a:t>
            </a:r>
            <a:r>
              <a:rPr lang="fr-FR" b="1" dirty="0" err="1">
                <a:solidFill>
                  <a:srgbClr val="F01424"/>
                </a:solidFill>
              </a:rPr>
              <a:t>mBq</a:t>
            </a:r>
            <a:r>
              <a:rPr lang="fr-FR" b="1" dirty="0">
                <a:solidFill>
                  <a:srgbClr val="F01424"/>
                </a:solidFill>
              </a:rPr>
              <a:t>/</a:t>
            </a:r>
            <a:r>
              <a:rPr lang="fr-FR" b="1" dirty="0" smtClean="0">
                <a:solidFill>
                  <a:srgbClr val="F01424"/>
                </a:solidFill>
              </a:rPr>
              <a:t>kg</a:t>
            </a:r>
            <a:r>
              <a:rPr lang="en-US" dirty="0" smtClean="0">
                <a:solidFill>
                  <a:srgbClr val="F01424"/>
                </a:solidFill>
              </a:rPr>
              <a:t> </a:t>
            </a:r>
            <a:r>
              <a:rPr lang="en-US" dirty="0" smtClean="0"/>
              <a:t>(</a:t>
            </a:r>
            <a:r>
              <a:rPr lang="fr-FR" dirty="0">
                <a:solidFill>
                  <a:srgbClr val="040D1D"/>
                </a:solidFill>
              </a:rPr>
              <a:t>arXiv:1204.6011</a:t>
            </a:r>
            <a:r>
              <a:rPr lang="en-US" dirty="0" smtClean="0"/>
              <a:t>) equivalent to a depletion factor of</a:t>
            </a:r>
            <a:r>
              <a:rPr lang="en-US" b="1" dirty="0" smtClean="0">
                <a:solidFill>
                  <a:srgbClr val="F01424"/>
                </a:solidFill>
              </a:rPr>
              <a:t> 150</a:t>
            </a:r>
            <a:endParaRPr lang="fr-FR" b="1" dirty="0">
              <a:solidFill>
                <a:srgbClr val="F01424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09925" y="6351714"/>
            <a:ext cx="3890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s-IS" sz="1400" b="1" dirty="0" smtClean="0">
                <a:solidFill>
                  <a:srgbClr val="4BACC6"/>
                </a:solidFill>
              </a:rPr>
              <a:t>DarkSide, </a:t>
            </a:r>
            <a:r>
              <a:rPr lang="pt-BR" sz="1400" b="1" dirty="0" err="1" smtClean="0">
                <a:solidFill>
                  <a:srgbClr val="4BACC6"/>
                </a:solidFill>
              </a:rPr>
              <a:t>Phys</a:t>
            </a:r>
            <a:r>
              <a:rPr lang="pt-BR" sz="1400" b="1" dirty="0" smtClean="0">
                <a:solidFill>
                  <a:srgbClr val="4BACC6"/>
                </a:solidFill>
              </a:rPr>
              <a:t>. Rev. </a:t>
            </a:r>
            <a:r>
              <a:rPr lang="pt-BR" sz="1400" b="1" dirty="0" err="1" smtClean="0">
                <a:solidFill>
                  <a:srgbClr val="4BACC6"/>
                </a:solidFill>
              </a:rPr>
              <a:t>D</a:t>
            </a:r>
            <a:r>
              <a:rPr lang="pt-BR" sz="1400" b="1" dirty="0" smtClean="0">
                <a:solidFill>
                  <a:srgbClr val="4BACC6"/>
                </a:solidFill>
              </a:rPr>
              <a:t> 93</a:t>
            </a:r>
            <a:r>
              <a:rPr lang="pt-BR" sz="1400" b="1" dirty="0">
                <a:solidFill>
                  <a:srgbClr val="4BACC6"/>
                </a:solidFill>
              </a:rPr>
              <a:t> (2016)</a:t>
            </a:r>
            <a:r>
              <a:rPr lang="is-IS" sz="1400" b="1" dirty="0">
                <a:solidFill>
                  <a:srgbClr val="4BACC6"/>
                </a:solidFill>
              </a:rPr>
              <a:t> </a:t>
            </a:r>
            <a:r>
              <a:rPr lang="pt-BR" sz="1400" b="1" dirty="0" smtClean="0">
                <a:solidFill>
                  <a:srgbClr val="4BACC6"/>
                </a:solidFill>
              </a:rPr>
              <a:t> 081101</a:t>
            </a:r>
          </a:p>
          <a:p>
            <a:pPr marL="285750" indent="-285750">
              <a:buFont typeface="Arial"/>
              <a:buChar char="•"/>
            </a:pPr>
            <a:r>
              <a:rPr lang="pt-BR" sz="1400" b="1" dirty="0" smtClean="0">
                <a:solidFill>
                  <a:srgbClr val="4BACC6"/>
                </a:solidFill>
              </a:rPr>
              <a:t>DarkSide, </a:t>
            </a:r>
            <a:r>
              <a:rPr lang="is-IS" sz="1400" b="1" dirty="0">
                <a:solidFill>
                  <a:srgbClr val="4BACC6"/>
                </a:solidFill>
              </a:rPr>
              <a:t>Phys. Lett. B 743 (2015) 456</a:t>
            </a:r>
            <a:r>
              <a:rPr lang="is-IS" sz="1400" b="1" dirty="0" smtClean="0">
                <a:solidFill>
                  <a:srgbClr val="4BACC6"/>
                </a:solidFill>
              </a:rPr>
              <a:t>.</a:t>
            </a:r>
            <a:endParaRPr lang="en-US" sz="1400" b="1" dirty="0">
              <a:solidFill>
                <a:srgbClr val="4BACC6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32483" y="1993747"/>
            <a:ext cx="2276519" cy="698653"/>
          </a:xfrm>
          <a:prstGeom prst="rect">
            <a:avLst/>
          </a:prstGeom>
          <a:ln>
            <a:solidFill>
              <a:srgbClr val="3D98B3"/>
            </a:solidFill>
          </a:ln>
        </p:spPr>
        <p:txBody>
          <a:bodyPr wrap="square">
            <a:spAutoFit/>
          </a:bodyPr>
          <a:lstStyle/>
          <a:p>
            <a:pPr marL="457200" lvl="0" indent="-457200">
              <a:lnSpc>
                <a:spcPct val="800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>
                <a:uFillTx/>
              </a:defRPr>
            </a:pPr>
            <a:r>
              <a:rPr lang="fr-FR" b="1" dirty="0" smtClean="0">
                <a:solidFill>
                  <a:srgbClr val="131313"/>
                </a:solidFill>
              </a:rPr>
              <a:t>Underground Ar:</a:t>
            </a:r>
          </a:p>
          <a:p>
            <a:pPr marL="457200" lvl="0" indent="-457200">
              <a:lnSpc>
                <a:spcPct val="800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>
                <a:uFillTx/>
              </a:defRPr>
            </a:pPr>
            <a:r>
              <a:rPr lang="fr-FR" dirty="0" smtClean="0">
                <a:solidFill>
                  <a:srgbClr val="131313"/>
                </a:solidFill>
              </a:rPr>
              <a:t>Rate ~ </a:t>
            </a:r>
            <a:r>
              <a:rPr lang="fr-FR" b="1" dirty="0" smtClean="0">
                <a:solidFill>
                  <a:srgbClr val="F01424"/>
                </a:solidFill>
              </a:rPr>
              <a:t>0.7 </a:t>
            </a:r>
            <a:r>
              <a:rPr lang="fr-FR" b="1" dirty="0" err="1" smtClean="0">
                <a:solidFill>
                  <a:srgbClr val="F01424"/>
                </a:solidFill>
              </a:rPr>
              <a:t>mBq</a:t>
            </a:r>
            <a:r>
              <a:rPr lang="fr-FR" b="1" dirty="0" smtClean="0">
                <a:solidFill>
                  <a:srgbClr val="F01424"/>
                </a:solidFill>
              </a:rPr>
              <a:t>/kg</a:t>
            </a:r>
            <a:endParaRPr lang="fr-FR" dirty="0">
              <a:solidFill>
                <a:srgbClr val="F014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134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Detector Assumptions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287866" y="2706588"/>
            <a:ext cx="4220634" cy="15081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Energy resolution</a:t>
            </a:r>
          </a:p>
          <a:p>
            <a:r>
              <a:rPr lang="en-US" dirty="0" smtClean="0"/>
              <a:t>DS50: ~</a:t>
            </a:r>
            <a:r>
              <a:rPr lang="en-US" b="1" dirty="0" smtClean="0">
                <a:solidFill>
                  <a:schemeClr val="accent1"/>
                </a:solidFill>
              </a:rPr>
              <a:t>7,000 </a:t>
            </a:r>
            <a:r>
              <a:rPr lang="en-US" b="1" dirty="0" err="1" smtClean="0">
                <a:solidFill>
                  <a:schemeClr val="accent1"/>
                </a:solidFill>
              </a:rPr>
              <a:t>pe</a:t>
            </a:r>
            <a:r>
              <a:rPr lang="en-US" b="1" dirty="0" smtClean="0">
                <a:solidFill>
                  <a:schemeClr val="accent1"/>
                </a:solidFill>
              </a:rPr>
              <a:t>/MeV</a:t>
            </a:r>
            <a:r>
              <a:rPr lang="en-US" dirty="0" smtClean="0"/>
              <a:t>@200 V/cm</a:t>
            </a:r>
          </a:p>
          <a:p>
            <a:r>
              <a:rPr lang="en-US" dirty="0" smtClean="0"/>
              <a:t>DS50: ~</a:t>
            </a:r>
            <a:r>
              <a:rPr lang="en-US" b="1" dirty="0" smtClean="0">
                <a:solidFill>
                  <a:srgbClr val="4F81BD"/>
                </a:solidFill>
              </a:rPr>
              <a:t>8,500 </a:t>
            </a:r>
            <a:r>
              <a:rPr lang="en-US" b="1" dirty="0" err="1" smtClean="0">
                <a:solidFill>
                  <a:srgbClr val="4F81BD"/>
                </a:solidFill>
              </a:rPr>
              <a:t>pe</a:t>
            </a:r>
            <a:r>
              <a:rPr lang="en-US" b="1" dirty="0" smtClean="0">
                <a:solidFill>
                  <a:srgbClr val="4F81BD"/>
                </a:solidFill>
              </a:rPr>
              <a:t>/MeV</a:t>
            </a:r>
            <a:r>
              <a:rPr lang="en-US" dirty="0" smtClean="0"/>
              <a:t>@0 </a:t>
            </a:r>
            <a:r>
              <a:rPr lang="en-US" dirty="0"/>
              <a:t>V/</a:t>
            </a:r>
            <a:r>
              <a:rPr lang="en-US" dirty="0" smtClean="0"/>
              <a:t>cm</a:t>
            </a:r>
          </a:p>
          <a:p>
            <a:r>
              <a:rPr lang="en-US" dirty="0" err="1" smtClean="0"/>
              <a:t>MicroCLEAN</a:t>
            </a:r>
            <a:r>
              <a:rPr lang="en-US" dirty="0" smtClean="0"/>
              <a:t>: ~</a:t>
            </a:r>
            <a:r>
              <a:rPr lang="en-US" b="1" dirty="0" smtClean="0">
                <a:solidFill>
                  <a:srgbClr val="4F81BD"/>
                </a:solidFill>
              </a:rPr>
              <a:t>6,000 </a:t>
            </a:r>
            <a:r>
              <a:rPr lang="en-US" b="1" dirty="0" err="1" smtClean="0">
                <a:solidFill>
                  <a:srgbClr val="4F81BD"/>
                </a:solidFill>
              </a:rPr>
              <a:t>pe</a:t>
            </a:r>
            <a:r>
              <a:rPr lang="en-US" b="1" dirty="0" smtClean="0">
                <a:solidFill>
                  <a:srgbClr val="4F81BD"/>
                </a:solidFill>
              </a:rPr>
              <a:t>/MeV</a:t>
            </a:r>
            <a:r>
              <a:rPr lang="en-US" dirty="0" smtClean="0"/>
              <a:t>@0 </a:t>
            </a:r>
            <a:r>
              <a:rPr lang="en-US" dirty="0"/>
              <a:t>V/</a:t>
            </a:r>
            <a:r>
              <a:rPr lang="en-US" dirty="0" smtClean="0"/>
              <a:t>cm 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287866" y="4455309"/>
            <a:ext cx="4220634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MicroCLEAN</a:t>
            </a:r>
            <a:r>
              <a:rPr lang="en-US" sz="2000" dirty="0" smtClean="0"/>
              <a:t> has demonstrated </a:t>
            </a:r>
            <a:r>
              <a:rPr lang="en-US" sz="2000" b="1" dirty="0" smtClean="0"/>
              <a:t>linear</a:t>
            </a:r>
            <a:r>
              <a:rPr lang="en-US" sz="2000" dirty="0" smtClean="0"/>
              <a:t> </a:t>
            </a:r>
            <a:r>
              <a:rPr lang="en-US" sz="2000" b="1" dirty="0" smtClean="0"/>
              <a:t>energy</a:t>
            </a:r>
            <a:r>
              <a:rPr lang="en-US" sz="2000" dirty="0" smtClean="0"/>
              <a:t> </a:t>
            </a:r>
            <a:r>
              <a:rPr lang="en-US" sz="2000" b="1" dirty="0" smtClean="0"/>
              <a:t>response</a:t>
            </a:r>
            <a:r>
              <a:rPr lang="en-US" sz="2000" dirty="0" smtClean="0"/>
              <a:t> within </a:t>
            </a:r>
            <a:r>
              <a:rPr lang="en-US" sz="2000" b="1" dirty="0" smtClean="0">
                <a:solidFill>
                  <a:srgbClr val="4F81BD"/>
                </a:solidFill>
              </a:rPr>
              <a:t>2%</a:t>
            </a:r>
            <a:r>
              <a:rPr lang="en-US" sz="2000" dirty="0" smtClean="0">
                <a:solidFill>
                  <a:srgbClr val="4F81BD"/>
                </a:solidFill>
              </a:rPr>
              <a:t> </a:t>
            </a:r>
            <a:r>
              <a:rPr lang="en-US" sz="2000" dirty="0" smtClean="0"/>
              <a:t>above 40 keV</a:t>
            </a:r>
            <a:endParaRPr lang="en-US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5462615" y="2985761"/>
            <a:ext cx="3190848" cy="1323439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Conservative LY assumed in this work: </a:t>
            </a:r>
            <a:r>
              <a:rPr lang="en-US" sz="2000" b="1" dirty="0" smtClean="0">
                <a:solidFill>
                  <a:srgbClr val="F01424"/>
                </a:solidFill>
              </a:rPr>
              <a:t>6,000 </a:t>
            </a:r>
            <a:r>
              <a:rPr lang="en-US" sz="2000" b="1" dirty="0" err="1" smtClean="0">
                <a:solidFill>
                  <a:srgbClr val="F01424"/>
                </a:solidFill>
              </a:rPr>
              <a:t>pe</a:t>
            </a:r>
            <a:r>
              <a:rPr lang="en-US" sz="2000" b="1" dirty="0" smtClean="0">
                <a:solidFill>
                  <a:srgbClr val="F01424"/>
                </a:solidFill>
              </a:rPr>
              <a:t>/MeV </a:t>
            </a:r>
            <a:r>
              <a:rPr lang="en-US" sz="2000" dirty="0" smtClean="0"/>
              <a:t>@200 V/cm </a:t>
            </a:r>
            <a:endParaRPr lang="en-US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5462615" y="4477966"/>
            <a:ext cx="3190848" cy="1015663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Full capability to discriminate multiple interactions if </a:t>
            </a:r>
            <a:r>
              <a:rPr lang="en-US" sz="2000" b="1" dirty="0" err="1" smtClean="0">
                <a:solidFill>
                  <a:srgbClr val="F01424"/>
                </a:solidFill>
                <a:latin typeface="Symbol" charset="2"/>
                <a:cs typeface="Symbol" charset="2"/>
              </a:rPr>
              <a:t>D</a:t>
            </a:r>
            <a:r>
              <a:rPr lang="en-US" sz="2000" b="1" dirty="0" err="1" smtClean="0">
                <a:solidFill>
                  <a:srgbClr val="F01424"/>
                </a:solidFill>
              </a:rPr>
              <a:t>z</a:t>
            </a:r>
            <a:r>
              <a:rPr lang="en-US" sz="2000" b="1" dirty="0" smtClean="0">
                <a:solidFill>
                  <a:srgbClr val="F01424"/>
                </a:solidFill>
              </a:rPr>
              <a:t> &gt; 2 mm </a:t>
            </a:r>
            <a:endParaRPr lang="en-US" sz="2000" b="1" dirty="0">
              <a:solidFill>
                <a:srgbClr val="F01424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87866" y="1823541"/>
            <a:ext cx="4220634" cy="70788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Assumed </a:t>
            </a:r>
            <a:r>
              <a:rPr lang="en-US" sz="2000" baseline="30000" dirty="0" smtClean="0"/>
              <a:t>39</a:t>
            </a:r>
            <a:r>
              <a:rPr lang="en-US" sz="2000" dirty="0" smtClean="0"/>
              <a:t>Ar activity: </a:t>
            </a:r>
            <a:r>
              <a:rPr lang="en-US" sz="2000" b="1" dirty="0" smtClean="0"/>
              <a:t>6 </a:t>
            </a:r>
            <a:r>
              <a:rPr lang="en-US" sz="2000" b="1" dirty="0" err="1" smtClean="0"/>
              <a:t>mBq</a:t>
            </a:r>
            <a:r>
              <a:rPr lang="en-US" sz="2000" b="1" dirty="0" smtClean="0"/>
              <a:t> / kg </a:t>
            </a:r>
            <a:r>
              <a:rPr lang="en-US" sz="2000" dirty="0" smtClean="0"/>
              <a:t>(</a:t>
            </a:r>
            <a:r>
              <a:rPr lang="en-US" sz="2000" baseline="30000" dirty="0" smtClean="0"/>
              <a:t>39</a:t>
            </a:r>
            <a:r>
              <a:rPr lang="en-US" sz="2000" dirty="0" smtClean="0"/>
              <a:t>Ar Q-value: 565 keV) </a:t>
            </a:r>
            <a:endParaRPr lang="en-US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5462615" y="1789568"/>
            <a:ext cx="3225681" cy="1015663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01424"/>
                </a:solidFill>
              </a:rPr>
              <a:t>RoI</a:t>
            </a:r>
            <a:r>
              <a:rPr lang="en-US" sz="2000" b="1" dirty="0" smtClean="0">
                <a:solidFill>
                  <a:srgbClr val="F01424"/>
                </a:solidFill>
              </a:rPr>
              <a:t>: &gt; 600 keV</a:t>
            </a:r>
          </a:p>
          <a:p>
            <a:r>
              <a:rPr lang="en-US" sz="2000" dirty="0" smtClean="0"/>
              <a:t>(0 </a:t>
            </a:r>
            <a:r>
              <a:rPr lang="en-US" sz="2000" baseline="30000" dirty="0" smtClean="0"/>
              <a:t>39</a:t>
            </a:r>
            <a:r>
              <a:rPr lang="en-US" sz="2000" dirty="0" smtClean="0"/>
              <a:t>Ar events expected in 400 </a:t>
            </a:r>
            <a:r>
              <a:rPr lang="en-US" sz="2000" dirty="0" err="1" smtClean="0"/>
              <a:t>tonne</a:t>
            </a:r>
            <a:r>
              <a:rPr lang="en-US" sz="2000" dirty="0" smtClean="0"/>
              <a:t> year)</a:t>
            </a:r>
            <a:endParaRPr lang="en-US" sz="2000" dirty="0"/>
          </a:p>
        </p:txBody>
      </p:sp>
      <p:sp>
        <p:nvSpPr>
          <p:cNvPr id="12" name="Flèche vers la droite 11"/>
          <p:cNvSpPr/>
          <p:nvPr/>
        </p:nvSpPr>
        <p:spPr>
          <a:xfrm>
            <a:off x="4610100" y="3263900"/>
            <a:ext cx="698500" cy="5080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77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Solar Neutrino Rate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0" y="3178800"/>
            <a:ext cx="5825066" cy="3508279"/>
          </a:xfrm>
          <a:prstGeom prst="rect">
            <a:avLst/>
          </a:prstGeom>
        </p:spPr>
      </p:pic>
      <p:grpSp>
        <p:nvGrpSpPr>
          <p:cNvPr id="11" name="Grouper 10"/>
          <p:cNvGrpSpPr/>
          <p:nvPr/>
        </p:nvGrpSpPr>
        <p:grpSpPr>
          <a:xfrm>
            <a:off x="188566" y="720449"/>
            <a:ext cx="7396873" cy="2532353"/>
            <a:chOff x="494064" y="889783"/>
            <a:chExt cx="7396873" cy="253235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064" y="889783"/>
              <a:ext cx="7396873" cy="2532353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1513847" y="3009580"/>
              <a:ext cx="17866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F01424"/>
                  </a:solidFill>
                </a:rPr>
                <a:t>cpd</a:t>
              </a:r>
              <a:r>
                <a:rPr lang="en-US" sz="1600" dirty="0" smtClean="0">
                  <a:solidFill>
                    <a:srgbClr val="F01424"/>
                  </a:solidFill>
                </a:rPr>
                <a:t> / 100 </a:t>
              </a:r>
              <a:r>
                <a:rPr lang="en-US" sz="1600" dirty="0" err="1" smtClean="0">
                  <a:solidFill>
                    <a:srgbClr val="F01424"/>
                  </a:solidFill>
                </a:rPr>
                <a:t>tonne</a:t>
              </a:r>
              <a:endParaRPr lang="en-US" sz="1600" dirty="0">
                <a:solidFill>
                  <a:srgbClr val="F01424"/>
                </a:solidFill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6018292" y="3843867"/>
            <a:ext cx="2795626" cy="163121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400 </a:t>
            </a:r>
            <a:r>
              <a:rPr lang="en-US" sz="2000" dirty="0" err="1" smtClean="0"/>
              <a:t>tonne</a:t>
            </a:r>
            <a:r>
              <a:rPr lang="en-US" sz="2000" dirty="0" smtClean="0"/>
              <a:t> year in the </a:t>
            </a:r>
            <a:r>
              <a:rPr lang="en-US" sz="2000" dirty="0" err="1" smtClean="0"/>
              <a:t>RoI</a:t>
            </a:r>
            <a:r>
              <a:rPr lang="en-US" sz="2000" dirty="0" smtClean="0"/>
              <a:t>:</a:t>
            </a:r>
          </a:p>
          <a:p>
            <a:r>
              <a:rPr lang="en-US" sz="2000" b="1" baseline="30000" dirty="0" smtClean="0">
                <a:solidFill>
                  <a:srgbClr val="4F81BD"/>
                </a:solidFill>
              </a:rPr>
              <a:t>7</a:t>
            </a:r>
            <a:r>
              <a:rPr lang="en-US" sz="2000" b="1" dirty="0" smtClean="0">
                <a:solidFill>
                  <a:srgbClr val="4F81BD"/>
                </a:solidFill>
              </a:rPr>
              <a:t>Be</a:t>
            </a:r>
            <a:r>
              <a:rPr lang="en-US" sz="2000" dirty="0" smtClean="0"/>
              <a:t>:   ~</a:t>
            </a:r>
            <a:r>
              <a:rPr lang="en-US" sz="2000" b="1" dirty="0" smtClean="0"/>
              <a:t>4,400</a:t>
            </a:r>
            <a:r>
              <a:rPr lang="en-US" sz="2000" dirty="0" smtClean="0"/>
              <a:t> events</a:t>
            </a:r>
          </a:p>
          <a:p>
            <a:r>
              <a:rPr lang="en-US" sz="2000" b="1" i="1" dirty="0" smtClean="0">
                <a:solidFill>
                  <a:srgbClr val="4F81BD"/>
                </a:solidFill>
              </a:rPr>
              <a:t>pep</a:t>
            </a:r>
            <a:r>
              <a:rPr lang="en-US" sz="2000" dirty="0" smtClean="0"/>
              <a:t>:  ~</a:t>
            </a:r>
            <a:r>
              <a:rPr lang="en-US" sz="2000" b="1" dirty="0" smtClean="0"/>
              <a:t>1,600</a:t>
            </a:r>
            <a:r>
              <a:rPr lang="en-US" sz="2000" dirty="0" smtClean="0"/>
              <a:t> events</a:t>
            </a:r>
          </a:p>
          <a:p>
            <a:r>
              <a:rPr lang="en-US" sz="2000" b="1" dirty="0" smtClean="0">
                <a:solidFill>
                  <a:schemeClr val="accent1"/>
                </a:solidFill>
              </a:rPr>
              <a:t>CNO</a:t>
            </a:r>
            <a:r>
              <a:rPr lang="en-US" sz="2000" dirty="0" smtClean="0"/>
              <a:t>: ~</a:t>
            </a:r>
            <a:r>
              <a:rPr lang="en-US" sz="2000" b="1" dirty="0" smtClean="0"/>
              <a:t>1,100</a:t>
            </a:r>
            <a:r>
              <a:rPr lang="en-US" sz="2000" dirty="0" smtClean="0"/>
              <a:t> events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5286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Cosmogenics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675420" y="4879375"/>
            <a:ext cx="3023838" cy="1015663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0.733 </a:t>
            </a:r>
            <a:r>
              <a:rPr lang="en-US" sz="2000" b="1" dirty="0" err="1" smtClean="0"/>
              <a:t>cpd</a:t>
            </a:r>
            <a:r>
              <a:rPr lang="en-US" sz="2000" b="1" dirty="0" smtClean="0"/>
              <a:t> / 100 </a:t>
            </a:r>
            <a:r>
              <a:rPr lang="en-US" sz="2000" b="1" dirty="0" err="1" smtClean="0"/>
              <a:t>tonne</a:t>
            </a:r>
            <a:endParaRPr lang="en-US" sz="2000" b="1" dirty="0" smtClean="0"/>
          </a:p>
          <a:p>
            <a:pPr algn="ctr"/>
            <a:endParaRPr lang="en-US" sz="2000" b="1" dirty="0">
              <a:solidFill>
                <a:srgbClr val="BE0004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BE0004"/>
                </a:solidFill>
              </a:rPr>
              <a:t>S/B ~ 7</a:t>
            </a:r>
            <a:endParaRPr lang="en-US" sz="2000" b="1" dirty="0">
              <a:solidFill>
                <a:srgbClr val="BE0004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t="4330" r="52549" b="50367"/>
          <a:stretch/>
        </p:blipFill>
        <p:spPr>
          <a:xfrm>
            <a:off x="4570842" y="1117600"/>
            <a:ext cx="4267200" cy="25273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12173" y="1270000"/>
            <a:ext cx="423343" cy="2048934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7573" y="1470772"/>
            <a:ext cx="3974285" cy="2800766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Simulations: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Assuming at LNGS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Isotopes production with</a:t>
            </a:r>
            <a:r>
              <a:rPr lang="en-US" sz="1600" dirty="0" smtClean="0">
                <a:solidFill>
                  <a:schemeClr val="accent2"/>
                </a:solidFill>
              </a:rPr>
              <a:t> </a:t>
            </a:r>
            <a:r>
              <a:rPr lang="en-US" sz="1600" b="1" dirty="0" smtClean="0">
                <a:solidFill>
                  <a:schemeClr val="accent2"/>
                </a:solidFill>
              </a:rPr>
              <a:t>FLUKA: known to be accurate within a factor 2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Generated </a:t>
            </a:r>
            <a:r>
              <a:rPr lang="en-US" sz="1600" dirty="0"/>
              <a:t>3 m above the tank, through 0.7 m of rock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Muon showers and short lived isotopes (&lt;1 </a:t>
            </a:r>
            <a:r>
              <a:rPr lang="en-US" sz="1600" dirty="0" err="1"/>
              <a:t>ms</a:t>
            </a:r>
            <a:r>
              <a:rPr lang="en-US" sz="1600" dirty="0"/>
              <a:t>) </a:t>
            </a:r>
            <a:r>
              <a:rPr lang="en-US" sz="1600" dirty="0" smtClean="0"/>
              <a:t>vetoed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Production of </a:t>
            </a:r>
            <a:r>
              <a:rPr lang="en-US" sz="1600" b="1" dirty="0" smtClean="0">
                <a:solidFill>
                  <a:srgbClr val="C0504D"/>
                </a:solidFill>
              </a:rPr>
              <a:t>84 isotopes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Each of them </a:t>
            </a:r>
            <a:r>
              <a:rPr lang="en-US" sz="1600" b="1" dirty="0" smtClean="0">
                <a:solidFill>
                  <a:srgbClr val="C0504D"/>
                </a:solidFill>
              </a:rPr>
              <a:t>tracked with Geant4 </a:t>
            </a:r>
            <a:endParaRPr lang="en-US" sz="1600" b="1" dirty="0">
              <a:solidFill>
                <a:srgbClr val="C0504D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/>
          <a:srcRect l="51971" t="4330" b="50367"/>
          <a:stretch/>
        </p:blipFill>
        <p:spPr>
          <a:xfrm>
            <a:off x="4748642" y="3739352"/>
            <a:ext cx="4319158" cy="25273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12173" y="3909604"/>
            <a:ext cx="423343" cy="2048934"/>
          </a:xfrm>
          <a:prstGeom prst="rect">
            <a:avLst/>
          </a:prstGeom>
          <a:noFill/>
          <a:ln w="38100" cmpd="sng">
            <a:solidFill>
              <a:schemeClr val="accent6"/>
            </a:solidFill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5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Radon and External Background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6265" y="844816"/>
            <a:ext cx="8678334" cy="2152384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 smtClean="0">
                <a:solidFill>
                  <a:srgbClr val="BE0004"/>
                </a:solidFill>
              </a:rPr>
              <a:t>Radon: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1600" b="1" baseline="30000" dirty="0" smtClean="0">
                <a:solidFill>
                  <a:schemeClr val="accent1">
                    <a:lumMod val="75000"/>
                  </a:schemeClr>
                </a:solidFill>
              </a:rPr>
              <a:t>222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Rn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smtClean="0"/>
              <a:t>diffuses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by</a:t>
            </a:r>
            <a:r>
              <a:rPr lang="en-US" sz="1600" b="1" dirty="0" smtClean="0">
                <a:solidFill>
                  <a:srgbClr val="C0504D"/>
                </a:solidFill>
              </a:rPr>
              <a:t> </a:t>
            </a:r>
            <a:r>
              <a:rPr lang="en-US" sz="1600" b="1" dirty="0" smtClean="0">
                <a:solidFill>
                  <a:schemeClr val="accent1">
                    <a:lumMod val="75000"/>
                  </a:schemeClr>
                </a:solidFill>
              </a:rPr>
              <a:t>purification loop </a:t>
            </a:r>
            <a:r>
              <a:rPr lang="en-US" sz="1600" dirty="0" smtClean="0"/>
              <a:t>of the cryogenic and gas handling system</a:t>
            </a:r>
            <a:endParaRPr lang="en-US" sz="1600" dirty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Cold</a:t>
            </a:r>
            <a:r>
              <a:rPr lang="en-US" sz="1600" dirty="0"/>
              <a:t>-charcoal </a:t>
            </a:r>
            <a:r>
              <a:rPr lang="en-US" sz="1600" dirty="0" smtClean="0"/>
              <a:t>traps: fractions </a:t>
            </a:r>
            <a:r>
              <a:rPr lang="en-US" sz="1600" dirty="0"/>
              <a:t>of the </a:t>
            </a:r>
            <a:r>
              <a:rPr lang="en-US" sz="1600" dirty="0" err="1">
                <a:latin typeface="Symbol" charset="2"/>
                <a:cs typeface="Symbol" charset="2"/>
              </a:rPr>
              <a:t>m</a:t>
            </a:r>
            <a:r>
              <a:rPr lang="en-US" sz="1600" dirty="0" err="1" smtClean="0"/>
              <a:t>Bq</a:t>
            </a:r>
            <a:r>
              <a:rPr lang="en-US" sz="1600" dirty="0" smtClean="0"/>
              <a:t> in </a:t>
            </a:r>
            <a:r>
              <a:rPr lang="en-US" sz="1600" dirty="0"/>
              <a:t>1 </a:t>
            </a:r>
            <a:r>
              <a:rPr lang="en-US" sz="1600" dirty="0" smtClean="0"/>
              <a:t>m</a:t>
            </a:r>
            <a:r>
              <a:rPr lang="en-US" sz="1600" baseline="30000" dirty="0" smtClean="0"/>
              <a:t>3 </a:t>
            </a:r>
            <a:r>
              <a:rPr lang="en-US" sz="1600" dirty="0" smtClean="0"/>
              <a:t>in </a:t>
            </a:r>
            <a:r>
              <a:rPr lang="en-US" sz="1600" dirty="0" err="1" smtClean="0"/>
              <a:t>GAr</a:t>
            </a:r>
            <a:endParaRPr lang="en-US" sz="1600" dirty="0" smtClean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1600" dirty="0" smtClean="0"/>
              <a:t>Potentially</a:t>
            </a:r>
            <a:r>
              <a:rPr lang="en-US" sz="1600" dirty="0"/>
              <a:t>, with </a:t>
            </a:r>
            <a:r>
              <a:rPr lang="en-US" sz="1600" b="1" dirty="0">
                <a:solidFill>
                  <a:srgbClr val="C0504D"/>
                </a:solidFill>
              </a:rPr>
              <a:t>cryogenic adsorption </a:t>
            </a:r>
            <a:r>
              <a:rPr lang="en-US" sz="1600" dirty="0"/>
              <a:t>technique:</a:t>
            </a:r>
            <a:r>
              <a:rPr lang="en-US" sz="1600" b="1" dirty="0">
                <a:solidFill>
                  <a:srgbClr val="C0504D"/>
                </a:solidFill>
              </a:rPr>
              <a:t> </a:t>
            </a:r>
            <a:r>
              <a:rPr lang="en-US" sz="1600" b="1" dirty="0">
                <a:solidFill>
                  <a:srgbClr val="376092"/>
                </a:solidFill>
              </a:rPr>
              <a:t>&lt; 1 </a:t>
            </a:r>
            <a:r>
              <a:rPr lang="en-US" sz="1600" b="1" dirty="0" err="1">
                <a:solidFill>
                  <a:srgbClr val="376092"/>
                </a:solidFill>
              </a:rPr>
              <a:t>mBq</a:t>
            </a:r>
            <a:r>
              <a:rPr lang="en-US" sz="1600" b="1" dirty="0" smtClean="0">
                <a:solidFill>
                  <a:srgbClr val="376092"/>
                </a:solidFill>
              </a:rPr>
              <a:t>/100 </a:t>
            </a:r>
            <a:r>
              <a:rPr lang="en-US" sz="1600" b="1" dirty="0" err="1" smtClean="0">
                <a:solidFill>
                  <a:srgbClr val="376092"/>
                </a:solidFill>
              </a:rPr>
              <a:t>tonne</a:t>
            </a:r>
            <a:endParaRPr lang="en-US" sz="1600" b="1" dirty="0" smtClean="0">
              <a:solidFill>
                <a:srgbClr val="376092"/>
              </a:solidFill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1600" b="1" dirty="0" smtClean="0">
                <a:solidFill>
                  <a:srgbClr val="376092"/>
                </a:solidFill>
              </a:rPr>
              <a:t> </a:t>
            </a:r>
            <a:r>
              <a:rPr lang="en-US" sz="1600" dirty="0"/>
              <a:t>Alpha’s efficiently rejected with </a:t>
            </a:r>
            <a:r>
              <a:rPr lang="en-US" sz="1600" b="1" dirty="0">
                <a:solidFill>
                  <a:srgbClr val="376092"/>
                </a:solidFill>
              </a:rPr>
              <a:t>PSD</a:t>
            </a:r>
            <a:endParaRPr lang="en-US" sz="1600" dirty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1600" b="1" dirty="0" smtClean="0">
                <a:solidFill>
                  <a:srgbClr val="376092"/>
                </a:solidFill>
              </a:rPr>
              <a:t> </a:t>
            </a:r>
            <a:r>
              <a:rPr lang="en-US" sz="1600" b="1" dirty="0">
                <a:solidFill>
                  <a:srgbClr val="376092"/>
                </a:solidFill>
              </a:rPr>
              <a:t>6.9%</a:t>
            </a:r>
            <a:r>
              <a:rPr lang="en-US" sz="1600" dirty="0"/>
              <a:t> of </a:t>
            </a:r>
            <a:r>
              <a:rPr lang="en-US" sz="1600" b="1" baseline="30000" dirty="0">
                <a:solidFill>
                  <a:schemeClr val="accent2"/>
                </a:solidFill>
              </a:rPr>
              <a:t>214</a:t>
            </a:r>
            <a:r>
              <a:rPr lang="en-US" sz="1600" b="1" dirty="0">
                <a:solidFill>
                  <a:schemeClr val="accent2"/>
                </a:solidFill>
              </a:rPr>
              <a:t>Pb</a:t>
            </a:r>
            <a:r>
              <a:rPr lang="en-US" sz="1600" dirty="0"/>
              <a:t> and </a:t>
            </a:r>
            <a:r>
              <a:rPr lang="en-US" sz="1600" b="1" dirty="0">
                <a:solidFill>
                  <a:srgbClr val="376092"/>
                </a:solidFill>
              </a:rPr>
              <a:t>5.9%</a:t>
            </a:r>
            <a:r>
              <a:rPr lang="en-US" sz="1600" b="1" dirty="0">
                <a:solidFill>
                  <a:srgbClr val="C0504D"/>
                </a:solidFill>
              </a:rPr>
              <a:t> </a:t>
            </a:r>
            <a:r>
              <a:rPr lang="en-US" sz="1600" dirty="0"/>
              <a:t>of </a:t>
            </a:r>
            <a:r>
              <a:rPr lang="en-US" sz="1600" b="1" baseline="30000" dirty="0">
                <a:solidFill>
                  <a:srgbClr val="C0504D"/>
                </a:solidFill>
              </a:rPr>
              <a:t>214</a:t>
            </a:r>
            <a:r>
              <a:rPr lang="en-US" sz="1600" b="1" dirty="0">
                <a:solidFill>
                  <a:srgbClr val="C0504D"/>
                </a:solidFill>
              </a:rPr>
              <a:t>Bi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survive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/>
              <a:t>to the </a:t>
            </a:r>
            <a:r>
              <a:rPr lang="en-US" sz="1600" dirty="0" smtClean="0"/>
              <a:t>cuts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1600" b="1" baseline="30000" dirty="0">
                <a:solidFill>
                  <a:srgbClr val="C0504D"/>
                </a:solidFill>
              </a:rPr>
              <a:t>214</a:t>
            </a:r>
            <a:r>
              <a:rPr lang="en-US" sz="1600" b="1" dirty="0">
                <a:solidFill>
                  <a:srgbClr val="C0504D"/>
                </a:solidFill>
              </a:rPr>
              <a:t>Bi-Po </a:t>
            </a:r>
            <a:r>
              <a:rPr lang="en-US" sz="1600" dirty="0"/>
              <a:t>coincidence is here assumed with </a:t>
            </a:r>
            <a:r>
              <a:rPr lang="en-US" sz="1600" b="1" dirty="0">
                <a:solidFill>
                  <a:srgbClr val="376092"/>
                </a:solidFill>
              </a:rPr>
              <a:t>60%</a:t>
            </a:r>
            <a:r>
              <a:rPr lang="en-US" sz="1600" dirty="0">
                <a:solidFill>
                  <a:srgbClr val="C0504D"/>
                </a:solidFill>
              </a:rPr>
              <a:t> </a:t>
            </a:r>
            <a:r>
              <a:rPr lang="en-US" sz="1600" dirty="0" smtClean="0"/>
              <a:t>efficiency</a:t>
            </a:r>
            <a:endParaRPr lang="en-US" sz="1600" b="1" dirty="0">
              <a:solidFill>
                <a:srgbClr val="C0504D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64" y="2997200"/>
            <a:ext cx="3877202" cy="2333636"/>
          </a:xfrm>
          <a:prstGeom prst="rect">
            <a:avLst/>
          </a:prstGeom>
          <a:ln>
            <a:noFill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404" y="2997200"/>
            <a:ext cx="4237892" cy="238054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86264" y="5330836"/>
            <a:ext cx="8678335" cy="1323439"/>
          </a:xfrm>
          <a:prstGeom prst="rect">
            <a:avLst/>
          </a:prstGeom>
          <a:noFill/>
          <a:ln>
            <a:solidFill>
              <a:srgbClr val="4BACC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BE0004"/>
                </a:solidFill>
              </a:rPr>
              <a:t>External Background</a:t>
            </a:r>
            <a:r>
              <a:rPr lang="en-US" sz="1600" dirty="0" smtClean="0">
                <a:solidFill>
                  <a:srgbClr val="BE0004"/>
                </a:solidFill>
              </a:rPr>
              <a:t>: </a:t>
            </a:r>
            <a:r>
              <a:rPr lang="en-US" sz="1600" b="1" dirty="0" smtClean="0"/>
              <a:t>only </a:t>
            </a:r>
            <a:r>
              <a:rPr lang="en-US" sz="1600" b="1" baseline="30000" dirty="0" smtClean="0"/>
              <a:t>60</a:t>
            </a:r>
            <a:r>
              <a:rPr lang="en-US" sz="1600" b="1" dirty="0" smtClean="0"/>
              <a:t>Co is an issue</a:t>
            </a:r>
          </a:p>
          <a:p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Assuming the lowest </a:t>
            </a:r>
            <a:r>
              <a:rPr lang="en-US" sz="1600" baseline="30000" dirty="0" smtClean="0"/>
              <a:t>60</a:t>
            </a:r>
            <a:r>
              <a:rPr lang="en-US" sz="1600" dirty="0" smtClean="0"/>
              <a:t>Co activity in literature in stainless steel (6.6 </a:t>
            </a:r>
            <a:r>
              <a:rPr lang="en-US" sz="1600" dirty="0" err="1" smtClean="0"/>
              <a:t>mBq</a:t>
            </a:r>
            <a:r>
              <a:rPr lang="en-US" sz="1600" dirty="0" smtClean="0"/>
              <a:t>/kg) =&gt; 1.7 </a:t>
            </a:r>
            <a:r>
              <a:rPr lang="en-US" sz="1600" dirty="0" err="1" smtClean="0"/>
              <a:t>cpd</a:t>
            </a:r>
            <a:r>
              <a:rPr lang="en-US" sz="1600" dirty="0" smtClean="0"/>
              <a:t> / </a:t>
            </a:r>
            <a:r>
              <a:rPr lang="en-US" sz="1600" dirty="0" err="1" smtClean="0"/>
              <a:t>tonne</a:t>
            </a:r>
            <a:r>
              <a:rPr lang="en-US" sz="1600" dirty="0" smtClean="0"/>
              <a:t> expected in the FV after the cuts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Definitive solution to </a:t>
            </a:r>
            <a:r>
              <a:rPr lang="en-US" sz="1600" baseline="30000" dirty="0" smtClean="0"/>
              <a:t>60</a:t>
            </a:r>
            <a:r>
              <a:rPr lang="en-US" sz="1600" dirty="0" smtClean="0"/>
              <a:t>Co is a </a:t>
            </a:r>
            <a:r>
              <a:rPr lang="en-US" sz="1600" b="1" dirty="0" smtClean="0"/>
              <a:t>titanium cryostat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10448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from the toy MC fits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34" y="893236"/>
            <a:ext cx="4706562" cy="282786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246680" y="1034424"/>
            <a:ext cx="2219966" cy="307777"/>
          </a:xfrm>
          <a:prstGeom prst="rect">
            <a:avLst/>
          </a:prstGeom>
          <a:noFill/>
          <a:ln>
            <a:solidFill>
              <a:schemeClr val="accent5">
                <a:alpha val="8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400" b="1" baseline="30000" dirty="0" smtClean="0">
                <a:solidFill>
                  <a:srgbClr val="000000"/>
                </a:solidFill>
              </a:rPr>
              <a:t>222</a:t>
            </a:r>
            <a:r>
              <a:rPr lang="en-US" sz="1400" b="1" dirty="0" smtClean="0">
                <a:solidFill>
                  <a:srgbClr val="000000"/>
                </a:solidFill>
              </a:rPr>
              <a:t>Rn: 10 </a:t>
            </a:r>
            <a:r>
              <a:rPr lang="en-US" sz="1400" b="1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US" sz="1400" b="1" dirty="0" err="1" smtClean="0">
                <a:solidFill>
                  <a:srgbClr val="000000"/>
                </a:solidFill>
              </a:rPr>
              <a:t>Bq</a:t>
            </a:r>
            <a:r>
              <a:rPr lang="en-US" sz="1400" b="1" dirty="0" smtClean="0">
                <a:solidFill>
                  <a:srgbClr val="000000"/>
                </a:solidFill>
              </a:rPr>
              <a:t>/100 </a:t>
            </a:r>
            <a:r>
              <a:rPr lang="en-US" sz="1400" b="1" dirty="0" err="1" smtClean="0">
                <a:solidFill>
                  <a:srgbClr val="000000"/>
                </a:solidFill>
              </a:rPr>
              <a:t>tonne</a:t>
            </a: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46" y="3632201"/>
            <a:ext cx="4877350" cy="305004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144996" y="1420853"/>
            <a:ext cx="387086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Systematics: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Negligible systematics from the fit procedure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~1% from FV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~1% from energy calibration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144996" y="3359112"/>
            <a:ext cx="3870863" cy="3038781"/>
          </a:xfrm>
          <a:prstGeom prst="rect">
            <a:avLst/>
          </a:prstGeom>
          <a:noFill/>
          <a:ln w="28575" cmpd="sng">
            <a:solidFill>
              <a:srgbClr val="4BACC6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 smtClean="0"/>
              <a:t>Potential Goals:</a:t>
            </a:r>
          </a:p>
          <a:p>
            <a:pPr>
              <a:lnSpc>
                <a:spcPct val="120000"/>
              </a:lnSpc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1600" b="1" baseline="30000" dirty="0" smtClean="0">
                <a:solidFill>
                  <a:srgbClr val="000000"/>
                </a:solidFill>
              </a:rPr>
              <a:t>7</a:t>
            </a:r>
            <a:r>
              <a:rPr lang="en-US" sz="1600" b="1" dirty="0" smtClean="0">
                <a:solidFill>
                  <a:srgbClr val="000000"/>
                </a:solidFill>
              </a:rPr>
              <a:t>Be@2%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b="1" dirty="0" smtClean="0">
                <a:solidFill>
                  <a:srgbClr val="000000"/>
                </a:solidFill>
              </a:rPr>
              <a:t>pep@10% </a:t>
            </a:r>
            <a:r>
              <a:rPr lang="en-US" sz="1600" dirty="0" smtClean="0">
                <a:solidFill>
                  <a:srgbClr val="000000"/>
                </a:solidFill>
              </a:rPr>
              <a:t>and </a:t>
            </a:r>
            <a:r>
              <a:rPr lang="en-US" sz="1600" b="1" dirty="0" smtClean="0">
                <a:solidFill>
                  <a:srgbClr val="000000"/>
                </a:solidFill>
              </a:rPr>
              <a:t>CNO@15%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1600" dirty="0" smtClean="0">
                <a:solidFill>
                  <a:srgbClr val="000000"/>
                </a:solidFill>
              </a:rPr>
              <a:t>Observation of CNO (&gt;5</a:t>
            </a:r>
            <a:r>
              <a:rPr lang="en-US" sz="16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1600" dirty="0" smtClean="0">
                <a:solidFill>
                  <a:srgbClr val="000000"/>
                </a:solidFill>
              </a:rPr>
              <a:t>C and N content in the Sun at 16.5% level (currently at 25%) 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1600" dirty="0" smtClean="0">
                <a:solidFill>
                  <a:srgbClr val="000000"/>
                </a:solidFill>
              </a:rPr>
              <a:t>S17 (</a:t>
            </a:r>
            <a:r>
              <a:rPr lang="en-US" sz="1600" baseline="30000" dirty="0" smtClean="0">
                <a:solidFill>
                  <a:srgbClr val="000000"/>
                </a:solidFill>
              </a:rPr>
              <a:t>7</a:t>
            </a:r>
            <a:r>
              <a:rPr lang="en-US" sz="1600" dirty="0" smtClean="0">
                <a:solidFill>
                  <a:srgbClr val="000000"/>
                </a:solidFill>
              </a:rPr>
              <a:t>Be(</a:t>
            </a:r>
            <a:r>
              <a:rPr lang="en-US" sz="1600" dirty="0" err="1" smtClean="0">
                <a:solidFill>
                  <a:srgbClr val="000000"/>
                </a:solidFill>
              </a:rPr>
              <a:t>p,</a:t>
            </a:r>
            <a:r>
              <a:rPr lang="en-US" sz="16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  <a:r>
              <a:rPr lang="en-US" sz="1600" baseline="30000" dirty="0" smtClean="0">
                <a:solidFill>
                  <a:srgbClr val="000000"/>
                </a:solidFill>
              </a:rPr>
              <a:t>8</a:t>
            </a:r>
            <a:r>
              <a:rPr lang="en-US" sz="1600" dirty="0" smtClean="0">
                <a:solidFill>
                  <a:srgbClr val="000000"/>
                </a:solidFill>
              </a:rPr>
              <a:t>B) precision from 12% to 8%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1600" dirty="0" smtClean="0">
                <a:solidFill>
                  <a:srgbClr val="000000"/>
                </a:solidFill>
              </a:rPr>
              <a:t>Good potential in the </a:t>
            </a:r>
            <a:r>
              <a:rPr lang="en-US" sz="1600" b="1" dirty="0" err="1" smtClean="0">
                <a:solidFill>
                  <a:srgbClr val="000000"/>
                </a:solidFill>
              </a:rPr>
              <a:t>metallicity</a:t>
            </a:r>
            <a:r>
              <a:rPr lang="en-US" sz="1600" b="1" dirty="0" smtClean="0">
                <a:solidFill>
                  <a:srgbClr val="000000"/>
                </a:solidFill>
              </a:rPr>
              <a:t> model discrimination</a:t>
            </a:r>
            <a:endParaRPr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03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 smtClean="0"/>
              <a:t>Tutoring</a:t>
            </a:r>
            <a:endParaRPr lang="en-US" dirty="0"/>
          </a:p>
        </p:txBody>
      </p:sp>
      <p:sp>
        <p:nvSpPr>
          <p:cNvPr id="3" name="Flèche vers le bas 2"/>
          <p:cNvSpPr/>
          <p:nvPr/>
        </p:nvSpPr>
        <p:spPr>
          <a:xfrm rot="16200000">
            <a:off x="4545720" y="-1262695"/>
            <a:ext cx="210207" cy="7495681"/>
          </a:xfrm>
          <a:prstGeom prst="downArrow">
            <a:avLst/>
          </a:prstGeom>
          <a:solidFill>
            <a:schemeClr val="accent2"/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7" name="Flèche vers le bas 6"/>
          <p:cNvSpPr/>
          <p:nvPr/>
        </p:nvSpPr>
        <p:spPr>
          <a:xfrm rot="16200000">
            <a:off x="7242436" y="3991836"/>
            <a:ext cx="210207" cy="2108875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ZoneTexte 9"/>
          <p:cNvSpPr txBox="1"/>
          <p:nvPr/>
        </p:nvSpPr>
        <p:spPr>
          <a:xfrm>
            <a:off x="4991100" y="3382968"/>
            <a:ext cx="879249" cy="338554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3366FF"/>
                </a:solidFill>
              </a:rPr>
              <a:t>NuToPs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6812334" y="2543017"/>
            <a:ext cx="108000" cy="2014482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423686"/>
              </p:ext>
            </p:extLst>
          </p:nvPr>
        </p:nvGraphicFramePr>
        <p:xfrm>
          <a:off x="175499" y="893144"/>
          <a:ext cx="8723585" cy="363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4717"/>
                <a:gridCol w="1744717"/>
                <a:gridCol w="1744717"/>
                <a:gridCol w="1744717"/>
                <a:gridCol w="1744717"/>
              </a:tblGrid>
              <a:tr h="3634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42CA4"/>
                          </a:solidFill>
                        </a:rPr>
                        <a:t>2000</a:t>
                      </a:r>
                      <a:endParaRPr lang="en-US" sz="1600" dirty="0">
                        <a:solidFill>
                          <a:srgbClr val="342CA4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42CA4"/>
                          </a:solidFill>
                        </a:rPr>
                        <a:t>2004</a:t>
                      </a:r>
                      <a:endParaRPr lang="en-US" sz="1600" dirty="0">
                        <a:solidFill>
                          <a:srgbClr val="342CA4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42CA4"/>
                          </a:solidFill>
                        </a:rPr>
                        <a:t>2008</a:t>
                      </a:r>
                      <a:endParaRPr lang="en-US" sz="1600" dirty="0">
                        <a:solidFill>
                          <a:srgbClr val="342CA4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42CA4"/>
                          </a:solidFill>
                        </a:rPr>
                        <a:t>2012</a:t>
                      </a:r>
                      <a:endParaRPr lang="en-US" sz="1600" dirty="0">
                        <a:solidFill>
                          <a:srgbClr val="342CA4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42CA4"/>
                          </a:solidFill>
                        </a:rPr>
                        <a:t>2016</a:t>
                      </a:r>
                      <a:endParaRPr lang="en-US" sz="1600" dirty="0">
                        <a:solidFill>
                          <a:srgbClr val="342CA4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7207484" y="5552813"/>
            <a:ext cx="661014" cy="338554"/>
          </a:xfrm>
          <a:prstGeom prst="rect">
            <a:avLst/>
          </a:prstGeom>
          <a:noFill/>
          <a:ln>
            <a:solidFill>
              <a:srgbClr val="F7964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/>
                </a:solidFill>
              </a:rPr>
              <a:t>ARIS</a:t>
            </a:r>
            <a:endParaRPr lang="en-US" sz="1600" dirty="0"/>
          </a:p>
        </p:txBody>
      </p:sp>
      <p:sp>
        <p:nvSpPr>
          <p:cNvPr id="15" name="Flèche vers le bas 14"/>
          <p:cNvSpPr/>
          <p:nvPr/>
        </p:nvSpPr>
        <p:spPr>
          <a:xfrm rot="16200000">
            <a:off x="8046135" y="5441790"/>
            <a:ext cx="210210" cy="536955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" name="Rectangle 15"/>
          <p:cNvSpPr/>
          <p:nvPr/>
        </p:nvSpPr>
        <p:spPr>
          <a:xfrm rot="16200000">
            <a:off x="6593002" y="3970450"/>
            <a:ext cx="108001" cy="1070162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ZoneTexte 16"/>
          <p:cNvSpPr txBox="1"/>
          <p:nvPr/>
        </p:nvSpPr>
        <p:spPr>
          <a:xfrm>
            <a:off x="4064000" y="4334322"/>
            <a:ext cx="2050748" cy="338554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0066"/>
                </a:solidFill>
              </a:rPr>
              <a:t>Ice/water detector</a:t>
            </a:r>
            <a:endParaRPr lang="en-US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78210" y="2297780"/>
            <a:ext cx="443250" cy="33855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2"/>
                </a:solidFill>
              </a:rPr>
              <a:t>BX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5848859" y="4868313"/>
            <a:ext cx="435035" cy="33855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</a:rPr>
              <a:t>DS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137400" y="6150861"/>
            <a:ext cx="808861" cy="33855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ARGO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 rot="16200000">
            <a:off x="8072094" y="6122533"/>
            <a:ext cx="108003" cy="3640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38" name="Grouper 37"/>
          <p:cNvGrpSpPr/>
          <p:nvPr/>
        </p:nvGrpSpPr>
        <p:grpSpPr>
          <a:xfrm>
            <a:off x="532838" y="1298469"/>
            <a:ext cx="7865826" cy="523341"/>
            <a:chOff x="532838" y="1298469"/>
            <a:chExt cx="7865826" cy="523341"/>
          </a:xfrm>
        </p:grpSpPr>
        <p:sp>
          <p:nvSpPr>
            <p:cNvPr id="39" name="ZoneTexte 38"/>
            <p:cNvSpPr txBox="1"/>
            <p:nvPr/>
          </p:nvSpPr>
          <p:spPr>
            <a:xfrm>
              <a:off x="532840" y="1544811"/>
              <a:ext cx="1590450" cy="2769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Milano U.</a:t>
              </a:r>
              <a:endParaRPr lang="en-US" sz="1200" b="1" dirty="0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2123290" y="1544811"/>
              <a:ext cx="1537276" cy="27699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MPI-K</a:t>
              </a:r>
              <a:endParaRPr lang="en-US" sz="1200" b="1" dirty="0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3662890" y="1544811"/>
              <a:ext cx="1886372" cy="2769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Milano U.</a:t>
              </a:r>
              <a:endParaRPr lang="en-US" sz="1200" b="1" dirty="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5549262" y="1541776"/>
              <a:ext cx="2849402" cy="27699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APC</a:t>
              </a:r>
              <a:endParaRPr lang="en-US" sz="1200" b="1" dirty="0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1574801" y="1301503"/>
              <a:ext cx="1837268" cy="246221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PhD</a:t>
              </a:r>
              <a:endParaRPr lang="en-US" sz="1000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532838" y="1298469"/>
              <a:ext cx="1008095" cy="246221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Master</a:t>
              </a:r>
              <a:endParaRPr lang="en-US" sz="1000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3445936" y="1298469"/>
              <a:ext cx="2103326" cy="246221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/>
                <a:t>PostDoc</a:t>
              </a:r>
              <a:endParaRPr lang="en-US" sz="1000" dirty="0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5582470" y="1298469"/>
              <a:ext cx="2816193" cy="246221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/>
                <a:t>Chercheur</a:t>
              </a:r>
              <a:endParaRPr lang="en-US" sz="1000" dirty="0"/>
            </a:p>
          </p:txBody>
        </p:sp>
      </p:grpSp>
      <p:grpSp>
        <p:nvGrpSpPr>
          <p:cNvPr id="27" name="Grouper 26"/>
          <p:cNvGrpSpPr/>
          <p:nvPr/>
        </p:nvGrpSpPr>
        <p:grpSpPr>
          <a:xfrm>
            <a:off x="7593395" y="4651882"/>
            <a:ext cx="623588" cy="461682"/>
            <a:chOff x="2395796" y="5296133"/>
            <a:chExt cx="623588" cy="461682"/>
          </a:xfrm>
        </p:grpSpPr>
        <p:sp>
          <p:nvSpPr>
            <p:cNvPr id="35" name="Ellipse 34"/>
            <p:cNvSpPr/>
            <p:nvPr/>
          </p:nvSpPr>
          <p:spPr>
            <a:xfrm>
              <a:off x="2425699" y="5296133"/>
              <a:ext cx="514607" cy="46168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2395796" y="5358676"/>
              <a:ext cx="623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P. A.</a:t>
              </a:r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6153311" y="2236164"/>
            <a:ext cx="689211" cy="338554"/>
          </a:xfrm>
          <a:prstGeom prst="rect">
            <a:avLst/>
          </a:prstGeom>
          <a:solidFill>
            <a:srgbClr val="BE0004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C. G.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6018055" y="3314280"/>
            <a:ext cx="578504" cy="338554"/>
          </a:xfrm>
          <a:prstGeom prst="rect">
            <a:avLst/>
          </a:prstGeom>
          <a:solidFill>
            <a:srgbClr val="BE0004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S. P.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7868498" y="5324644"/>
            <a:ext cx="648234" cy="338554"/>
          </a:xfrm>
          <a:prstGeom prst="rect">
            <a:avLst/>
          </a:prstGeom>
          <a:solidFill>
            <a:srgbClr val="BE0004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</a:rPr>
              <a:t>Q. R.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6720552" y="4622136"/>
            <a:ext cx="486932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M2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6720552" y="4941169"/>
            <a:ext cx="486932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M2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6310840" y="2692682"/>
            <a:ext cx="2108875" cy="517128"/>
            <a:chOff x="6289790" y="3820304"/>
            <a:chExt cx="2108875" cy="517128"/>
          </a:xfrm>
        </p:grpSpPr>
        <p:sp>
          <p:nvSpPr>
            <p:cNvPr id="6" name="Flèche vers le bas 5"/>
            <p:cNvSpPr/>
            <p:nvPr/>
          </p:nvSpPr>
          <p:spPr>
            <a:xfrm rot="16200000">
              <a:off x="7239124" y="3157258"/>
              <a:ext cx="210208" cy="2108875"/>
            </a:xfrm>
            <a:prstGeom prst="downArrow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6307307" y="3820304"/>
              <a:ext cx="607859" cy="338554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8000"/>
                  </a:solidFill>
                </a:rPr>
                <a:t>SOX</a:t>
              </a:r>
              <a:endParaRPr lang="en-US" sz="1600" b="1" dirty="0">
                <a:solidFill>
                  <a:srgbClr val="008000"/>
                </a:solidFill>
              </a:endParaRPr>
            </a:p>
          </p:txBody>
        </p:sp>
        <p:grpSp>
          <p:nvGrpSpPr>
            <p:cNvPr id="12" name="Grouper 11"/>
            <p:cNvGrpSpPr/>
            <p:nvPr/>
          </p:nvGrpSpPr>
          <p:grpSpPr>
            <a:xfrm>
              <a:off x="7363650" y="3875750"/>
              <a:ext cx="582611" cy="461682"/>
              <a:chOff x="2256096" y="4610333"/>
              <a:chExt cx="582611" cy="461682"/>
            </a:xfrm>
          </p:grpSpPr>
          <p:sp>
            <p:nvSpPr>
              <p:cNvPr id="9" name="Ellipse 8"/>
              <p:cNvSpPr/>
              <p:nvPr/>
            </p:nvSpPr>
            <p:spPr>
              <a:xfrm>
                <a:off x="2285999" y="4610333"/>
                <a:ext cx="514607" cy="461682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  <a:scene3d>
                <a:camera prst="obliqueTopRight"/>
                <a:lightRig rig="threePt" dir="tl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>
                <a:off x="2256096" y="4672876"/>
                <a:ext cx="5826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bg1"/>
                    </a:solidFill>
                  </a:rPr>
                  <a:t>T. H.</a:t>
                </a:r>
              </a:p>
            </p:txBody>
          </p:sp>
        </p:grpSp>
        <p:sp>
          <p:nvSpPr>
            <p:cNvPr id="50" name="ZoneTexte 49"/>
            <p:cNvSpPr txBox="1"/>
            <p:nvPr/>
          </p:nvSpPr>
          <p:spPr>
            <a:xfrm>
              <a:off x="6901181" y="3926462"/>
              <a:ext cx="486932" cy="33855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M2</a:t>
              </a:r>
            </a:p>
          </p:txBody>
        </p:sp>
      </p:grpSp>
      <p:grpSp>
        <p:nvGrpSpPr>
          <p:cNvPr id="23" name="Grouper 22"/>
          <p:cNvGrpSpPr/>
          <p:nvPr/>
        </p:nvGrpSpPr>
        <p:grpSpPr>
          <a:xfrm>
            <a:off x="4958500" y="3857565"/>
            <a:ext cx="3461218" cy="428128"/>
            <a:chOff x="4958497" y="2859110"/>
            <a:chExt cx="3461218" cy="428128"/>
          </a:xfrm>
        </p:grpSpPr>
        <p:sp>
          <p:nvSpPr>
            <p:cNvPr id="5" name="Flèche vers le bas 4"/>
            <p:cNvSpPr/>
            <p:nvPr/>
          </p:nvSpPr>
          <p:spPr>
            <a:xfrm rot="16200000">
              <a:off x="6821750" y="1640628"/>
              <a:ext cx="210206" cy="2985725"/>
            </a:xfrm>
            <a:prstGeom prst="down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4958497" y="2948684"/>
              <a:ext cx="488335" cy="338554"/>
            </a:xfrm>
            <a:prstGeom prst="rect">
              <a:avLst/>
            </a:prstGeom>
            <a:noFill/>
            <a:ln>
              <a:solidFill>
                <a:schemeClr val="accent3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accent3">
                      <a:lumMod val="50000"/>
                    </a:schemeClr>
                  </a:solidFill>
                </a:rPr>
                <a:t>DC</a:t>
              </a:r>
              <a:endParaRPr lang="en-US" sz="16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6020208" y="2859110"/>
              <a:ext cx="486932" cy="33855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M2</a:t>
              </a:r>
            </a:p>
          </p:txBody>
        </p:sp>
      </p:grpSp>
      <p:sp>
        <p:nvSpPr>
          <p:cNvPr id="52" name="ZoneTexte 51"/>
          <p:cNvSpPr txBox="1"/>
          <p:nvPr/>
        </p:nvSpPr>
        <p:spPr>
          <a:xfrm>
            <a:off x="4064000" y="2161923"/>
            <a:ext cx="486932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M2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4555264" y="2153051"/>
            <a:ext cx="486932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M2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4178114" y="2474323"/>
            <a:ext cx="389850" cy="338554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L3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567964" y="2468326"/>
            <a:ext cx="389850" cy="338554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L3</a:t>
            </a:r>
          </a:p>
        </p:txBody>
      </p:sp>
      <p:sp>
        <p:nvSpPr>
          <p:cNvPr id="56" name="ZoneTexte 55"/>
          <p:cNvSpPr txBox="1"/>
          <p:nvPr/>
        </p:nvSpPr>
        <p:spPr>
          <a:xfrm>
            <a:off x="7207484" y="4921515"/>
            <a:ext cx="389850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L2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628061" y="3519651"/>
            <a:ext cx="989073" cy="338554"/>
          </a:xfrm>
          <a:prstGeom prst="rect">
            <a:avLst/>
          </a:prstGeom>
          <a:solidFill>
            <a:srgbClr val="BE0004"/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rgbClr val="FFFFFF"/>
                </a:solidFill>
              </a:rPr>
              <a:t>PostDoc</a:t>
            </a:r>
            <a:endParaRPr lang="en-US" sz="1600" b="1" dirty="0" smtClean="0">
              <a:solidFill>
                <a:srgbClr val="FFFFFF"/>
              </a:solidFill>
            </a:endParaRPr>
          </a:p>
        </p:txBody>
      </p:sp>
      <p:grpSp>
        <p:nvGrpSpPr>
          <p:cNvPr id="58" name="Grouper 57"/>
          <p:cNvGrpSpPr/>
          <p:nvPr/>
        </p:nvGrpSpPr>
        <p:grpSpPr>
          <a:xfrm>
            <a:off x="591189" y="3941887"/>
            <a:ext cx="566381" cy="461682"/>
            <a:chOff x="2395796" y="5296133"/>
            <a:chExt cx="566381" cy="461682"/>
          </a:xfrm>
        </p:grpSpPr>
        <p:sp>
          <p:nvSpPr>
            <p:cNvPr id="59" name="Ellipse 58"/>
            <p:cNvSpPr/>
            <p:nvPr/>
          </p:nvSpPr>
          <p:spPr>
            <a:xfrm>
              <a:off x="2425699" y="5296133"/>
              <a:ext cx="514607" cy="461682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2395796" y="5358676"/>
              <a:ext cx="5663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PhD</a:t>
              </a:r>
            </a:p>
          </p:txBody>
        </p:sp>
      </p:grpSp>
      <p:sp>
        <p:nvSpPr>
          <p:cNvPr id="61" name="ZoneTexte 60"/>
          <p:cNvSpPr txBox="1"/>
          <p:nvPr/>
        </p:nvSpPr>
        <p:spPr>
          <a:xfrm>
            <a:off x="626422" y="4452859"/>
            <a:ext cx="1887656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M2: stage/</a:t>
            </a:r>
            <a:r>
              <a:rPr lang="en-US" sz="1600" b="1" dirty="0" err="1" smtClean="0">
                <a:solidFill>
                  <a:schemeClr val="bg1"/>
                </a:solidFill>
              </a:rPr>
              <a:t>laurea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621092" y="4960690"/>
            <a:ext cx="1793279" cy="338554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L3: stage/</a:t>
            </a:r>
            <a:r>
              <a:rPr lang="en-US" sz="1600" b="1" dirty="0" err="1" smtClean="0">
                <a:solidFill>
                  <a:schemeClr val="bg1"/>
                </a:solidFill>
              </a:rPr>
              <a:t>laurea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647775" y="5413435"/>
            <a:ext cx="1456649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L2: internship</a:t>
            </a:r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68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distance </a:t>
            </a:r>
            <a:r>
              <a:rPr lang="en-US" dirty="0"/>
              <a:t>O</a:t>
            </a:r>
            <a:r>
              <a:rPr lang="en-US" dirty="0" smtClean="0"/>
              <a:t>scillations with </a:t>
            </a:r>
            <a:r>
              <a:rPr lang="en-US" dirty="0" err="1" smtClean="0"/>
              <a:t>BoreXino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983739"/>
            <a:ext cx="7315200" cy="27486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1" y="3848100"/>
            <a:ext cx="3501813" cy="27432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105513" y="1059939"/>
            <a:ext cx="212408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BE0004"/>
                </a:solidFill>
              </a:rPr>
              <a:t>6.5% effect (~3 </a:t>
            </a:r>
            <a:r>
              <a:rPr lang="en-US" b="1" dirty="0" smtClean="0">
                <a:solidFill>
                  <a:srgbClr val="BE0004"/>
                </a:solidFill>
                <a:latin typeface="Symbol" charset="2"/>
                <a:cs typeface="Symbol" charset="2"/>
              </a:rPr>
              <a:t>s</a:t>
            </a:r>
            <a:r>
              <a:rPr lang="en-US" b="1" dirty="0" smtClean="0">
                <a:solidFill>
                  <a:srgbClr val="BE0004"/>
                </a:solidFill>
              </a:rPr>
              <a:t>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573121" y="3873500"/>
            <a:ext cx="2541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BE0004"/>
                </a:solidFill>
              </a:rPr>
              <a:t>&lt;R&gt;=0.85 ±0.05 </a:t>
            </a:r>
            <a:r>
              <a:rPr lang="en-US" b="1" dirty="0" smtClean="0">
                <a:solidFill>
                  <a:srgbClr val="BE0004"/>
                </a:solidFill>
              </a:rPr>
              <a:t>(~3 </a:t>
            </a:r>
            <a:r>
              <a:rPr lang="en-US" b="1" dirty="0" smtClean="0">
                <a:solidFill>
                  <a:srgbClr val="BE0004"/>
                </a:solidFill>
                <a:latin typeface="Symbol" charset="2"/>
                <a:cs typeface="Symbol" charset="2"/>
              </a:rPr>
              <a:t>s</a:t>
            </a:r>
            <a:r>
              <a:rPr lang="en-US" b="1" dirty="0" smtClean="0">
                <a:solidFill>
                  <a:srgbClr val="BE0004"/>
                </a:solidFill>
              </a:rPr>
              <a:t>)</a:t>
            </a:r>
            <a:r>
              <a:rPr lang="hr-HR" b="1" dirty="0" smtClean="0"/>
              <a:t> </a:t>
            </a:r>
            <a:endParaRPr lang="hr-HR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1778000" y="4957346"/>
            <a:ext cx="2309271" cy="400110"/>
          </a:xfrm>
          <a:prstGeom prst="rect">
            <a:avLst/>
          </a:prstGeom>
          <a:noFill/>
          <a:ln>
            <a:solidFill>
              <a:srgbClr val="4BACC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Gallium anomaly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778000" y="4249242"/>
            <a:ext cx="2355357" cy="400110"/>
          </a:xfrm>
          <a:prstGeom prst="rect">
            <a:avLst/>
          </a:prstGeom>
          <a:noFill/>
          <a:ln>
            <a:solidFill>
              <a:srgbClr val="4BACC6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Reactor anomaly</a:t>
            </a:r>
          </a:p>
        </p:txBody>
      </p:sp>
      <p:cxnSp>
        <p:nvCxnSpPr>
          <p:cNvPr id="12" name="Connecteur droit avec flèche 11"/>
          <p:cNvCxnSpPr>
            <a:stCxn id="14" idx="0"/>
          </p:cNvCxnSpPr>
          <p:nvPr/>
        </p:nvCxnSpPr>
        <p:spPr>
          <a:xfrm flipV="1">
            <a:off x="2955679" y="3732428"/>
            <a:ext cx="16121" cy="516814"/>
          </a:xfrm>
          <a:prstGeom prst="straightConnector1">
            <a:avLst/>
          </a:prstGeom>
          <a:ln>
            <a:solidFill>
              <a:srgbClr val="4BACC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10" idx="3"/>
          </p:cNvCxnSpPr>
          <p:nvPr/>
        </p:nvCxnSpPr>
        <p:spPr>
          <a:xfrm>
            <a:off x="4087271" y="5157401"/>
            <a:ext cx="713330" cy="0"/>
          </a:xfrm>
          <a:prstGeom prst="straightConnector1">
            <a:avLst/>
          </a:prstGeom>
          <a:ln>
            <a:solidFill>
              <a:srgbClr val="4BACC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2"/>
          <a:stretch>
            <a:fillRect/>
          </a:stretch>
        </p:blipFill>
        <p:spPr bwMode="auto">
          <a:xfrm>
            <a:off x="5029200" y="1270000"/>
            <a:ext cx="39624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304800" y="1066800"/>
            <a:ext cx="4572000" cy="2308324"/>
          </a:xfrm>
          <a:prstGeom prst="rect">
            <a:avLst/>
          </a:prstGeom>
          <a:noFill/>
          <a:ln>
            <a:solidFill>
              <a:srgbClr val="4BACC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/>
            <a:r>
              <a:rPr lang="en-US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The physics</a:t>
            </a:r>
          </a:p>
          <a:p>
            <a:pPr algn="l">
              <a:buFont typeface="Arial" charset="0"/>
              <a:buChar char="•"/>
            </a:pPr>
            <a:r>
              <a:rPr lang="en-US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 Neutrino magnetic moment</a:t>
            </a:r>
          </a:p>
          <a:p>
            <a:pPr algn="l">
              <a:buFont typeface="Arial" charset="0"/>
              <a:buChar char="•"/>
            </a:pPr>
            <a:r>
              <a:rPr lang="en-US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 Neutrino-electron non standard interactions</a:t>
            </a:r>
          </a:p>
          <a:p>
            <a:pPr algn="l">
              <a:buFont typeface="Arial" charset="0"/>
              <a:buChar char="•"/>
            </a:pPr>
            <a:r>
              <a:rPr lang="en-US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 </a:t>
            </a:r>
            <a:r>
              <a:rPr lang="en-US" u="none" dirty="0" err="1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ν</a:t>
            </a:r>
            <a:r>
              <a:rPr lang="en-US" u="none" baseline="-25000" dirty="0" err="1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e</a:t>
            </a:r>
            <a:r>
              <a:rPr lang="en-US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- e weak couplings at 1 MeV scale</a:t>
            </a:r>
          </a:p>
          <a:p>
            <a:pPr algn="l">
              <a:buFont typeface="Arial" charset="0"/>
              <a:buChar char="•"/>
            </a:pPr>
            <a:r>
              <a:rPr lang="en-US" u="none" dirty="0">
                <a:solidFill>
                  <a:srgbClr val="CC0000"/>
                </a:solidFill>
                <a:latin typeface="Century Gothic"/>
                <a:ea typeface="ＭＳ Ｐゴシック" charset="0"/>
                <a:cs typeface="Century Gothic"/>
              </a:rPr>
              <a:t> </a:t>
            </a:r>
            <a:r>
              <a:rPr lang="en-US" b="1" u="none" dirty="0">
                <a:solidFill>
                  <a:srgbClr val="CC0000"/>
                </a:solidFill>
                <a:latin typeface="Century Gothic"/>
                <a:ea typeface="ＭＳ Ｐゴシック" charset="0"/>
                <a:cs typeface="Century Gothic"/>
              </a:rPr>
              <a:t>Sterile neutrinos at 1 </a:t>
            </a:r>
            <a:r>
              <a:rPr lang="en-US" b="1" u="none" dirty="0" err="1">
                <a:solidFill>
                  <a:srgbClr val="CC0000"/>
                </a:solidFill>
                <a:latin typeface="Century Gothic"/>
                <a:ea typeface="ＭＳ Ｐゴシック" charset="0"/>
                <a:cs typeface="Century Gothic"/>
              </a:rPr>
              <a:t>eV</a:t>
            </a:r>
            <a:r>
              <a:rPr lang="en-US" b="1" u="none" dirty="0">
                <a:solidFill>
                  <a:srgbClr val="CC0000"/>
                </a:solidFill>
                <a:latin typeface="Century Gothic"/>
                <a:ea typeface="ＭＳ Ｐゴシック" charset="0"/>
                <a:cs typeface="Century Gothic"/>
              </a:rPr>
              <a:t> scale</a:t>
            </a:r>
          </a:p>
          <a:p>
            <a:pPr algn="l">
              <a:buFont typeface="Arial" charset="0"/>
              <a:buChar char="•"/>
            </a:pPr>
            <a:r>
              <a:rPr lang="en-US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 Neutrino </a:t>
            </a:r>
            <a:r>
              <a:rPr lang="en-US" u="none" dirty="0" err="1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vs</a:t>
            </a:r>
            <a:r>
              <a:rPr lang="en-US" u="none" dirty="0">
                <a:solidFill>
                  <a:srgbClr val="000000"/>
                </a:solidFill>
                <a:latin typeface="Century Gothic"/>
                <a:ea typeface="ＭＳ Ｐゴシック" charset="0"/>
                <a:cs typeface="Century Gothic"/>
              </a:rPr>
              <a:t> anti-neutrino oscillations on 10 m scale</a:t>
            </a:r>
          </a:p>
        </p:txBody>
      </p:sp>
      <p:sp>
        <p:nvSpPr>
          <p:cNvPr id="7" name="Rettangolo 6"/>
          <p:cNvSpPr/>
          <p:nvPr/>
        </p:nvSpPr>
        <p:spPr>
          <a:xfrm>
            <a:off x="304800" y="3886200"/>
            <a:ext cx="4572000" cy="2031325"/>
          </a:xfrm>
          <a:prstGeom prst="rect">
            <a:avLst/>
          </a:prstGeom>
          <a:noFill/>
          <a:ln>
            <a:solidFill>
              <a:srgbClr val="4BACC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u="none">
                <a:latin typeface="Century Gothic"/>
                <a:cs typeface="Century Gothic"/>
              </a:rPr>
              <a:t>The location</a:t>
            </a:r>
          </a:p>
          <a:p>
            <a:pPr algn="l">
              <a:buFont typeface="Arial"/>
              <a:buChar char="•"/>
              <a:defRPr/>
            </a:pPr>
            <a:r>
              <a:rPr lang="en-US" u="none">
                <a:latin typeface="Century Gothic"/>
                <a:cs typeface="Century Gothic"/>
              </a:rPr>
              <a:t> A: </a:t>
            </a:r>
            <a:r>
              <a:rPr lang="en-US" u="none">
                <a:solidFill>
                  <a:srgbClr val="CC0000"/>
                </a:solidFill>
                <a:latin typeface="Century Gothic"/>
                <a:cs typeface="Century Gothic"/>
              </a:rPr>
              <a:t>underneath </a:t>
            </a:r>
            <a:r>
              <a:rPr lang="en-US" u="none">
                <a:latin typeface="Century Gothic"/>
                <a:cs typeface="Century Gothic"/>
              </a:rPr>
              <a:t>- D = 825 cm - No change to present configuration</a:t>
            </a:r>
          </a:p>
          <a:p>
            <a:pPr algn="l">
              <a:buFont typeface="Arial"/>
              <a:buChar char="•"/>
              <a:defRPr/>
            </a:pPr>
            <a:r>
              <a:rPr lang="en-US" u="none">
                <a:latin typeface="Century Gothic"/>
                <a:cs typeface="Century Gothic"/>
              </a:rPr>
              <a:t> B: </a:t>
            </a:r>
            <a:r>
              <a:rPr lang="en-US" u="none">
                <a:solidFill>
                  <a:srgbClr val="CC0000"/>
                </a:solidFill>
                <a:latin typeface="Century Gothic"/>
                <a:cs typeface="Century Gothic"/>
              </a:rPr>
              <a:t>inside </a:t>
            </a:r>
            <a:r>
              <a:rPr lang="en-US" u="none">
                <a:latin typeface="Century Gothic"/>
                <a:cs typeface="Century Gothic"/>
              </a:rPr>
              <a:t>- D = 700 cm - Need to remove shielding water</a:t>
            </a:r>
          </a:p>
          <a:p>
            <a:pPr algn="l">
              <a:buFont typeface="Arial"/>
              <a:buChar char="•"/>
              <a:defRPr/>
            </a:pPr>
            <a:r>
              <a:rPr lang="en-US" u="none">
                <a:latin typeface="Century Gothic"/>
                <a:cs typeface="Century Gothic"/>
              </a:rPr>
              <a:t> C: </a:t>
            </a:r>
            <a:r>
              <a:rPr lang="en-US" u="none">
                <a:solidFill>
                  <a:srgbClr val="CC0000"/>
                </a:solidFill>
                <a:latin typeface="Century Gothic"/>
                <a:cs typeface="Century Gothic"/>
              </a:rPr>
              <a:t>center </a:t>
            </a:r>
            <a:r>
              <a:rPr lang="en-US" u="none">
                <a:latin typeface="Century Gothic"/>
                <a:cs typeface="Century Gothic"/>
              </a:rPr>
              <a:t>- Major change - Remove inner vessels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neutrino/anti-neutrino source in </a:t>
            </a:r>
            <a:r>
              <a:rPr lang="en-US" dirty="0" err="1"/>
              <a:t>Borexino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01333" y="6596778"/>
            <a:ext cx="59097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</a:rPr>
              <a:t> </a:t>
            </a:r>
            <a:r>
              <a:rPr lang="en-US" sz="1400" b="1" dirty="0" err="1">
                <a:solidFill>
                  <a:schemeClr val="accent5"/>
                </a:solidFill>
              </a:rPr>
              <a:t>Borexino</a:t>
            </a:r>
            <a:r>
              <a:rPr lang="en-US" sz="1400" b="1" dirty="0">
                <a:solidFill>
                  <a:schemeClr val="accent5"/>
                </a:solidFill>
              </a:rPr>
              <a:t>/SOX Collaboration, </a:t>
            </a:r>
            <a:r>
              <a:rPr lang="en-US" sz="1400" b="1" dirty="0" smtClean="0">
                <a:solidFill>
                  <a:schemeClr val="accent5"/>
                </a:solidFill>
              </a:rPr>
              <a:t>JHEP </a:t>
            </a:r>
            <a:r>
              <a:rPr lang="en-US" sz="1400" b="1" dirty="0">
                <a:solidFill>
                  <a:schemeClr val="accent5"/>
                </a:solidFill>
              </a:rPr>
              <a:t>1308 (2013) 038.</a:t>
            </a:r>
          </a:p>
        </p:txBody>
      </p:sp>
    </p:spTree>
    <p:extLst>
      <p:ext uri="{BB962C8B-B14F-4D97-AF65-F5344CB8AC3E}">
        <p14:creationId xmlns:p14="http://schemas.microsoft.com/office/powerpoint/2010/main" val="62120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Neutrino or anti</a:t>
            </a:r>
            <a:r>
              <a:rPr lang="en-US" dirty="0"/>
              <a:t>-</a:t>
            </a:r>
            <a:r>
              <a:rPr lang="en-US" dirty="0" smtClean="0"/>
              <a:t>neutrino?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869426"/>
            <a:ext cx="7912100" cy="251841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3634426"/>
            <a:ext cx="7912100" cy="2788533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0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The Icarus pit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628883"/>
            <a:ext cx="7670800" cy="4976666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699" y="838466"/>
            <a:ext cx="5476973" cy="2106528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6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1712"/>
            <a:ext cx="4038600" cy="285539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420599" y="3868212"/>
            <a:ext cx="2166578" cy="338554"/>
          </a:xfrm>
          <a:prstGeom prst="rect">
            <a:avLst/>
          </a:prstGeom>
          <a:noFill/>
          <a:ln>
            <a:solidFill>
              <a:srgbClr val="4BACC6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75 </a:t>
            </a:r>
            <a:r>
              <a:rPr lang="en-US" sz="1600" b="1" dirty="0" err="1" smtClean="0"/>
              <a:t>kCi</a:t>
            </a:r>
            <a:r>
              <a:rPr lang="en-US" sz="1600" b="1" dirty="0" smtClean="0"/>
              <a:t>  </a:t>
            </a:r>
            <a:r>
              <a:rPr lang="en-US" sz="1600" b="1" baseline="30000" dirty="0" smtClean="0"/>
              <a:t>144</a:t>
            </a:r>
            <a:r>
              <a:rPr lang="en-US" sz="1600" b="1" dirty="0" smtClean="0"/>
              <a:t>Ce source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Sensitivities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2460039"/>
            <a:ext cx="4927600" cy="3442653"/>
          </a:xfrm>
          <a:prstGeom prst="rect">
            <a:avLst/>
          </a:prstGeom>
          <a:ln>
            <a:solidFill>
              <a:srgbClr val="4BACC6"/>
            </a:solidFill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393" y="892055"/>
            <a:ext cx="3875616" cy="290671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497309" y="1036281"/>
            <a:ext cx="2089868" cy="338554"/>
          </a:xfrm>
          <a:prstGeom prst="rect">
            <a:avLst/>
          </a:prstGeom>
          <a:noFill/>
          <a:ln>
            <a:solidFill>
              <a:srgbClr val="4BACC6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10 </a:t>
            </a:r>
            <a:r>
              <a:rPr lang="en-US" sz="1600" b="1" dirty="0" err="1" smtClean="0"/>
              <a:t>MCi</a:t>
            </a:r>
            <a:r>
              <a:rPr lang="en-US" sz="1600" b="1" dirty="0" smtClean="0"/>
              <a:t>  </a:t>
            </a:r>
            <a:r>
              <a:rPr lang="en-US" sz="1600" b="1" baseline="30000" dirty="0" smtClean="0"/>
              <a:t>51</a:t>
            </a:r>
            <a:r>
              <a:rPr lang="en-US" sz="1600" b="1" dirty="0" smtClean="0"/>
              <a:t>Cr source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140200" y="1374835"/>
            <a:ext cx="47117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Toy MC approaches including backgrounds and systematics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3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SOX today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190501" y="1383286"/>
            <a:ext cx="3619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/>
              <a:t>~100 </a:t>
            </a:r>
            <a:r>
              <a:rPr lang="en-US" b="1" dirty="0" err="1" smtClean="0"/>
              <a:t>kCi</a:t>
            </a:r>
            <a:r>
              <a:rPr lang="en-US" b="1" dirty="0" smtClean="0"/>
              <a:t> </a:t>
            </a:r>
            <a:r>
              <a:rPr lang="en-US" b="1" baseline="30000" dirty="0" smtClean="0"/>
              <a:t>144</a:t>
            </a:r>
            <a:r>
              <a:rPr lang="en-US" b="1" dirty="0" smtClean="0"/>
              <a:t>Ce at 8.25 m </a:t>
            </a:r>
            <a:r>
              <a:rPr lang="en-US" dirty="0" smtClean="0"/>
              <a:t>from the detector center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Source activity measured with </a:t>
            </a:r>
            <a:r>
              <a:rPr lang="en-US" b="1" dirty="0" smtClean="0"/>
              <a:t>two calorimeters </a:t>
            </a:r>
            <a:r>
              <a:rPr lang="en-US" dirty="0" smtClean="0"/>
              <a:t>(@1.5%)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source will be delivered early next year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1.5 years of data taking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Borexino</a:t>
            </a:r>
            <a:r>
              <a:rPr lang="en-US" dirty="0" smtClean="0"/>
              <a:t> calibration at the end of the year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2008" y="1024234"/>
            <a:ext cx="4759481" cy="246826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3771419"/>
            <a:ext cx="3708399" cy="286863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55601" y="5781645"/>
            <a:ext cx="3262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BE0004"/>
                </a:solidFill>
              </a:rPr>
              <a:t>Data taking in early 2017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3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330200" y="860149"/>
            <a:ext cx="828039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BE0004"/>
                </a:solidFill>
              </a:rPr>
              <a:t>Borexino</a:t>
            </a:r>
            <a:r>
              <a:rPr lang="en-US" sz="2000" dirty="0" smtClean="0">
                <a:solidFill>
                  <a:srgbClr val="BE0004"/>
                </a:solidFill>
              </a:rPr>
              <a:t> </a:t>
            </a:r>
            <a:r>
              <a:rPr lang="en-US" sz="2000" dirty="0" smtClean="0"/>
              <a:t>has reached a rich set of results in:</a:t>
            </a:r>
          </a:p>
          <a:p>
            <a:pPr marL="285750" indent="-285750">
              <a:buFontTx/>
              <a:buChar char="-"/>
            </a:pPr>
            <a:r>
              <a:rPr lang="en-US" sz="2000" b="1" dirty="0" smtClean="0"/>
              <a:t>Solar physics</a:t>
            </a:r>
          </a:p>
          <a:p>
            <a:pPr marL="285750" indent="-285750">
              <a:buFontTx/>
              <a:buChar char="-"/>
            </a:pPr>
            <a:r>
              <a:rPr lang="en-US" sz="2000" b="1" dirty="0" smtClean="0"/>
              <a:t>Geo physics</a:t>
            </a:r>
          </a:p>
          <a:p>
            <a:pPr marL="285750" indent="-285750">
              <a:buFontTx/>
              <a:buChar char="-"/>
            </a:pPr>
            <a:r>
              <a:rPr lang="en-US" sz="2000" b="1" dirty="0" smtClean="0"/>
              <a:t>Neutrino physics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r>
              <a:rPr lang="en-US" sz="2000" dirty="0" smtClean="0"/>
              <a:t>We entered in the </a:t>
            </a:r>
            <a:r>
              <a:rPr lang="en-US" sz="2000" b="1" dirty="0" smtClean="0">
                <a:solidFill>
                  <a:srgbClr val="BE0004"/>
                </a:solidFill>
              </a:rPr>
              <a:t>“precision” phase </a:t>
            </a:r>
            <a:r>
              <a:rPr lang="en-US" sz="2000" dirty="0" smtClean="0"/>
              <a:t>of </a:t>
            </a:r>
            <a:r>
              <a:rPr lang="en-US" sz="2000" dirty="0" err="1" smtClean="0"/>
              <a:t>Borexino</a:t>
            </a:r>
            <a:r>
              <a:rPr lang="en-US" sz="2000" dirty="0" smtClean="0"/>
              <a:t>: 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Very large </a:t>
            </a:r>
            <a:r>
              <a:rPr lang="en-US" sz="2000" b="1" dirty="0" smtClean="0"/>
              <a:t>statistics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additional </a:t>
            </a:r>
            <a:r>
              <a:rPr lang="en-US" sz="2000" b="1" dirty="0" smtClean="0"/>
              <a:t>calibrations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Temperature </a:t>
            </a:r>
            <a:r>
              <a:rPr lang="en-US" sz="2000" b="1" dirty="0" smtClean="0"/>
              <a:t>stabilization 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A new </a:t>
            </a:r>
            <a:r>
              <a:rPr lang="en-US" sz="2000" b="1" dirty="0" smtClean="0"/>
              <a:t>purification</a:t>
            </a:r>
            <a:r>
              <a:rPr lang="en-US" sz="2000" dirty="0" smtClean="0"/>
              <a:t> (maybe)</a:t>
            </a:r>
          </a:p>
          <a:p>
            <a:pPr marL="285750" indent="-285750">
              <a:buFontTx/>
              <a:buChar char="-"/>
            </a:pPr>
            <a:endParaRPr lang="en-US" sz="2000" dirty="0"/>
          </a:p>
          <a:p>
            <a:r>
              <a:rPr lang="en-US" sz="2000" b="1" dirty="0" smtClean="0">
                <a:solidFill>
                  <a:srgbClr val="BE0004"/>
                </a:solidFill>
              </a:rPr>
              <a:t>SOX</a:t>
            </a:r>
            <a:r>
              <a:rPr lang="en-US" sz="2000" dirty="0" smtClean="0">
                <a:solidFill>
                  <a:srgbClr val="BE0004"/>
                </a:solidFill>
              </a:rPr>
              <a:t> </a:t>
            </a:r>
            <a:r>
              <a:rPr lang="en-US" sz="2000" dirty="0" smtClean="0"/>
              <a:t>can close the </a:t>
            </a:r>
            <a:r>
              <a:rPr lang="en-US" sz="2000" b="1" dirty="0" smtClean="0"/>
              <a:t>“sterile” neutrino puzzle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BE0004"/>
                </a:solidFill>
              </a:rPr>
              <a:t>ARGO</a:t>
            </a:r>
            <a:r>
              <a:rPr lang="en-US" sz="2000" dirty="0" smtClean="0">
                <a:solidFill>
                  <a:srgbClr val="BE0004"/>
                </a:solidFill>
              </a:rPr>
              <a:t> </a:t>
            </a:r>
            <a:r>
              <a:rPr lang="en-US" sz="2000" dirty="0" smtClean="0"/>
              <a:t>after </a:t>
            </a:r>
            <a:r>
              <a:rPr lang="en-US" sz="2000" dirty="0" err="1" smtClean="0"/>
              <a:t>Borexino</a:t>
            </a:r>
            <a:r>
              <a:rPr lang="en-US" sz="2000" dirty="0"/>
              <a:t>?</a:t>
            </a:r>
            <a:r>
              <a:rPr lang="en-US" sz="2000" dirty="0" smtClean="0"/>
              <a:t> A </a:t>
            </a:r>
            <a:r>
              <a:rPr lang="en-US" sz="2000" b="1" dirty="0" smtClean="0"/>
              <a:t>liquid argon </a:t>
            </a:r>
            <a:r>
              <a:rPr lang="en-US" sz="2000" dirty="0" smtClean="0"/>
              <a:t>detector for both direct dark matter search and solar neutrino, with a strong potential in </a:t>
            </a:r>
            <a:r>
              <a:rPr lang="en-US" sz="2000" b="1" dirty="0" smtClean="0"/>
              <a:t>CNO neutrinos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27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295401" y="2314904"/>
            <a:ext cx="5118100" cy="1406196"/>
          </a:xfrm>
        </p:spPr>
        <p:txBody>
          <a:bodyPr>
            <a:noAutofit/>
          </a:bodyPr>
          <a:lstStyle/>
          <a:p>
            <a:r>
              <a:rPr lang="en-US" sz="4000" dirty="0" smtClean="0"/>
              <a:t>Thank You!</a:t>
            </a:r>
            <a:endParaRPr lang="en-US" sz="40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13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 descr="CTF-June2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3804" y="990072"/>
            <a:ext cx="4114800" cy="2735263"/>
          </a:xfrm>
          <a:noFill/>
        </p:spPr>
      </p:pic>
      <p:sp>
        <p:nvSpPr>
          <p:cNvPr id="43014" name="Text Box 5"/>
          <p:cNvSpPr txBox="1">
            <a:spLocks noChangeArrowheads="1"/>
          </p:cNvSpPr>
          <p:nvPr/>
        </p:nvSpPr>
        <p:spPr bwMode="auto">
          <a:xfrm>
            <a:off x="355072" y="1277938"/>
            <a:ext cx="394387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it-IT" sz="1400" u="none" dirty="0">
                <a:latin typeface="+mn-lt"/>
              </a:rPr>
              <a:t>CTF </a:t>
            </a:r>
            <a:r>
              <a:rPr lang="it-IT" sz="1400" u="none" dirty="0" err="1">
                <a:latin typeface="+mn-lt"/>
              </a:rPr>
              <a:t>is</a:t>
            </a:r>
            <a:r>
              <a:rPr lang="it-IT" sz="1400" u="none" dirty="0">
                <a:latin typeface="+mn-lt"/>
              </a:rPr>
              <a:t> a small scale </a:t>
            </a:r>
            <a:r>
              <a:rPr lang="it-IT" sz="1400" u="none" dirty="0" err="1">
                <a:latin typeface="+mn-lt"/>
              </a:rPr>
              <a:t>prototype</a:t>
            </a:r>
            <a:r>
              <a:rPr lang="it-IT" sz="1400" u="none" dirty="0">
                <a:latin typeface="+mn-lt"/>
              </a:rPr>
              <a:t> of Borexino:</a:t>
            </a:r>
          </a:p>
          <a:p>
            <a:pPr algn="l" eaLnBrk="1" hangingPunct="1">
              <a:buFont typeface="Wingdings" charset="0"/>
              <a:buChar char="ü"/>
            </a:pPr>
            <a:r>
              <a:rPr lang="it-IT" sz="1400" u="none" dirty="0">
                <a:latin typeface="+mn-lt"/>
              </a:rPr>
              <a:t> </a:t>
            </a:r>
            <a:r>
              <a:rPr lang="it-IT" sz="1400" u="none" dirty="0" smtClean="0">
                <a:latin typeface="+mn-lt"/>
              </a:rPr>
              <a:t>~4 </a:t>
            </a:r>
            <a:r>
              <a:rPr lang="it-IT" sz="1400" u="none" dirty="0" err="1">
                <a:latin typeface="+mn-lt"/>
              </a:rPr>
              <a:t>tons</a:t>
            </a:r>
            <a:r>
              <a:rPr lang="it-IT" sz="1400" u="none" dirty="0">
                <a:latin typeface="+mn-lt"/>
              </a:rPr>
              <a:t> of </a:t>
            </a:r>
            <a:r>
              <a:rPr lang="it-IT" sz="1400" u="none" dirty="0" err="1">
                <a:latin typeface="+mn-lt"/>
              </a:rPr>
              <a:t>scintillator</a:t>
            </a:r>
            <a:endParaRPr lang="it-IT" sz="1400" u="none" dirty="0">
              <a:latin typeface="+mn-lt"/>
            </a:endParaRPr>
          </a:p>
          <a:p>
            <a:pPr algn="l" eaLnBrk="1" hangingPunct="1">
              <a:buFont typeface="Wingdings" charset="0"/>
              <a:buChar char="ü"/>
            </a:pPr>
            <a:r>
              <a:rPr lang="it-IT" sz="1400" u="none" dirty="0">
                <a:latin typeface="+mn-lt"/>
              </a:rPr>
              <a:t> 100 </a:t>
            </a:r>
            <a:r>
              <a:rPr lang="it-IT" sz="1400" u="none" dirty="0" err="1">
                <a:latin typeface="+mn-lt"/>
              </a:rPr>
              <a:t>PMTs</a:t>
            </a:r>
            <a:endParaRPr lang="it-IT" sz="1400" u="none" dirty="0">
              <a:latin typeface="+mn-lt"/>
            </a:endParaRPr>
          </a:p>
          <a:p>
            <a:pPr algn="l" eaLnBrk="1" hangingPunct="1">
              <a:buFont typeface="Wingdings" charset="0"/>
              <a:buChar char="ü"/>
            </a:pPr>
            <a:r>
              <a:rPr lang="it-IT" sz="1400" u="none" dirty="0">
                <a:latin typeface="+mn-lt"/>
              </a:rPr>
              <a:t> Buffer of water</a:t>
            </a:r>
          </a:p>
          <a:p>
            <a:pPr algn="l" eaLnBrk="1" hangingPunct="1">
              <a:buFont typeface="Wingdings" charset="0"/>
              <a:buChar char="ü"/>
            </a:pPr>
            <a:r>
              <a:rPr lang="it-IT" sz="1400" u="none" dirty="0">
                <a:latin typeface="+mn-lt"/>
              </a:rPr>
              <a:t> Muon veto</a:t>
            </a:r>
          </a:p>
          <a:p>
            <a:pPr algn="l" eaLnBrk="1" hangingPunct="1">
              <a:buFont typeface="Wingdings" charset="0"/>
              <a:buChar char="ü"/>
            </a:pPr>
            <a:r>
              <a:rPr lang="it-IT" sz="1400" u="none" dirty="0">
                <a:latin typeface="+mn-lt"/>
              </a:rPr>
              <a:t> Vessel </a:t>
            </a:r>
            <a:r>
              <a:rPr lang="it-IT" sz="1400" u="none" dirty="0" err="1">
                <a:latin typeface="+mn-lt"/>
              </a:rPr>
              <a:t>radius</a:t>
            </a:r>
            <a:r>
              <a:rPr lang="it-IT" sz="1400" u="none" dirty="0">
                <a:latin typeface="+mn-lt"/>
              </a:rPr>
              <a:t>: 1 m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 charset="0"/>
                <a:cs typeface="ＭＳ Ｐゴシック" charset="0"/>
              </a:rPr>
              <a:t>The Counting </a:t>
            </a:r>
            <a:r>
              <a:rPr lang="en-GB" dirty="0">
                <a:ea typeface="ＭＳ Ｐゴシック" charset="0"/>
                <a:cs typeface="ＭＳ Ｐゴシック" charset="0"/>
              </a:rPr>
              <a:t>Test Facility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71" y="3211560"/>
            <a:ext cx="4867124" cy="265584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6347" y="4055534"/>
            <a:ext cx="4300923" cy="2428597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3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0" y="143951"/>
            <a:ext cx="8419715" cy="576498"/>
          </a:xfrm>
        </p:spPr>
        <p:txBody>
          <a:bodyPr/>
          <a:lstStyle/>
          <a:p>
            <a:r>
              <a:rPr lang="en-US" dirty="0" smtClean="0"/>
              <a:t>The Energy Calibration</a:t>
            </a:r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33" y="1947333"/>
            <a:ext cx="3987314" cy="293729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5848" y="1972096"/>
            <a:ext cx="4150021" cy="291253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006142" y="1107057"/>
            <a:ext cx="537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4F81BD"/>
                </a:solidFill>
              </a:rPr>
              <a:t>Data-MC </a:t>
            </a:r>
            <a:r>
              <a:rPr lang="en-US" dirty="0" smtClean="0"/>
              <a:t>comparison: </a:t>
            </a:r>
            <a:r>
              <a:rPr lang="en-US" b="1" baseline="30000" dirty="0" smtClean="0"/>
              <a:t>214</a:t>
            </a:r>
            <a:r>
              <a:rPr lang="en-US" b="1" dirty="0" smtClean="0"/>
              <a:t>Po a-peak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b="1" dirty="0" smtClean="0"/>
              <a:t>position</a:t>
            </a:r>
            <a:endParaRPr lang="en-US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3175001" y="3606800"/>
            <a:ext cx="750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726624" y="5054541"/>
            <a:ext cx="3698448" cy="1271117"/>
          </a:xfrm>
          <a:prstGeom prst="rect">
            <a:avLst/>
          </a:prstGeom>
          <a:noFill/>
          <a:ln>
            <a:solidFill>
              <a:srgbClr val="4BACC6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Disagreements</a:t>
            </a:r>
            <a:r>
              <a:rPr lang="en-US" dirty="0" smtClean="0"/>
              <a:t>:</a:t>
            </a:r>
          </a:p>
          <a:p>
            <a:endParaRPr lang="en-US" sz="1600" dirty="0" smtClean="0"/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b="1" dirty="0">
                <a:solidFill>
                  <a:schemeClr val="accent1"/>
                </a:solidFill>
              </a:rPr>
              <a:t>I</a:t>
            </a:r>
            <a:r>
              <a:rPr lang="en-US" b="1" dirty="0" smtClean="0">
                <a:solidFill>
                  <a:schemeClr val="accent1"/>
                </a:solidFill>
              </a:rPr>
              <a:t>nside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the FV (r&lt;3 m) at </a:t>
            </a:r>
            <a:r>
              <a:rPr lang="en-US" b="1" dirty="0" smtClean="0">
                <a:solidFill>
                  <a:srgbClr val="BE0004"/>
                </a:solidFill>
              </a:rPr>
              <a:t>&lt;1%</a:t>
            </a:r>
            <a:endParaRPr lang="en-US" dirty="0" smtClean="0"/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b="1" dirty="0" smtClean="0">
                <a:solidFill>
                  <a:schemeClr val="accent1"/>
                </a:solidFill>
              </a:rPr>
              <a:t>Outside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the FV (r&gt;3m) at </a:t>
            </a:r>
            <a:r>
              <a:rPr lang="en-US" b="1" dirty="0" smtClean="0">
                <a:solidFill>
                  <a:srgbClr val="BE0004"/>
                </a:solidFill>
              </a:rPr>
              <a:t>&lt;4%</a:t>
            </a:r>
            <a:endParaRPr lang="en-US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35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 smtClean="0"/>
              <a:t>Activities mentioned in the HDR</a:t>
            </a:r>
            <a:endParaRPr lang="en-US" dirty="0"/>
          </a:p>
        </p:txBody>
      </p:sp>
      <p:sp>
        <p:nvSpPr>
          <p:cNvPr id="3" name="Flèche vers le bas 2"/>
          <p:cNvSpPr/>
          <p:nvPr/>
        </p:nvSpPr>
        <p:spPr>
          <a:xfrm rot="16200000">
            <a:off x="4545720" y="-1262695"/>
            <a:ext cx="210207" cy="7495681"/>
          </a:xfrm>
          <a:prstGeom prst="downArrow">
            <a:avLst/>
          </a:prstGeom>
          <a:solidFill>
            <a:schemeClr val="accent2"/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èche vers le bas 6"/>
          <p:cNvSpPr/>
          <p:nvPr/>
        </p:nvSpPr>
        <p:spPr>
          <a:xfrm rot="16200000">
            <a:off x="7242436" y="3991836"/>
            <a:ext cx="210207" cy="2108875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4991100" y="3312013"/>
            <a:ext cx="879249" cy="338554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3366FF"/>
                </a:solidFill>
              </a:rPr>
              <a:t>NuToPs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6812334" y="2472062"/>
            <a:ext cx="108000" cy="2014482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027586"/>
              </p:ext>
            </p:extLst>
          </p:nvPr>
        </p:nvGraphicFramePr>
        <p:xfrm>
          <a:off x="175499" y="893144"/>
          <a:ext cx="8723585" cy="363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4717"/>
                <a:gridCol w="1744717"/>
                <a:gridCol w="1744717"/>
                <a:gridCol w="1744717"/>
                <a:gridCol w="1744717"/>
              </a:tblGrid>
              <a:tr h="3634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42CA4"/>
                          </a:solidFill>
                        </a:rPr>
                        <a:t>2000</a:t>
                      </a:r>
                      <a:endParaRPr lang="en-US" sz="1600" dirty="0">
                        <a:solidFill>
                          <a:srgbClr val="342CA4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42CA4"/>
                          </a:solidFill>
                        </a:rPr>
                        <a:t>2004</a:t>
                      </a:r>
                      <a:endParaRPr lang="en-US" sz="1600" dirty="0">
                        <a:solidFill>
                          <a:srgbClr val="342CA4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42CA4"/>
                          </a:solidFill>
                        </a:rPr>
                        <a:t>2008</a:t>
                      </a:r>
                      <a:endParaRPr lang="en-US" sz="1600" dirty="0">
                        <a:solidFill>
                          <a:srgbClr val="342CA4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42CA4"/>
                          </a:solidFill>
                        </a:rPr>
                        <a:t>2012</a:t>
                      </a:r>
                      <a:endParaRPr lang="en-US" sz="1600" dirty="0">
                        <a:solidFill>
                          <a:srgbClr val="342CA4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342CA4"/>
                          </a:solidFill>
                        </a:rPr>
                        <a:t>2016</a:t>
                      </a:r>
                      <a:endParaRPr lang="en-US" sz="1600" dirty="0">
                        <a:solidFill>
                          <a:srgbClr val="342CA4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" name="ZoneTexte 13"/>
          <p:cNvSpPr txBox="1"/>
          <p:nvPr/>
        </p:nvSpPr>
        <p:spPr>
          <a:xfrm>
            <a:off x="7207484" y="5362313"/>
            <a:ext cx="661014" cy="338554"/>
          </a:xfrm>
          <a:prstGeom prst="rect">
            <a:avLst/>
          </a:prstGeom>
          <a:noFill/>
          <a:ln>
            <a:solidFill>
              <a:srgbClr val="F7964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/>
                </a:solidFill>
              </a:rPr>
              <a:t>ARIS</a:t>
            </a:r>
            <a:endParaRPr lang="en-US" sz="1600" dirty="0"/>
          </a:p>
        </p:txBody>
      </p:sp>
      <p:sp>
        <p:nvSpPr>
          <p:cNvPr id="15" name="Flèche vers le bas 14"/>
          <p:cNvSpPr/>
          <p:nvPr/>
        </p:nvSpPr>
        <p:spPr>
          <a:xfrm rot="16200000">
            <a:off x="8046135" y="5251290"/>
            <a:ext cx="210210" cy="536955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6200000">
            <a:off x="6593002" y="3970450"/>
            <a:ext cx="108001" cy="1070162"/>
          </a:xfrm>
          <a:prstGeom prst="rect">
            <a:avLst/>
          </a:prstGeom>
          <a:solidFill>
            <a:srgbClr val="660066"/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ZoneTexte 16"/>
          <p:cNvSpPr txBox="1"/>
          <p:nvPr/>
        </p:nvSpPr>
        <p:spPr>
          <a:xfrm>
            <a:off x="4064000" y="4334322"/>
            <a:ext cx="2050748" cy="338554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0066"/>
                </a:solidFill>
              </a:rPr>
              <a:t>Ice/water detector</a:t>
            </a:r>
            <a:endParaRPr lang="en-US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02983" y="2098994"/>
            <a:ext cx="475573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BX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293102" y="4651882"/>
            <a:ext cx="466331" cy="369332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DS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6307307" y="2759459"/>
            <a:ext cx="2108875" cy="496496"/>
            <a:chOff x="6289790" y="3820304"/>
            <a:chExt cx="2108875" cy="496496"/>
          </a:xfrm>
        </p:grpSpPr>
        <p:sp>
          <p:nvSpPr>
            <p:cNvPr id="6" name="Flèche vers le bas 5"/>
            <p:cNvSpPr/>
            <p:nvPr/>
          </p:nvSpPr>
          <p:spPr>
            <a:xfrm rot="16200000">
              <a:off x="7239124" y="3157258"/>
              <a:ext cx="210208" cy="2108875"/>
            </a:xfrm>
            <a:prstGeom prst="downArrow">
              <a:avLst/>
            </a:prstGeom>
            <a:solidFill>
              <a:srgbClr val="008000"/>
            </a:solidFill>
            <a:ln>
              <a:noFill/>
            </a:ln>
            <a:effectLst/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6307307" y="3820304"/>
              <a:ext cx="655573" cy="369332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SOX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7137400" y="6150861"/>
            <a:ext cx="808861" cy="33855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ARGO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 rot="16200000">
            <a:off x="8072094" y="6122533"/>
            <a:ext cx="108003" cy="3640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er 37"/>
          <p:cNvGrpSpPr/>
          <p:nvPr/>
        </p:nvGrpSpPr>
        <p:grpSpPr>
          <a:xfrm>
            <a:off x="532838" y="1298469"/>
            <a:ext cx="7865826" cy="523341"/>
            <a:chOff x="532838" y="1298469"/>
            <a:chExt cx="7865826" cy="523341"/>
          </a:xfrm>
        </p:grpSpPr>
        <p:sp>
          <p:nvSpPr>
            <p:cNvPr id="39" name="ZoneTexte 38"/>
            <p:cNvSpPr txBox="1"/>
            <p:nvPr/>
          </p:nvSpPr>
          <p:spPr>
            <a:xfrm>
              <a:off x="532840" y="1544811"/>
              <a:ext cx="1590450" cy="2769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Milano U.</a:t>
              </a:r>
              <a:endParaRPr lang="en-US" sz="1200" b="1" dirty="0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2123290" y="1544811"/>
              <a:ext cx="1537276" cy="27699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MPI-K</a:t>
              </a:r>
              <a:endParaRPr lang="en-US" sz="1200" b="1" dirty="0"/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3662890" y="1544811"/>
              <a:ext cx="1886372" cy="2769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Milano U.</a:t>
              </a:r>
              <a:endParaRPr lang="en-US" sz="1200" b="1" dirty="0"/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5549262" y="1541776"/>
              <a:ext cx="2849402" cy="27699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APC</a:t>
              </a:r>
              <a:endParaRPr lang="en-US" sz="1200" b="1" dirty="0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1574801" y="1301503"/>
              <a:ext cx="1837268" cy="246221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PhD</a:t>
              </a:r>
              <a:endParaRPr lang="en-US" sz="1000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532838" y="1298469"/>
              <a:ext cx="1008095" cy="246221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Master</a:t>
              </a:r>
              <a:endParaRPr lang="en-US" sz="1000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3445936" y="1298469"/>
              <a:ext cx="2103326" cy="246221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/>
                <a:t>PostDoc</a:t>
              </a:r>
              <a:endParaRPr lang="en-US" sz="1000" dirty="0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5582470" y="1298469"/>
              <a:ext cx="2816193" cy="246221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/>
                <a:t>Chercheur</a:t>
              </a:r>
              <a:endParaRPr lang="en-US" sz="1000" dirty="0"/>
            </a:p>
          </p:txBody>
        </p:sp>
      </p:grpSp>
      <p:sp>
        <p:nvSpPr>
          <p:cNvPr id="5" name="Flèche vers le bas 4"/>
          <p:cNvSpPr/>
          <p:nvPr/>
        </p:nvSpPr>
        <p:spPr>
          <a:xfrm rot="16200000">
            <a:off x="6767407" y="2666058"/>
            <a:ext cx="210206" cy="2985725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>
            <a:off x="5396639" y="3764048"/>
            <a:ext cx="526293" cy="36933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DC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10998" y="3733680"/>
            <a:ext cx="3557957" cy="53452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935042" y="4316799"/>
            <a:ext cx="4484675" cy="13840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22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037" y="944344"/>
            <a:ext cx="3011485" cy="282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230314" y="1384611"/>
            <a:ext cx="3477154" cy="676804"/>
          </a:xfr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en-US" sz="1600" b="1" dirty="0" smtClean="0">
                <a:solidFill>
                  <a:srgbClr val="CC0000"/>
                </a:solidFill>
                <a:ea typeface="ＭＳ Ｐゴシック" charset="-128"/>
                <a:cs typeface="ＭＳ Ｐゴシック" charset="-128"/>
              </a:rPr>
              <a:t>Muon pulse shape identification: </a:t>
            </a:r>
            <a:r>
              <a:rPr lang="en-US" sz="16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rejection factor &gt; 10</a:t>
            </a:r>
            <a:r>
              <a:rPr lang="en-US" sz="1600" baseline="300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3</a:t>
            </a:r>
            <a:endParaRPr lang="en-US" sz="16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330199" y="2061415"/>
            <a:ext cx="4910667" cy="3438525"/>
            <a:chOff x="330200" y="4089400"/>
            <a:chExt cx="3733800" cy="2540000"/>
          </a:xfrm>
        </p:grpSpPr>
        <p:pic>
          <p:nvPicPr>
            <p:cNvPr id="55302" name="Picture 18" descr="peak_mea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0" y="4089400"/>
              <a:ext cx="3733800" cy="2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3" name="Text Box 12"/>
            <p:cNvSpPr txBox="1">
              <a:spLocks noChangeArrowheads="1"/>
            </p:cNvSpPr>
            <p:nvPr/>
          </p:nvSpPr>
          <p:spPr bwMode="auto">
            <a:xfrm>
              <a:off x="838200" y="4369858"/>
              <a:ext cx="620713" cy="3460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85750" indent="-285750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ct val="20000"/>
                </a:spcBef>
                <a:buClr>
                  <a:srgbClr val="CC0000"/>
                </a:buClr>
                <a:buSzPct val="80000"/>
                <a:buFont typeface="Marlett" charset="0"/>
                <a:buNone/>
              </a:pPr>
              <a:r>
                <a:rPr lang="en-US" sz="1800" b="1" u="none" dirty="0">
                  <a:latin typeface="Times New Roman" charset="0"/>
                </a:rPr>
                <a:t>PSD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rejection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/>
          <a:srcRect l="2406" r="24353" b="31558"/>
          <a:stretch/>
        </p:blipFill>
        <p:spPr>
          <a:xfrm>
            <a:off x="5366909" y="3979278"/>
            <a:ext cx="3465551" cy="242885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219946" y="45265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5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17" name="Forme libre 16"/>
          <p:cNvSpPr/>
          <p:nvPr/>
        </p:nvSpPr>
        <p:spPr>
          <a:xfrm>
            <a:off x="5858933" y="4427588"/>
            <a:ext cx="2819400" cy="1397479"/>
          </a:xfrm>
          <a:custGeom>
            <a:avLst/>
            <a:gdLst>
              <a:gd name="connsiteX0" fmla="*/ 0 w 2819400"/>
              <a:gd name="connsiteY0" fmla="*/ 1397479 h 1397479"/>
              <a:gd name="connsiteX1" fmla="*/ 186267 w 2819400"/>
              <a:gd name="connsiteY1" fmla="*/ 203679 h 1397479"/>
              <a:gd name="connsiteX2" fmla="*/ 338667 w 2819400"/>
              <a:gd name="connsiteY2" fmla="*/ 479 h 1397479"/>
              <a:gd name="connsiteX3" fmla="*/ 533400 w 2819400"/>
              <a:gd name="connsiteY3" fmla="*/ 152879 h 1397479"/>
              <a:gd name="connsiteX4" fmla="*/ 795867 w 2819400"/>
              <a:gd name="connsiteY4" fmla="*/ 330679 h 1397479"/>
              <a:gd name="connsiteX5" fmla="*/ 1176867 w 2819400"/>
              <a:gd name="connsiteY5" fmla="*/ 457679 h 1397479"/>
              <a:gd name="connsiteX6" fmla="*/ 1811867 w 2819400"/>
              <a:gd name="connsiteY6" fmla="*/ 567745 h 1397479"/>
              <a:gd name="connsiteX7" fmla="*/ 2819400 w 2819400"/>
              <a:gd name="connsiteY7" fmla="*/ 686279 h 139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19400" h="1397479">
                <a:moveTo>
                  <a:pt x="0" y="1397479"/>
                </a:moveTo>
                <a:cubicBezTo>
                  <a:pt x="64911" y="916995"/>
                  <a:pt x="129822" y="436512"/>
                  <a:pt x="186267" y="203679"/>
                </a:cubicBezTo>
                <a:cubicBezTo>
                  <a:pt x="242712" y="-29154"/>
                  <a:pt x="280812" y="8946"/>
                  <a:pt x="338667" y="479"/>
                </a:cubicBezTo>
                <a:cubicBezTo>
                  <a:pt x="396522" y="-7988"/>
                  <a:pt x="457200" y="97846"/>
                  <a:pt x="533400" y="152879"/>
                </a:cubicBezTo>
                <a:cubicBezTo>
                  <a:pt x="609600" y="207912"/>
                  <a:pt x="688623" y="279879"/>
                  <a:pt x="795867" y="330679"/>
                </a:cubicBezTo>
                <a:cubicBezTo>
                  <a:pt x="903111" y="381479"/>
                  <a:pt x="1007534" y="418168"/>
                  <a:pt x="1176867" y="457679"/>
                </a:cubicBezTo>
                <a:cubicBezTo>
                  <a:pt x="1346200" y="497190"/>
                  <a:pt x="1538112" y="529645"/>
                  <a:pt x="1811867" y="567745"/>
                </a:cubicBezTo>
                <a:cubicBezTo>
                  <a:pt x="2085623" y="605845"/>
                  <a:pt x="2819400" y="686279"/>
                  <a:pt x="2819400" y="686279"/>
                </a:cubicBezTo>
              </a:path>
            </a:pathLst>
          </a:custGeom>
          <a:ln w="38100" cmpd="sng"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5468" y="6254247"/>
            <a:ext cx="28955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err="1" smtClean="0">
                <a:solidFill>
                  <a:srgbClr val="4BACC6"/>
                </a:solidFill>
              </a:rPr>
              <a:t>Borexino</a:t>
            </a:r>
            <a:r>
              <a:rPr lang="en-US" sz="1400" b="1" dirty="0" smtClean="0">
                <a:solidFill>
                  <a:srgbClr val="4BACC6"/>
                </a:solidFill>
              </a:rPr>
              <a:t>, </a:t>
            </a:r>
            <a:r>
              <a:rPr lang="en-US" sz="1400" b="1" dirty="0">
                <a:solidFill>
                  <a:srgbClr val="4BACC6"/>
                </a:solidFill>
              </a:rPr>
              <a:t>JINST 6 (2011) </a:t>
            </a:r>
            <a:r>
              <a:rPr lang="en-US" sz="1400" b="1" dirty="0" smtClean="0">
                <a:solidFill>
                  <a:srgbClr val="4BACC6"/>
                </a:solidFill>
              </a:rPr>
              <a:t>P05005</a:t>
            </a:r>
            <a:endParaRPr lang="en-US" sz="1400" b="1" dirty="0">
              <a:solidFill>
                <a:srgbClr val="4BAC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00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ZoneTexte 3"/>
          <p:cNvSpPr txBox="1"/>
          <p:nvPr/>
        </p:nvSpPr>
        <p:spPr>
          <a:xfrm>
            <a:off x="692307" y="878489"/>
            <a:ext cx="7727408" cy="5392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Solar neutrino physics</a:t>
            </a:r>
          </a:p>
          <a:p>
            <a:endParaRPr lang="en-US" dirty="0"/>
          </a:p>
          <a:p>
            <a:r>
              <a:rPr lang="en-US" b="1" dirty="0" smtClean="0"/>
              <a:t>Borexino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b="1" dirty="0" smtClean="0"/>
              <a:t>Examples of “</a:t>
            </a:r>
            <a:r>
              <a:rPr lang="en-US" b="1" dirty="0" smtClean="0">
                <a:solidFill>
                  <a:srgbClr val="BE0004"/>
                </a:solidFill>
              </a:rPr>
              <a:t>technical</a:t>
            </a:r>
            <a:r>
              <a:rPr lang="en-US" b="1" dirty="0" smtClean="0"/>
              <a:t>” contributions to Borexino: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b="1" dirty="0" smtClean="0">
                <a:solidFill>
                  <a:schemeClr val="accent1"/>
                </a:solidFill>
              </a:rPr>
              <a:t>Monte Carlo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t</a:t>
            </a:r>
            <a:r>
              <a:rPr lang="en-US" dirty="0" smtClean="0"/>
              <a:t>he energy </a:t>
            </a:r>
            <a:r>
              <a:rPr lang="en-US" b="1" dirty="0" smtClean="0">
                <a:solidFill>
                  <a:srgbClr val="4F81BD"/>
                </a:solidFill>
              </a:rPr>
              <a:t>calibration</a:t>
            </a:r>
          </a:p>
          <a:p>
            <a:pPr lvl="1"/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b="1" dirty="0" smtClean="0"/>
              <a:t>Contributions to the solar </a:t>
            </a:r>
            <a:r>
              <a:rPr lang="en-US" b="1" dirty="0" smtClean="0">
                <a:solidFill>
                  <a:srgbClr val="BE0004"/>
                </a:solidFill>
              </a:rPr>
              <a:t>neutrino analyses</a:t>
            </a:r>
            <a:r>
              <a:rPr lang="en-US" b="1" dirty="0" smtClean="0"/>
              <a:t>:</a:t>
            </a:r>
          </a:p>
          <a:p>
            <a:pPr marL="742950" lvl="1" indent="-285750">
              <a:buFontTx/>
              <a:buChar char="-"/>
            </a:pPr>
            <a:r>
              <a:rPr lang="en-US" b="1" baseline="30000" dirty="0" smtClean="0">
                <a:solidFill>
                  <a:srgbClr val="4F81BD"/>
                </a:solidFill>
              </a:rPr>
              <a:t>7</a:t>
            </a:r>
            <a:r>
              <a:rPr lang="en-US" b="1" dirty="0" smtClean="0">
                <a:solidFill>
                  <a:srgbClr val="4F81BD"/>
                </a:solidFill>
              </a:rPr>
              <a:t>Be</a:t>
            </a:r>
            <a:r>
              <a:rPr lang="en-US" dirty="0" smtClean="0">
                <a:solidFill>
                  <a:srgbClr val="4F81BD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b="1" dirty="0" err="1" smtClean="0">
                <a:solidFill>
                  <a:srgbClr val="4F81BD"/>
                </a:solidFill>
              </a:rPr>
              <a:t>pp</a:t>
            </a:r>
            <a:r>
              <a:rPr lang="en-US" dirty="0" smtClean="0">
                <a:solidFill>
                  <a:srgbClr val="4F81BD"/>
                </a:solidFill>
              </a:rPr>
              <a:t> </a:t>
            </a:r>
            <a:r>
              <a:rPr lang="en-US" dirty="0" smtClean="0"/>
              <a:t>neutrinos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Low threshold </a:t>
            </a:r>
            <a:r>
              <a:rPr lang="en-US" b="1" baseline="30000" dirty="0">
                <a:solidFill>
                  <a:srgbClr val="4F81BD"/>
                </a:solidFill>
              </a:rPr>
              <a:t>8</a:t>
            </a:r>
            <a:r>
              <a:rPr lang="en-US" b="1" dirty="0">
                <a:solidFill>
                  <a:srgbClr val="4F81BD"/>
                </a:solidFill>
              </a:rPr>
              <a:t>B</a:t>
            </a:r>
            <a:r>
              <a:rPr lang="en-US" dirty="0">
                <a:solidFill>
                  <a:srgbClr val="4F81BD"/>
                </a:solidFill>
              </a:rPr>
              <a:t> </a:t>
            </a:r>
            <a:r>
              <a:rPr lang="en-US" dirty="0"/>
              <a:t>neutrino </a:t>
            </a:r>
            <a:r>
              <a:rPr lang="en-US" dirty="0" smtClean="0"/>
              <a:t>analysis</a:t>
            </a:r>
          </a:p>
          <a:p>
            <a:pPr marL="742950" lvl="1" indent="-285750">
              <a:buFontTx/>
              <a:buChar char="-"/>
            </a:pPr>
            <a:r>
              <a:rPr lang="en-US" b="1" dirty="0">
                <a:solidFill>
                  <a:srgbClr val="4F81BD"/>
                </a:solidFill>
              </a:rPr>
              <a:t>p</a:t>
            </a:r>
            <a:r>
              <a:rPr lang="en-US" b="1" dirty="0" smtClean="0">
                <a:solidFill>
                  <a:srgbClr val="4F81BD"/>
                </a:solidFill>
              </a:rPr>
              <a:t>ep</a:t>
            </a:r>
            <a:r>
              <a:rPr lang="en-US" dirty="0" smtClean="0">
                <a:solidFill>
                  <a:srgbClr val="4F81BD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chemeClr val="accent1"/>
                </a:solidFill>
              </a:rPr>
              <a:t>CNO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neutrinos: </a:t>
            </a:r>
          </a:p>
          <a:p>
            <a:pPr marL="1200150" lvl="2" indent="-285750">
              <a:buFontTx/>
              <a:buChar char="-"/>
            </a:pPr>
            <a:r>
              <a:rPr lang="en-US" dirty="0" smtClean="0"/>
              <a:t>the three-fold coincidence</a:t>
            </a:r>
          </a:p>
          <a:p>
            <a:pPr marL="1200150" lvl="2" indent="-285750">
              <a:buFontTx/>
              <a:buChar char="-"/>
            </a:pPr>
            <a:r>
              <a:rPr lang="en-US" b="1" dirty="0" smtClean="0">
                <a:solidFill>
                  <a:srgbClr val="C01A20"/>
                </a:solidFill>
              </a:rPr>
              <a:t>NuToPs: </a:t>
            </a:r>
            <a:r>
              <a:rPr lang="en-US" dirty="0" smtClean="0">
                <a:solidFill>
                  <a:srgbClr val="000000"/>
                </a:solidFill>
              </a:rPr>
              <a:t>the o-Ps pulse shape discrimination</a:t>
            </a:r>
          </a:p>
          <a:p>
            <a:endParaRPr lang="en-US" dirty="0"/>
          </a:p>
          <a:p>
            <a:pPr>
              <a:lnSpc>
                <a:spcPct val="140000"/>
              </a:lnSpc>
            </a:pPr>
            <a:r>
              <a:rPr lang="en-US" b="1" dirty="0" smtClean="0"/>
              <a:t>The future of Borexino and of solar neutrino physics: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b="1" dirty="0" smtClean="0">
                <a:solidFill>
                  <a:srgbClr val="BE0004"/>
                </a:solidFill>
              </a:rPr>
              <a:t>SOX</a:t>
            </a:r>
            <a:r>
              <a:rPr lang="en-US" dirty="0" smtClean="0"/>
              <a:t>: sensitivity to </a:t>
            </a:r>
            <a:r>
              <a:rPr lang="en-US" b="1" dirty="0" smtClean="0">
                <a:solidFill>
                  <a:schemeClr val="accent1"/>
                </a:solidFill>
              </a:rPr>
              <a:t>sterile</a:t>
            </a:r>
            <a:r>
              <a:rPr lang="en-US" dirty="0" smtClean="0"/>
              <a:t> neutrinos with Borexino</a:t>
            </a:r>
          </a:p>
          <a:p>
            <a:pPr marL="285750" indent="-285750">
              <a:lnSpc>
                <a:spcPct val="140000"/>
              </a:lnSpc>
              <a:buFontTx/>
              <a:buChar char="-"/>
            </a:pPr>
            <a:r>
              <a:rPr lang="en-US" b="1" dirty="0" smtClean="0">
                <a:solidFill>
                  <a:srgbClr val="BE0004"/>
                </a:solidFill>
              </a:rPr>
              <a:t>ARGO</a:t>
            </a:r>
            <a:r>
              <a:rPr lang="en-US" dirty="0" smtClean="0"/>
              <a:t>: Solar neutrino physics with a </a:t>
            </a:r>
            <a:r>
              <a:rPr lang="en-US" b="1" dirty="0" smtClean="0">
                <a:solidFill>
                  <a:srgbClr val="4F81BD"/>
                </a:solidFill>
              </a:rPr>
              <a:t>liquid argon </a:t>
            </a:r>
            <a:r>
              <a:rPr lang="en-US" dirty="0" smtClean="0"/>
              <a:t>detector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16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3" descr="week05W[2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2" t="17949" r="11201" b="8974"/>
          <a:stretch>
            <a:fillRect/>
          </a:stretch>
        </p:blipFill>
        <p:spPr bwMode="auto">
          <a:xfrm>
            <a:off x="488950" y="2133600"/>
            <a:ext cx="333375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4"/>
          <p:cNvSpPr>
            <a:spLocks/>
          </p:cNvSpPr>
          <p:nvPr/>
        </p:nvSpPr>
        <p:spPr bwMode="auto">
          <a:xfrm>
            <a:off x="593725" y="1341438"/>
            <a:ext cx="31686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 b="1" u="none" dirty="0" err="1">
                <a:sym typeface="Gill Sans" charset="0"/>
              </a:rPr>
              <a:t>pp</a:t>
            </a:r>
            <a:r>
              <a:rPr lang="en-US" sz="2000" b="1" u="none" dirty="0">
                <a:sym typeface="Gill Sans" charset="0"/>
              </a:rPr>
              <a:t> chain</a:t>
            </a:r>
            <a:r>
              <a:rPr lang="en-US" sz="2000" u="none" dirty="0">
                <a:sym typeface="Gill Sans" charset="0"/>
              </a:rPr>
              <a:t>:</a:t>
            </a:r>
            <a:br>
              <a:rPr lang="en-US" sz="2000" u="none" dirty="0">
                <a:sym typeface="Gill Sans" charset="0"/>
              </a:rPr>
            </a:br>
            <a:r>
              <a:rPr lang="en-US" sz="2000" i="1" u="none" dirty="0" err="1">
                <a:solidFill>
                  <a:srgbClr val="FF00FF"/>
                </a:solidFill>
                <a:sym typeface="Gill Sans" charset="0"/>
              </a:rPr>
              <a:t>pp</a:t>
            </a:r>
            <a:r>
              <a:rPr lang="en-US" sz="2000" u="none" dirty="0">
                <a:sym typeface="Gill Sans" charset="0"/>
              </a:rPr>
              <a:t>, </a:t>
            </a:r>
            <a:r>
              <a:rPr lang="en-US" sz="2000" i="1" u="none" dirty="0">
                <a:sym typeface="Gill Sans" charset="0"/>
              </a:rPr>
              <a:t>pep</a:t>
            </a:r>
            <a:r>
              <a:rPr lang="en-US" sz="2000" u="none" dirty="0">
                <a:sym typeface="Gill Sans" charset="0"/>
              </a:rPr>
              <a:t>, </a:t>
            </a:r>
            <a:r>
              <a:rPr lang="en-US" sz="2000" u="none" baseline="31000" dirty="0">
                <a:solidFill>
                  <a:srgbClr val="00FF00"/>
                </a:solidFill>
                <a:sym typeface="Gill Sans" charset="0"/>
              </a:rPr>
              <a:t>7</a:t>
            </a:r>
            <a:r>
              <a:rPr lang="en-US" sz="2000" u="none" dirty="0">
                <a:solidFill>
                  <a:srgbClr val="00FF00"/>
                </a:solidFill>
                <a:sym typeface="Gill Sans" charset="0"/>
              </a:rPr>
              <a:t>Be</a:t>
            </a:r>
            <a:r>
              <a:rPr lang="en-US" sz="2000" u="none" dirty="0">
                <a:sym typeface="Gill Sans" charset="0"/>
              </a:rPr>
              <a:t>, </a:t>
            </a:r>
            <a:r>
              <a:rPr lang="en-US" sz="2000" i="1" u="none" dirty="0" err="1">
                <a:solidFill>
                  <a:srgbClr val="FF0000"/>
                </a:solidFill>
                <a:sym typeface="Gill Sans" charset="0"/>
              </a:rPr>
              <a:t>hep</a:t>
            </a:r>
            <a:r>
              <a:rPr lang="en-US" sz="2000" u="none" dirty="0">
                <a:sym typeface="Gill Sans" charset="0"/>
              </a:rPr>
              <a:t> ,and </a:t>
            </a:r>
            <a:r>
              <a:rPr lang="en-US" sz="2000" u="none" baseline="31000" dirty="0">
                <a:solidFill>
                  <a:srgbClr val="990000"/>
                </a:solidFill>
                <a:sym typeface="Gill Sans" charset="0"/>
              </a:rPr>
              <a:t>8</a:t>
            </a:r>
            <a:r>
              <a:rPr lang="en-US" sz="2000" u="none" dirty="0">
                <a:solidFill>
                  <a:srgbClr val="990000"/>
                </a:solidFill>
                <a:sym typeface="Gill Sans" charset="0"/>
              </a:rPr>
              <a:t>B</a:t>
            </a:r>
            <a:r>
              <a:rPr lang="en-US" sz="2000" u="none" dirty="0">
                <a:sym typeface="Gill Sans" charset="0"/>
              </a:rPr>
              <a:t> </a:t>
            </a:r>
            <a:r>
              <a:rPr lang="en-US" sz="2000" u="none" dirty="0">
                <a:latin typeface="Symbol" charset="0"/>
                <a:sym typeface="Gill Sans" charset="0"/>
              </a:rPr>
              <a:t>n</a:t>
            </a:r>
          </a:p>
        </p:txBody>
      </p:sp>
      <p:sp>
        <p:nvSpPr>
          <p:cNvPr id="20486" name="Rectangle 5"/>
          <p:cNvSpPr>
            <a:spLocks/>
          </p:cNvSpPr>
          <p:nvPr/>
        </p:nvSpPr>
        <p:spPr bwMode="auto">
          <a:xfrm>
            <a:off x="5346700" y="1341438"/>
            <a:ext cx="23034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 b="1" u="none">
                <a:sym typeface="Gill Sans" charset="0"/>
              </a:rPr>
              <a:t>CNO cycle</a:t>
            </a:r>
            <a:r>
              <a:rPr lang="en-US" sz="2000" u="none">
                <a:sym typeface="Gill Sans" charset="0"/>
              </a:rPr>
              <a:t>:</a:t>
            </a:r>
            <a:br>
              <a:rPr lang="en-US" sz="2000" u="none">
                <a:sym typeface="Gill Sans" charset="0"/>
              </a:rPr>
            </a:br>
            <a:r>
              <a:rPr lang="en-US" sz="2000" u="none" baseline="30000">
                <a:solidFill>
                  <a:srgbClr val="0000FF"/>
                </a:solidFill>
                <a:sym typeface="Gill Sans" charset="0"/>
              </a:rPr>
              <a:t>13</a:t>
            </a:r>
            <a:r>
              <a:rPr lang="en-US" sz="2000" u="none">
                <a:solidFill>
                  <a:srgbClr val="0000FF"/>
                </a:solidFill>
                <a:sym typeface="Gill Sans" charset="0"/>
              </a:rPr>
              <a:t>N</a:t>
            </a:r>
            <a:r>
              <a:rPr lang="en-US" sz="2000" u="none">
                <a:sym typeface="Gill Sans" charset="0"/>
              </a:rPr>
              <a:t>, </a:t>
            </a:r>
            <a:r>
              <a:rPr lang="en-US" sz="2000" u="none" baseline="30000">
                <a:solidFill>
                  <a:srgbClr val="0000FF"/>
                </a:solidFill>
                <a:sym typeface="Gill Sans" charset="0"/>
              </a:rPr>
              <a:t>15</a:t>
            </a:r>
            <a:r>
              <a:rPr lang="en-US" sz="2000" u="none">
                <a:solidFill>
                  <a:srgbClr val="0000FF"/>
                </a:solidFill>
                <a:sym typeface="Gill Sans" charset="0"/>
              </a:rPr>
              <a:t>O</a:t>
            </a:r>
            <a:r>
              <a:rPr lang="en-US" sz="2000" u="none">
                <a:sym typeface="Gill Sans" charset="0"/>
              </a:rPr>
              <a:t>, and </a:t>
            </a:r>
            <a:r>
              <a:rPr lang="en-US" sz="2000" u="none" baseline="30000">
                <a:solidFill>
                  <a:srgbClr val="0000FF"/>
                </a:solidFill>
                <a:sym typeface="Gill Sans" charset="0"/>
              </a:rPr>
              <a:t>17</a:t>
            </a:r>
            <a:r>
              <a:rPr lang="en-US" sz="2000" u="none">
                <a:solidFill>
                  <a:srgbClr val="0000FF"/>
                </a:solidFill>
                <a:sym typeface="Gill Sans" charset="0"/>
              </a:rPr>
              <a:t>F</a:t>
            </a:r>
            <a:r>
              <a:rPr lang="en-US" sz="2000" u="none">
                <a:sym typeface="Gill Sans" charset="0"/>
              </a:rPr>
              <a:t> </a:t>
            </a:r>
            <a:r>
              <a:rPr lang="en-US" sz="2000" u="none">
                <a:latin typeface="Symbol" charset="0"/>
                <a:sym typeface="Gill Sans" charset="0"/>
              </a:rPr>
              <a:t>n</a:t>
            </a:r>
          </a:p>
        </p:txBody>
      </p:sp>
      <p:pic>
        <p:nvPicPr>
          <p:cNvPr id="20487" name="Picture 7" descr="CNO_Cyc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2420938"/>
            <a:ext cx="42481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Oval 13"/>
          <p:cNvSpPr>
            <a:spLocks noChangeArrowheads="1"/>
          </p:cNvSpPr>
          <p:nvPr/>
        </p:nvSpPr>
        <p:spPr bwMode="auto">
          <a:xfrm>
            <a:off x="3402013" y="2278063"/>
            <a:ext cx="288925" cy="287337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Oval 14"/>
          <p:cNvSpPr>
            <a:spLocks noChangeArrowheads="1"/>
          </p:cNvSpPr>
          <p:nvPr/>
        </p:nvSpPr>
        <p:spPr bwMode="auto">
          <a:xfrm>
            <a:off x="1601788" y="2276475"/>
            <a:ext cx="288925" cy="287338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Oval 15"/>
          <p:cNvSpPr>
            <a:spLocks noChangeArrowheads="1"/>
          </p:cNvSpPr>
          <p:nvPr/>
        </p:nvSpPr>
        <p:spPr bwMode="auto">
          <a:xfrm>
            <a:off x="1962150" y="4652963"/>
            <a:ext cx="288925" cy="287337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Oval 16"/>
          <p:cNvSpPr>
            <a:spLocks noChangeArrowheads="1"/>
          </p:cNvSpPr>
          <p:nvPr/>
        </p:nvSpPr>
        <p:spPr bwMode="auto">
          <a:xfrm>
            <a:off x="3330575" y="5157788"/>
            <a:ext cx="288925" cy="287337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Neutrino production in the Sun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95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784225"/>
            <a:ext cx="7866062" cy="562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140450" y="1074738"/>
            <a:ext cx="1879600" cy="4716462"/>
            <a:chOff x="3868" y="677"/>
            <a:chExt cx="1184" cy="2971"/>
          </a:xfrm>
        </p:grpSpPr>
        <p:sp>
          <p:nvSpPr>
            <p:cNvPr id="22543" name="Rectangle 5"/>
            <p:cNvSpPr>
              <a:spLocks noChangeArrowheads="1"/>
            </p:cNvSpPr>
            <p:nvPr/>
          </p:nvSpPr>
          <p:spPr bwMode="auto">
            <a:xfrm>
              <a:off x="3868" y="677"/>
              <a:ext cx="1184" cy="2971"/>
            </a:xfrm>
            <a:prstGeom prst="rect">
              <a:avLst/>
            </a:prstGeom>
            <a:solidFill>
              <a:srgbClr val="FF6600">
                <a:alpha val="2509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1800"/>
            </a:p>
          </p:txBody>
        </p:sp>
        <p:sp>
          <p:nvSpPr>
            <p:cNvPr id="22544" name="Text Box 6"/>
            <p:cNvSpPr txBox="1">
              <a:spLocks noChangeArrowheads="1"/>
            </p:cNvSpPr>
            <p:nvPr/>
          </p:nvSpPr>
          <p:spPr bwMode="auto">
            <a:xfrm>
              <a:off x="4014" y="799"/>
              <a:ext cx="933" cy="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 u="none"/>
                <a:t>SNO</a:t>
              </a:r>
            </a:p>
            <a:p>
              <a:pPr eaLnBrk="1" hangingPunct="1"/>
              <a:r>
                <a:rPr lang="it-IT" sz="1600" u="none"/>
                <a:t>SuperK</a:t>
              </a:r>
            </a:p>
            <a:p>
              <a:pPr eaLnBrk="1" hangingPunct="1"/>
              <a:r>
                <a:rPr lang="it-IT" sz="1600" u="none"/>
                <a:t>(real time)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949700" y="1074738"/>
            <a:ext cx="2190750" cy="4716462"/>
            <a:chOff x="2650" y="671"/>
            <a:chExt cx="1380" cy="2971"/>
          </a:xfrm>
        </p:grpSpPr>
        <p:sp>
          <p:nvSpPr>
            <p:cNvPr id="22541" name="Rectangle 8"/>
            <p:cNvSpPr>
              <a:spLocks noChangeArrowheads="1"/>
            </p:cNvSpPr>
            <p:nvPr/>
          </p:nvSpPr>
          <p:spPr bwMode="auto">
            <a:xfrm>
              <a:off x="2650" y="671"/>
              <a:ext cx="1380" cy="2971"/>
            </a:xfrm>
            <a:prstGeom prst="rect">
              <a:avLst/>
            </a:prstGeom>
            <a:solidFill>
              <a:srgbClr val="FFCC00">
                <a:alpha val="2509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1800"/>
            </a:p>
          </p:txBody>
        </p:sp>
        <p:sp>
          <p:nvSpPr>
            <p:cNvPr id="22542" name="Text Box 9"/>
            <p:cNvSpPr txBox="1">
              <a:spLocks noChangeArrowheads="1"/>
            </p:cNvSpPr>
            <p:nvPr/>
          </p:nvSpPr>
          <p:spPr bwMode="auto">
            <a:xfrm>
              <a:off x="2880" y="796"/>
              <a:ext cx="986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 u="none"/>
                <a:t>Homestake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462213" y="1074738"/>
            <a:ext cx="1489075" cy="4716462"/>
            <a:chOff x="1713" y="671"/>
            <a:chExt cx="938" cy="2971"/>
          </a:xfrm>
        </p:grpSpPr>
        <p:sp>
          <p:nvSpPr>
            <p:cNvPr id="22539" name="Rectangle 11"/>
            <p:cNvSpPr>
              <a:spLocks noChangeArrowheads="1"/>
            </p:cNvSpPr>
            <p:nvPr/>
          </p:nvSpPr>
          <p:spPr bwMode="auto">
            <a:xfrm>
              <a:off x="1713" y="671"/>
              <a:ext cx="938" cy="2971"/>
            </a:xfrm>
            <a:prstGeom prst="rect">
              <a:avLst/>
            </a:prstGeom>
            <a:solidFill>
              <a:srgbClr val="FFCC99">
                <a:alpha val="25098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 sz="1800"/>
            </a:p>
          </p:txBody>
        </p:sp>
        <p:sp>
          <p:nvSpPr>
            <p:cNvPr id="22540" name="Text Box 12"/>
            <p:cNvSpPr txBox="1">
              <a:spLocks noChangeArrowheads="1"/>
            </p:cNvSpPr>
            <p:nvPr/>
          </p:nvSpPr>
          <p:spPr bwMode="auto">
            <a:xfrm>
              <a:off x="1882" y="796"/>
              <a:ext cx="690" cy="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600" u="none"/>
                <a:t>Gallex</a:t>
              </a:r>
            </a:p>
            <a:p>
              <a:pPr eaLnBrk="1" hangingPunct="1"/>
              <a:r>
                <a:rPr lang="it-IT" sz="1600" u="none"/>
                <a:t>GNO</a:t>
              </a:r>
            </a:p>
            <a:p>
              <a:pPr eaLnBrk="1" hangingPunct="1"/>
              <a:r>
                <a:rPr lang="it-IT" sz="1800" u="none"/>
                <a:t>Sage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590800" y="4191000"/>
            <a:ext cx="5105400" cy="500063"/>
            <a:chOff x="1856" y="2628"/>
            <a:chExt cx="2994" cy="315"/>
          </a:xfrm>
        </p:grpSpPr>
        <p:sp>
          <p:nvSpPr>
            <p:cNvPr id="22537" name="Line 14"/>
            <p:cNvSpPr>
              <a:spLocks noChangeShapeType="1"/>
            </p:cNvSpPr>
            <p:nvPr/>
          </p:nvSpPr>
          <p:spPr bwMode="auto">
            <a:xfrm>
              <a:off x="1856" y="2943"/>
              <a:ext cx="299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Text Box 15"/>
            <p:cNvSpPr txBox="1">
              <a:spLocks noChangeArrowheads="1"/>
            </p:cNvSpPr>
            <p:nvPr/>
          </p:nvSpPr>
          <p:spPr bwMode="auto">
            <a:xfrm>
              <a:off x="1951" y="2628"/>
              <a:ext cx="1649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5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2400" b="1" u="none">
                  <a:solidFill>
                    <a:srgbClr val="990000"/>
                  </a:solidFill>
                </a:rPr>
                <a:t>Borexino </a:t>
              </a:r>
              <a:r>
                <a:rPr lang="it-IT" sz="1800" u="none"/>
                <a:t>(real time)</a:t>
              </a:r>
            </a:p>
          </p:txBody>
        </p:sp>
      </p:grp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Solar Neutrino Spectra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0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Experimental Status</a:t>
            </a:r>
            <a:endParaRPr lang="en-US" dirty="0"/>
          </a:p>
        </p:txBody>
      </p:sp>
      <p:pic>
        <p:nvPicPr>
          <p:cNvPr id="3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41" y="1803400"/>
            <a:ext cx="6796566" cy="481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r 6"/>
          <p:cNvGrpSpPr/>
          <p:nvPr/>
        </p:nvGrpSpPr>
        <p:grpSpPr>
          <a:xfrm>
            <a:off x="4868333" y="822049"/>
            <a:ext cx="4178339" cy="2903132"/>
            <a:chOff x="4868333" y="822049"/>
            <a:chExt cx="4178339" cy="2903132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8333" y="822049"/>
              <a:ext cx="4178339" cy="2903132"/>
            </a:xfrm>
            <a:prstGeom prst="rect">
              <a:avLst/>
            </a:prstGeom>
            <a:ln>
              <a:solidFill>
                <a:schemeClr val="accent6"/>
              </a:solidFill>
            </a:ln>
          </p:spPr>
        </p:pic>
        <p:sp>
          <p:nvSpPr>
            <p:cNvPr id="4" name="ZoneTexte 3"/>
            <p:cNvSpPr txBox="1"/>
            <p:nvPr/>
          </p:nvSpPr>
          <p:spPr>
            <a:xfrm>
              <a:off x="7535334" y="1009134"/>
              <a:ext cx="13388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Borexino only</a:t>
              </a:r>
              <a:endParaRPr lang="en-US" sz="1400" dirty="0"/>
            </a:p>
          </p:txBody>
        </p:sp>
      </p:grp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6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ytheme1">
  <a:themeElements>
    <a:clrScheme name="Personnalisée 2">
      <a:dk1>
        <a:sysClr val="windowText" lastClr="000000"/>
      </a:dk1>
      <a:lt1>
        <a:sysClr val="window" lastClr="FFFFFF"/>
      </a:lt1>
      <a:dk2>
        <a:srgbClr val="173862"/>
      </a:dk2>
      <a:lt2>
        <a:srgbClr val="DAD7C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othicaire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>
        <a:ln>
          <a:noFill/>
        </a:ln>
        <a:effectLst/>
        <a:scene3d>
          <a:camera prst="obliqueTopRight"/>
          <a:lightRig rig="threePt" dir="tl"/>
        </a:scene3d>
        <a:sp3d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mytheme1.thmx</Template>
  <TotalTime>12463</TotalTime>
  <Words>3330</Words>
  <Application>Microsoft Macintosh PowerPoint</Application>
  <PresentationFormat>Présentation à l'écran (4:3)</PresentationFormat>
  <Paragraphs>755</Paragraphs>
  <Slides>50</Slides>
  <Notes>26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1" baseType="lpstr">
      <vt:lpstr>mytheme1</vt:lpstr>
      <vt:lpstr>Solar neutrino physics with Borexino and beyond</vt:lpstr>
      <vt:lpstr>My Activities</vt:lpstr>
      <vt:lpstr>My Activities</vt:lpstr>
      <vt:lpstr>Tutoring</vt:lpstr>
      <vt:lpstr>Activities mentioned in the HDR</vt:lpstr>
      <vt:lpstr>Outline</vt:lpstr>
      <vt:lpstr>Neutrino production in the Sun</vt:lpstr>
      <vt:lpstr>Solar Neutrino Spectra</vt:lpstr>
      <vt:lpstr>The Experimental Status</vt:lpstr>
      <vt:lpstr>The Standard Solar Model before/after 2004</vt:lpstr>
      <vt:lpstr>What about neutrinos?</vt:lpstr>
      <vt:lpstr>Borexino physics goals</vt:lpstr>
      <vt:lpstr>The Detector at LNGS</vt:lpstr>
      <vt:lpstr>Detection principles and n signature</vt:lpstr>
      <vt:lpstr>Présentation PowerPoint</vt:lpstr>
      <vt:lpstr>The Spectrum</vt:lpstr>
      <vt:lpstr>The Monte Carlo</vt:lpstr>
      <vt:lpstr>The Energy Calibration</vt:lpstr>
      <vt:lpstr>The Background</vt:lpstr>
      <vt:lpstr>After the selection cuts</vt:lpstr>
      <vt:lpstr>7Be-n analysis: 740 days of statistics</vt:lpstr>
      <vt:lpstr>pp-n analysis: 408 days of statistics</vt:lpstr>
      <vt:lpstr>8B neutrinos with the lowest threshold: 3 MeV</vt:lpstr>
      <vt:lpstr>Background in the 3-16.3 MeV range</vt:lpstr>
      <vt:lpstr>Result on the 8B neutrino rate</vt:lpstr>
      <vt:lpstr>pep neutrinos: the 11C background</vt:lpstr>
      <vt:lpstr>11C rejection: the three-fold coincidence</vt:lpstr>
      <vt:lpstr>pep neutrinos after the TFC</vt:lpstr>
      <vt:lpstr>11C rejection: a new PSD</vt:lpstr>
      <vt:lpstr>o-Ps in scintillators</vt:lpstr>
      <vt:lpstr>The o-Ps technique in Borexino</vt:lpstr>
      <vt:lpstr>The Borexino solar neutrino spectroscopy</vt:lpstr>
      <vt:lpstr>Solar neutrinos with a two-phase LAr TPC</vt:lpstr>
      <vt:lpstr>The 39Ar issue after DS50</vt:lpstr>
      <vt:lpstr>Detector Assumptions</vt:lpstr>
      <vt:lpstr>Solar Neutrino Rate</vt:lpstr>
      <vt:lpstr>Cosmogenics</vt:lpstr>
      <vt:lpstr>Radon and External Background</vt:lpstr>
      <vt:lpstr>Results from the toy MC fits</vt:lpstr>
      <vt:lpstr>Short distance Oscillations with BoreXino</vt:lpstr>
      <vt:lpstr>A neutrino/anti-neutrino source in Borexino</vt:lpstr>
      <vt:lpstr>Neutrino or anti-neutrino?</vt:lpstr>
      <vt:lpstr>The Icarus pit</vt:lpstr>
      <vt:lpstr>Sensitivities</vt:lpstr>
      <vt:lpstr>SOX today</vt:lpstr>
      <vt:lpstr>Conclusions</vt:lpstr>
      <vt:lpstr>Thank You!</vt:lpstr>
      <vt:lpstr>The Counting Test Facility</vt:lpstr>
      <vt:lpstr>The Energy Calibration</vt:lpstr>
      <vt:lpstr>Muon rejection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F90 Update</dc:title>
  <dc:creator>Davide</dc:creator>
  <cp:lastModifiedBy>Davide</cp:lastModifiedBy>
  <cp:revision>1173</cp:revision>
  <dcterms:created xsi:type="dcterms:W3CDTF">2015-02-03T14:53:16Z</dcterms:created>
  <dcterms:modified xsi:type="dcterms:W3CDTF">2016-05-11T14:43:44Z</dcterms:modified>
</cp:coreProperties>
</file>