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83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9" r:id="rId13"/>
    <p:sldId id="273" r:id="rId14"/>
    <p:sldId id="274" r:id="rId15"/>
    <p:sldId id="285" r:id="rId16"/>
    <p:sldId id="288" r:id="rId17"/>
    <p:sldId id="276" r:id="rId18"/>
    <p:sldId id="290" r:id="rId19"/>
    <p:sldId id="278" r:id="rId20"/>
    <p:sldId id="279" r:id="rId21"/>
    <p:sldId id="280" r:id="rId22"/>
    <p:sldId id="281" r:id="rId23"/>
    <p:sldId id="284" r:id="rId24"/>
    <p:sldId id="286" r:id="rId25"/>
    <p:sldId id="29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9467-C8D9-4FB3-AE91-E1064C5E21E0}" type="datetimeFigureOut">
              <a:rPr lang="it-IT" smtClean="0"/>
              <a:pPr/>
              <a:t>23/05/2012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C18A-AFB1-4705-B516-5264FDDA2E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9th LISA Symposium, 21-25 May 2012 BnF Paris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2138-6586-44DE-B3AB-E6AEFB280B0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copertina_fum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38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8032" y="2130425"/>
            <a:ext cx="7772400" cy="1470025"/>
          </a:xfrm>
        </p:spPr>
        <p:txBody>
          <a:bodyPr/>
          <a:lstStyle/>
          <a:p>
            <a:r>
              <a:rPr lang="it-IT" dirty="0" err="1" smtClean="0"/>
              <a:t>PeTeR</a:t>
            </a:r>
            <a:r>
              <a:rPr lang="it-IT" dirty="0" smtClean="0"/>
              <a:t>: a </a:t>
            </a:r>
            <a:r>
              <a:rPr lang="it-IT" dirty="0" smtClean="0"/>
              <a:t>hardware </a:t>
            </a:r>
            <a:r>
              <a:rPr lang="it-IT" dirty="0" smtClean="0"/>
              <a:t>simulator </a:t>
            </a:r>
            <a:r>
              <a:rPr lang="it-IT" dirty="0" err="1" smtClean="0"/>
              <a:t>for</a:t>
            </a:r>
            <a:r>
              <a:rPr lang="it-IT" dirty="0" smtClean="0"/>
              <a:t> LISA PF TM-GRS system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pic>
        <p:nvPicPr>
          <p:cNvPr id="10" name="Immagine 9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11" name="Immagine 10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83568" y="4235604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/>
              <a:t>L. Marconi</a:t>
            </a:r>
            <a:r>
              <a:rPr lang="it-IT" sz="2800" dirty="0" smtClean="0"/>
              <a:t> and R. Stanga</a:t>
            </a:r>
          </a:p>
          <a:p>
            <a:pPr algn="ctr"/>
            <a:r>
              <a:rPr lang="it-IT" sz="2000" dirty="0" smtClean="0"/>
              <a:t>Università degli Studi di Firenze &amp; INFN Firenze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800" dirty="0" smtClean="0"/>
              <a:t>M. </a:t>
            </a:r>
            <a:r>
              <a:rPr lang="it-IT" sz="2800" dirty="0" err="1" smtClean="0"/>
              <a:t>Bassan</a:t>
            </a:r>
            <a:r>
              <a:rPr lang="it-IT" sz="2800" dirty="0" smtClean="0"/>
              <a:t>, F. De Marchi, G. </a:t>
            </a:r>
            <a:r>
              <a:rPr lang="it-IT" sz="2800" dirty="0" err="1" smtClean="0"/>
              <a:t>Pucacco</a:t>
            </a:r>
            <a:r>
              <a:rPr lang="it-IT" sz="2800" dirty="0" smtClean="0"/>
              <a:t> and M. Visco</a:t>
            </a:r>
          </a:p>
          <a:p>
            <a:pPr algn="ctr"/>
            <a:r>
              <a:rPr lang="it-IT" sz="2000" dirty="0" smtClean="0"/>
              <a:t>Università di Roma “</a:t>
            </a:r>
            <a:r>
              <a:rPr lang="it-IT" sz="2000" dirty="0" err="1" smtClean="0"/>
              <a:t>Tor</a:t>
            </a:r>
            <a:r>
              <a:rPr lang="it-IT" sz="2000" dirty="0" smtClean="0"/>
              <a:t> Vergata” &amp; INFN Roma 2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Residual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acceleration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noise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DoF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4400" dirty="0" smtClean="0">
                <a:cs typeface="Calibri"/>
              </a:rPr>
              <a:t>ϕ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179512" y="1628800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Using the two time series, with the dynamical equations of the </a:t>
            </a:r>
            <a:r>
              <a:rPr lang="en-US" sz="2400" dirty="0" smtClean="0"/>
              <a:t>system, </a:t>
            </a:r>
            <a:r>
              <a:rPr lang="en-US" sz="2400" dirty="0" smtClean="0"/>
              <a:t>we compute</a:t>
            </a:r>
            <a:r>
              <a:rPr lang="it-IT" sz="2400" dirty="0" smtClean="0">
                <a:cs typeface="Calibri"/>
              </a:rPr>
              <a:t> the total </a:t>
            </a:r>
            <a:r>
              <a:rPr lang="it-IT" sz="2400" dirty="0" err="1" smtClean="0">
                <a:cs typeface="Calibri"/>
              </a:rPr>
              <a:t>torque</a:t>
            </a:r>
            <a:r>
              <a:rPr lang="it-IT" sz="2400" dirty="0" smtClean="0">
                <a:cs typeface="Calibri"/>
              </a:rPr>
              <a:t> </a:t>
            </a:r>
            <a:r>
              <a:rPr lang="it-IT" sz="2400" dirty="0" err="1" smtClean="0">
                <a:cs typeface="Calibri"/>
              </a:rPr>
              <a:t>noise</a:t>
            </a:r>
            <a:r>
              <a:rPr lang="it-IT" sz="2400" dirty="0" smtClean="0">
                <a:cs typeface="Calibri"/>
              </a:rPr>
              <a:t> on </a:t>
            </a:r>
            <a:r>
              <a:rPr lang="el-GR" sz="2400" dirty="0" smtClean="0">
                <a:cs typeface="Calibri"/>
              </a:rPr>
              <a:t>ϕ</a:t>
            </a:r>
            <a:r>
              <a:rPr lang="it-IT" sz="2400" dirty="0" smtClean="0">
                <a:cs typeface="Calibri"/>
              </a:rPr>
              <a:t>.</a:t>
            </a:r>
          </a:p>
          <a:p>
            <a:pPr algn="just"/>
            <a:endParaRPr lang="it-IT" sz="2400" dirty="0" smtClean="0">
              <a:cs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Considering  a: 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    -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m</a:t>
            </a:r>
            <a:r>
              <a:rPr lang="en-US" sz="2400" baseline="-25000" dirty="0" err="1" smtClean="0">
                <a:ea typeface="Comic Sans MS" charset="0"/>
                <a:cs typeface="Calibri" pitchFamily="34" charset="0"/>
                <a:sym typeface="Comic Sans MS" charset="0"/>
              </a:rPr>
              <a:t>TM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= 2kg,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    - l=0.02m,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we obtain the residual acceleration.</a:t>
            </a:r>
          </a:p>
        </p:txBody>
      </p:sp>
      <p:pic>
        <p:nvPicPr>
          <p:cNvPr id="13" name="Immagine 12" descr="APSDaphi_corrette_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2931" y="1700808"/>
            <a:ext cx="53435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 err="1" smtClean="0"/>
              <a:t>Residual</a:t>
            </a:r>
            <a:r>
              <a:rPr lang="it-IT" sz="4400" dirty="0" smtClean="0"/>
              <a:t> </a:t>
            </a:r>
            <a:r>
              <a:rPr lang="it-IT" sz="4400" dirty="0" err="1" smtClean="0"/>
              <a:t>acceleration</a:t>
            </a:r>
            <a:r>
              <a:rPr lang="it-IT" sz="4400" dirty="0" smtClean="0"/>
              <a:t> </a:t>
            </a:r>
            <a:r>
              <a:rPr lang="it-IT" sz="4400" dirty="0" err="1" smtClean="0"/>
              <a:t>noise</a:t>
            </a:r>
            <a:r>
              <a:rPr lang="it-IT" sz="4400" dirty="0" smtClean="0"/>
              <a:t> </a:t>
            </a:r>
            <a:r>
              <a:rPr lang="it-IT" sz="4400" dirty="0" err="1" smtClean="0"/>
              <a:t>DoF</a:t>
            </a:r>
            <a:r>
              <a:rPr lang="it-IT" sz="4400" dirty="0" smtClean="0"/>
              <a:t> </a:t>
            </a:r>
            <a:r>
              <a:rPr lang="it-IT" sz="4400" dirty="0" smtClean="0">
                <a:cs typeface="Calibri"/>
              </a:rPr>
              <a:t>x</a:t>
            </a:r>
            <a:r>
              <a:rPr lang="it-IT" sz="4400" dirty="0" smtClean="0"/>
              <a:t> </a:t>
            </a:r>
          </a:p>
        </p:txBody>
      </p:sp>
      <p:pic>
        <p:nvPicPr>
          <p:cNvPr id="13" name="Immagine 12" descr="APSDax_corrette_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2931" y="1700808"/>
            <a:ext cx="5343525" cy="4000500"/>
          </a:xfrm>
          <a:prstGeom prst="rect">
            <a:avLst/>
          </a:prstGeom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179512" y="1628800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Using the two time series, with the dynamical equations of the </a:t>
            </a:r>
            <a:r>
              <a:rPr lang="en-US" sz="2400" dirty="0" smtClean="0"/>
              <a:t>system, </a:t>
            </a:r>
            <a:r>
              <a:rPr lang="en-US" sz="2400" dirty="0" smtClean="0"/>
              <a:t>we compute</a:t>
            </a:r>
            <a:r>
              <a:rPr lang="it-IT" sz="2400" dirty="0" smtClean="0">
                <a:cs typeface="Calibri"/>
              </a:rPr>
              <a:t> the total </a:t>
            </a:r>
            <a:r>
              <a:rPr lang="it-IT" sz="2400" dirty="0" err="1" smtClean="0">
                <a:cs typeface="Calibri"/>
              </a:rPr>
              <a:t>torque</a:t>
            </a:r>
            <a:r>
              <a:rPr lang="it-IT" sz="2400" dirty="0" smtClean="0">
                <a:cs typeface="Calibri"/>
              </a:rPr>
              <a:t> </a:t>
            </a:r>
            <a:r>
              <a:rPr lang="it-IT" sz="2400" dirty="0" err="1" smtClean="0">
                <a:cs typeface="Calibri"/>
              </a:rPr>
              <a:t>noise</a:t>
            </a:r>
            <a:r>
              <a:rPr lang="it-IT" sz="2400" dirty="0" smtClean="0">
                <a:cs typeface="Calibri"/>
              </a:rPr>
              <a:t> on x.</a:t>
            </a:r>
          </a:p>
          <a:p>
            <a:pPr algn="just"/>
            <a:endParaRPr lang="it-IT" sz="2400" dirty="0" smtClean="0">
              <a:cs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Considering  a : 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    -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m</a:t>
            </a:r>
            <a:r>
              <a:rPr lang="en-US" sz="2400" baseline="-25000" dirty="0" err="1" smtClean="0">
                <a:ea typeface="Comic Sans MS" charset="0"/>
                <a:cs typeface="Calibri" pitchFamily="34" charset="0"/>
                <a:sym typeface="Comic Sans MS" charset="0"/>
              </a:rPr>
              <a:t>TM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= 2kg,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    - l=0.15m,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we obtain the residual acceleration.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The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optical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read-out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(ORO)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4" descr="P2110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1637" y="4005064"/>
            <a:ext cx="297682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schema_traslazi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975" y="1269080"/>
            <a:ext cx="3840001" cy="2519960"/>
          </a:xfrm>
          <a:prstGeom prst="rect">
            <a:avLst/>
          </a:prstGeom>
        </p:spPr>
      </p:pic>
      <p:pic>
        <p:nvPicPr>
          <p:cNvPr id="14" name="Immagine 13" descr="schema_rotazi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75516" y="1268760"/>
            <a:ext cx="3840000" cy="2520280"/>
          </a:xfrm>
          <a:prstGeom prst="rect">
            <a:avLst/>
          </a:prstGeom>
        </p:spPr>
      </p:pic>
      <p:sp>
        <p:nvSpPr>
          <p:cNvPr id="16" name="Freccia a sinistra 15"/>
          <p:cNvSpPr/>
          <p:nvPr/>
        </p:nvSpPr>
        <p:spPr>
          <a:xfrm rot="-5400000">
            <a:off x="2006004" y="3834756"/>
            <a:ext cx="360040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V_O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104" y="4314800"/>
            <a:ext cx="4587984" cy="1130424"/>
          </a:xfrm>
          <a:prstGeom prst="rect">
            <a:avLst/>
          </a:prstGeom>
        </p:spPr>
      </p:pic>
      <p:sp>
        <p:nvSpPr>
          <p:cNvPr id="19" name="Freccia a sinistra 18"/>
          <p:cNvSpPr/>
          <p:nvPr/>
        </p:nvSpPr>
        <p:spPr>
          <a:xfrm rot="-5400000">
            <a:off x="4886324" y="3834756"/>
            <a:ext cx="360040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C_ORO_n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5119357"/>
            <a:ext cx="1152128" cy="25385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79512" y="544522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ea typeface="Comic Sans MS" charset="0"/>
                <a:cs typeface="Calibri" pitchFamily="34" charset="0"/>
                <a:sym typeface="Comic Sans MS" charset="0"/>
              </a:rPr>
              <a:t> For more details see the </a:t>
            </a:r>
            <a:r>
              <a:rPr lang="en-US" u="sng" dirty="0" err="1" smtClean="0">
                <a:ea typeface="Comic Sans MS" charset="0"/>
                <a:cs typeface="Calibri" pitchFamily="34" charset="0"/>
                <a:sym typeface="Comic Sans MS" charset="0"/>
              </a:rPr>
              <a:t>Luciano</a:t>
            </a:r>
            <a:r>
              <a:rPr lang="en-US" u="sng" dirty="0" smtClean="0">
                <a:ea typeface="Comic Sans MS" charset="0"/>
                <a:cs typeface="Calibri" pitchFamily="34" charset="0"/>
                <a:sym typeface="Comic Sans MS" charset="0"/>
              </a:rPr>
              <a:t> Di Fiore</a:t>
            </a:r>
            <a:r>
              <a:rPr lang="en-US" dirty="0" smtClean="0">
                <a:ea typeface="Comic Sans MS" charset="0"/>
                <a:cs typeface="Calibri" pitchFamily="34" charset="0"/>
                <a:sym typeface="Comic Sans MS" charset="0"/>
              </a:rPr>
              <a:t>’s talk:</a:t>
            </a:r>
          </a:p>
          <a:p>
            <a:pPr algn="just"/>
            <a:r>
              <a:rPr lang="en-US" dirty="0" smtClean="0">
                <a:ea typeface="Comic Sans MS" charset="0"/>
                <a:cs typeface="Calibri" pitchFamily="34" charset="0"/>
                <a:sym typeface="Comic Sans MS" charset="0"/>
              </a:rPr>
              <a:t>“Development of an Optical Read/Out system for the LISA/NGO GRS: a status report” (INFN Napoli)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…using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the ORO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0" descr="APSD_x_O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38" y="1700808"/>
            <a:ext cx="4399954" cy="3401903"/>
          </a:xfrm>
          <a:prstGeom prst="rect">
            <a:avLst/>
          </a:prstGeom>
        </p:spPr>
      </p:pic>
      <p:pic>
        <p:nvPicPr>
          <p:cNvPr id="13" name="Immagine 12" descr="APSD_phi_O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700808"/>
            <a:ext cx="4464496" cy="3402000"/>
          </a:xfrm>
          <a:prstGeom prst="rect">
            <a:avLst/>
          </a:prstGeom>
        </p:spPr>
      </p:pic>
      <p:pic>
        <p:nvPicPr>
          <p:cNvPr id="14" name="Immagine 13" descr="eq_ORO_p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250904"/>
            <a:ext cx="4392488" cy="914400"/>
          </a:xfrm>
          <a:prstGeom prst="rect">
            <a:avLst/>
          </a:prstGeom>
        </p:spPr>
      </p:pic>
      <p:pic>
        <p:nvPicPr>
          <p:cNvPr id="15" name="Immagine 14" descr="eq_ORO_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250904"/>
            <a:ext cx="424847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8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DoFs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model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251520" y="1268760"/>
            <a:ext cx="85689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We developed also a more realistic 8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model which reproduces the frequency observed:</a:t>
            </a: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For more details see tomorrow ’s talk: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“Analytic Model for the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Rototranslational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Torsion Pendulum”,</a:t>
            </a:r>
          </a:p>
          <a:p>
            <a:pPr algn="just"/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by </a:t>
            </a:r>
            <a:r>
              <a:rPr lang="en-US" sz="2400" u="sng" dirty="0" err="1" smtClean="0">
                <a:ea typeface="Comic Sans MS" charset="0"/>
                <a:cs typeface="Calibri" pitchFamily="34" charset="0"/>
                <a:sym typeface="Comic Sans MS" charset="0"/>
              </a:rPr>
              <a:t>Fabrizio</a:t>
            </a:r>
            <a:r>
              <a:rPr lang="en-US" sz="2400" u="sng" dirty="0" smtClean="0">
                <a:ea typeface="Comic Sans MS" charset="0"/>
                <a:cs typeface="Calibri" pitchFamily="34" charset="0"/>
                <a:sym typeface="Comic Sans MS" charset="0"/>
              </a:rPr>
              <a:t> De </a:t>
            </a:r>
            <a:r>
              <a:rPr lang="en-US" sz="2400" u="sng" dirty="0" err="1" smtClean="0">
                <a:ea typeface="Comic Sans MS" charset="0"/>
                <a:cs typeface="Calibri" pitchFamily="34" charset="0"/>
                <a:sym typeface="Comic Sans MS" charset="0"/>
              </a:rPr>
              <a:t>Marchi</a:t>
            </a:r>
            <a:r>
              <a:rPr lang="en-US" sz="2400" u="sng" dirty="0" smtClean="0"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(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Università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di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Roma “Tor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Vergata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”).</a:t>
            </a:r>
          </a:p>
          <a:p>
            <a:pPr algn="just"/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27584" y="2509385"/>
          <a:ext cx="7560840" cy="199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487567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DoF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central</a:t>
                      </a:r>
                      <a:r>
                        <a:rPr lang="it-IT" sz="2400" dirty="0" smtClean="0">
                          <a:latin typeface="+mn-lt"/>
                        </a:rPr>
                        <a:t> </a:t>
                      </a:r>
                      <a:r>
                        <a:rPr lang="it-IT" sz="2400" dirty="0" err="1" smtClean="0">
                          <a:latin typeface="+mn-lt"/>
                        </a:rPr>
                        <a:t>fiber</a:t>
                      </a:r>
                      <a:r>
                        <a:rPr lang="it-IT" sz="2400" dirty="0" smtClean="0">
                          <a:latin typeface="+mn-lt"/>
                        </a:rPr>
                        <a:t> (Hz)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lateral</a:t>
                      </a:r>
                      <a:r>
                        <a:rPr lang="it-IT" sz="2400" dirty="0" smtClean="0">
                          <a:latin typeface="+mn-lt"/>
                        </a:rPr>
                        <a:t> </a:t>
                      </a:r>
                      <a:r>
                        <a:rPr lang="it-IT" sz="2400" dirty="0" err="1" smtClean="0">
                          <a:latin typeface="+mn-lt"/>
                        </a:rPr>
                        <a:t>fiber</a:t>
                      </a:r>
                      <a:r>
                        <a:rPr lang="it-IT" sz="2400" dirty="0" smtClean="0">
                          <a:latin typeface="+mn-lt"/>
                        </a:rPr>
                        <a:t> (Hz)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7567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rotational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1.343</a:t>
                      </a:r>
                      <a:r>
                        <a:rPr lang="it-IT" sz="2400" dirty="0" smtClean="0">
                          <a:latin typeface="+mn-lt"/>
                          <a:cs typeface="Calibri"/>
                        </a:rPr>
                        <a:t>·10</a:t>
                      </a:r>
                      <a:r>
                        <a:rPr lang="it-IT" sz="2400" baseline="30000" dirty="0" smtClean="0">
                          <a:latin typeface="+mn-lt"/>
                          <a:cs typeface="Calibri"/>
                        </a:rPr>
                        <a:t>-3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2.171</a:t>
                      </a:r>
                      <a:r>
                        <a:rPr lang="it-IT" sz="2400" dirty="0" smtClean="0">
                          <a:latin typeface="+mn-lt"/>
                          <a:cs typeface="Calibri"/>
                        </a:rPr>
                        <a:t>·</a:t>
                      </a:r>
                      <a:r>
                        <a:rPr lang="it-IT" sz="2400" dirty="0" smtClean="0">
                          <a:latin typeface="+mn-lt"/>
                        </a:rPr>
                        <a:t>10</a:t>
                      </a:r>
                      <a:r>
                        <a:rPr lang="it-IT" sz="2400" baseline="30000" dirty="0" smtClean="0">
                          <a:latin typeface="+mn-lt"/>
                        </a:rPr>
                        <a:t>-3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7034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simple</a:t>
                      </a:r>
                      <a:r>
                        <a:rPr lang="it-IT" sz="2400" dirty="0" smtClean="0">
                          <a:latin typeface="+mn-lt"/>
                        </a:rPr>
                        <a:t> </a:t>
                      </a:r>
                      <a:r>
                        <a:rPr lang="it-IT" sz="2400" dirty="0" err="1" smtClean="0">
                          <a:latin typeface="+mn-lt"/>
                        </a:rPr>
                        <a:t>pendulum</a:t>
                      </a:r>
                      <a:r>
                        <a:rPr lang="it-IT" sz="2400" dirty="0" smtClean="0">
                          <a:latin typeface="+mn-lt"/>
                        </a:rPr>
                        <a:t> 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0.435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0.614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7567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+mn-lt"/>
                        </a:rPr>
                        <a:t>boucing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10.393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+mn-lt"/>
                        </a:rPr>
                        <a:t>7.926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8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DoFs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model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Immagine 15" descr="APSDphi_dati_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5" y="1556792"/>
            <a:ext cx="4464496" cy="3600400"/>
          </a:xfrm>
          <a:prstGeom prst="rect">
            <a:avLst/>
          </a:prstGeom>
        </p:spPr>
      </p:pic>
      <p:pic>
        <p:nvPicPr>
          <p:cNvPr id="17" name="Immagine 16" descr="APSDx_dati_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3091" y="1556792"/>
            <a:ext cx="4191397" cy="3600400"/>
          </a:xfrm>
          <a:prstGeom prst="rect">
            <a:avLst/>
          </a:prstGeom>
        </p:spPr>
      </p:pic>
      <p:pic>
        <p:nvPicPr>
          <p:cNvPr id="13" name="Immagine 12" descr="APSDphi_dati_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310" y="1268760"/>
            <a:ext cx="6059473" cy="453650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843808" y="5775647"/>
            <a:ext cx="4248472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 err="1" smtClean="0">
                <a:sym typeface="Arial" charset="0"/>
              </a:rPr>
              <a:t>measured</a:t>
            </a:r>
            <a:r>
              <a:rPr lang="it-IT" sz="2400" dirty="0" smtClean="0">
                <a:sym typeface="Arial" charset="0"/>
              </a:rPr>
              <a:t>                  </a:t>
            </a:r>
            <a:r>
              <a:rPr lang="it-IT" sz="2400" dirty="0" err="1" smtClean="0">
                <a:sym typeface="Arial" charset="0"/>
              </a:rPr>
              <a:t>simulated</a:t>
            </a:r>
            <a:endParaRPr lang="en-US" sz="2400" dirty="0" smtClean="0">
              <a:solidFill>
                <a:schemeClr val="tx1"/>
              </a:solidFill>
              <a:sym typeface="Comic Sans MS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2051720" y="6021288"/>
            <a:ext cx="6480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499992" y="6021288"/>
            <a:ext cx="6480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1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DoF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free, 1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DoF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controlled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16016" y="2708920"/>
            <a:ext cx="3744416" cy="193899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With</a:t>
            </a: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our</a:t>
            </a: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apparatus</a:t>
            </a: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we</a:t>
            </a:r>
            <a:r>
              <a:rPr lang="it-IT" sz="2400" dirty="0" smtClean="0">
                <a:sym typeface="Arial" charset="0"/>
              </a:rPr>
              <a:t> can, </a:t>
            </a:r>
            <a:r>
              <a:rPr lang="it-IT" sz="2400" u="sng" dirty="0" err="1" smtClean="0">
                <a:sym typeface="Arial" charset="0"/>
              </a:rPr>
              <a:t>for</a:t>
            </a:r>
            <a:r>
              <a:rPr lang="it-IT" sz="2400" u="sng" dirty="0" smtClean="0">
                <a:sym typeface="Arial" charset="0"/>
              </a:rPr>
              <a:t> the first </a:t>
            </a:r>
            <a:r>
              <a:rPr lang="it-IT" sz="2400" u="sng" dirty="0" err="1" smtClean="0">
                <a:sym typeface="Arial" charset="0"/>
              </a:rPr>
              <a:t>time</a:t>
            </a:r>
            <a:r>
              <a:rPr lang="it-IT" sz="2400" dirty="0" smtClean="0">
                <a:sym typeface="Arial" charset="0"/>
              </a:rPr>
              <a:t>, simulate the </a:t>
            </a:r>
            <a:r>
              <a:rPr lang="it-IT" sz="2400" dirty="0" err="1" smtClean="0">
                <a:sym typeface="Arial" charset="0"/>
              </a:rPr>
              <a:t>influence</a:t>
            </a: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of</a:t>
            </a:r>
            <a:r>
              <a:rPr lang="it-IT" sz="2400" dirty="0" smtClean="0">
                <a:sym typeface="Arial" charset="0"/>
              </a:rPr>
              <a:t> the drag-free system </a:t>
            </a:r>
            <a:r>
              <a:rPr lang="it-IT" sz="2400" dirty="0" err="1" smtClean="0">
                <a:sym typeface="Arial" charset="0"/>
              </a:rPr>
              <a:t>of</a:t>
            </a:r>
            <a:r>
              <a:rPr lang="it-IT" sz="2400" dirty="0" smtClean="0">
                <a:sym typeface="Arial" charset="0"/>
              </a:rPr>
              <a:t> LISA PF on the </a:t>
            </a:r>
            <a:r>
              <a:rPr lang="it-IT" sz="2400" dirty="0" err="1" smtClean="0">
                <a:sym typeface="Arial" charset="0"/>
              </a:rPr>
              <a:t>sensitivity</a:t>
            </a:r>
            <a:r>
              <a:rPr lang="it-IT" sz="2400" dirty="0" smtClean="0">
                <a:sym typeface="Arial" charset="0"/>
              </a:rPr>
              <a:t> </a:t>
            </a:r>
            <a:r>
              <a:rPr lang="it-IT" sz="2400" dirty="0" err="1" smtClean="0">
                <a:sym typeface="Arial" charset="0"/>
              </a:rPr>
              <a:t>axis</a:t>
            </a:r>
            <a:r>
              <a:rPr lang="it-IT" sz="2400" dirty="0" smtClean="0">
                <a:sym typeface="Arial" charset="0"/>
              </a:rPr>
              <a:t>.</a:t>
            </a:r>
            <a:endParaRPr lang="en-US" sz="2400" dirty="0" smtClean="0">
              <a:solidFill>
                <a:schemeClr val="tx1"/>
              </a:solidFill>
              <a:sym typeface="Comic Sans MS" charset="0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>
            <a:off x="467544" y="2206724"/>
            <a:ext cx="3238500" cy="3238500"/>
            <a:chOff x="250" y="1979"/>
            <a:chExt cx="2040" cy="2040"/>
          </a:xfrm>
        </p:grpSpPr>
        <p:grpSp>
          <p:nvGrpSpPr>
            <p:cNvPr id="57" name="Group 6"/>
            <p:cNvGrpSpPr>
              <a:grpSpLocks/>
            </p:cNvGrpSpPr>
            <p:nvPr/>
          </p:nvGrpSpPr>
          <p:grpSpPr bwMode="auto">
            <a:xfrm>
              <a:off x="250" y="1979"/>
              <a:ext cx="2040" cy="2040"/>
              <a:chOff x="250" y="1979"/>
              <a:chExt cx="2040" cy="2040"/>
            </a:xfrm>
          </p:grpSpPr>
          <p:sp>
            <p:nvSpPr>
              <p:cNvPr id="93" name="Oval 7"/>
              <p:cNvSpPr>
                <a:spLocks noChangeArrowheads="1"/>
              </p:cNvSpPr>
              <p:nvPr/>
            </p:nvSpPr>
            <p:spPr bwMode="auto">
              <a:xfrm>
                <a:off x="250" y="1979"/>
                <a:ext cx="2040" cy="20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499" y="2750"/>
                <a:ext cx="499" cy="498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8" name="Group 9"/>
            <p:cNvGrpSpPr>
              <a:grpSpLocks/>
            </p:cNvGrpSpPr>
            <p:nvPr/>
          </p:nvGrpSpPr>
          <p:grpSpPr bwMode="auto">
            <a:xfrm>
              <a:off x="623" y="2676"/>
              <a:ext cx="1395" cy="635"/>
              <a:chOff x="623" y="2676"/>
              <a:chExt cx="1395" cy="635"/>
            </a:xfrm>
          </p:grpSpPr>
          <p:grpSp>
            <p:nvGrpSpPr>
              <p:cNvPr id="59" name="Group 10"/>
              <p:cNvGrpSpPr>
                <a:grpSpLocks/>
              </p:cNvGrpSpPr>
              <p:nvPr/>
            </p:nvGrpSpPr>
            <p:grpSpPr bwMode="auto">
              <a:xfrm>
                <a:off x="623" y="2795"/>
                <a:ext cx="250" cy="409"/>
                <a:chOff x="634" y="2817"/>
                <a:chExt cx="250" cy="364"/>
              </a:xfrm>
            </p:grpSpPr>
            <p:sp>
              <p:nvSpPr>
                <p:cNvPr id="91" name="Rectangle 11"/>
                <p:cNvSpPr>
                  <a:spLocks noChangeArrowheads="1"/>
                </p:cNvSpPr>
                <p:nvPr/>
              </p:nvSpPr>
              <p:spPr bwMode="auto">
                <a:xfrm>
                  <a:off x="634" y="2817"/>
                  <a:ext cx="250" cy="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" name="Rectangle 12"/>
                <p:cNvSpPr>
                  <a:spLocks noChangeArrowheads="1"/>
                </p:cNvSpPr>
                <p:nvPr/>
              </p:nvSpPr>
              <p:spPr bwMode="auto">
                <a:xfrm>
                  <a:off x="634" y="3158"/>
                  <a:ext cx="250" cy="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60" name="Group 13"/>
              <p:cNvGrpSpPr>
                <a:grpSpLocks/>
              </p:cNvGrpSpPr>
              <p:nvPr/>
            </p:nvGrpSpPr>
            <p:grpSpPr bwMode="auto">
              <a:xfrm>
                <a:off x="1294" y="2676"/>
                <a:ext cx="724" cy="635"/>
                <a:chOff x="1294" y="2659"/>
                <a:chExt cx="724" cy="635"/>
              </a:xfrm>
            </p:grpSpPr>
            <p:cxnSp>
              <p:nvCxnSpPr>
                <p:cNvPr id="63" name="AutoShape 14"/>
                <p:cNvCxnSpPr>
                  <a:cxnSpLocks noChangeShapeType="1"/>
                  <a:stCxn id="79" idx="1"/>
                  <a:endCxn id="64" idx="4"/>
                </p:cNvCxnSpPr>
                <p:nvPr/>
              </p:nvCxnSpPr>
              <p:spPr bwMode="auto">
                <a:xfrm flipV="1">
                  <a:off x="1373" y="2842"/>
                  <a:ext cx="346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</p:cxnSp>
            <p:sp>
              <p:nvSpPr>
                <p:cNvPr id="64" name="Freeform 15"/>
                <p:cNvSpPr>
                  <a:spLocks/>
                </p:cNvSpPr>
                <p:nvPr/>
              </p:nvSpPr>
              <p:spPr bwMode="auto">
                <a:xfrm>
                  <a:off x="1719" y="2702"/>
                  <a:ext cx="299" cy="558"/>
                </a:xfrm>
                <a:custGeom>
                  <a:avLst/>
                  <a:gdLst>
                    <a:gd name="T0" fmla="*/ 0 w 1361"/>
                    <a:gd name="T1" fmla="*/ 0 h 1815"/>
                    <a:gd name="T2" fmla="*/ 66 w 1361"/>
                    <a:gd name="T3" fmla="*/ 86 h 1815"/>
                    <a:gd name="T4" fmla="*/ 0 w 1361"/>
                    <a:gd name="T5" fmla="*/ 172 h 1815"/>
                    <a:gd name="T6" fmla="*/ 0 w 1361"/>
                    <a:gd name="T7" fmla="*/ 129 h 1815"/>
                    <a:gd name="T8" fmla="*/ 0 w 1361"/>
                    <a:gd name="T9" fmla="*/ 43 h 1815"/>
                    <a:gd name="T10" fmla="*/ 0 w 1361"/>
                    <a:gd name="T11" fmla="*/ 0 h 18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1"/>
                    <a:gd name="T19" fmla="*/ 0 h 1815"/>
                    <a:gd name="T20" fmla="*/ 1361 w 1361"/>
                    <a:gd name="T21" fmla="*/ 1815 h 18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1" h="1815">
                      <a:moveTo>
                        <a:pt x="0" y="0"/>
                      </a:moveTo>
                      <a:lnTo>
                        <a:pt x="1361" y="908"/>
                      </a:lnTo>
                      <a:lnTo>
                        <a:pt x="0" y="1815"/>
                      </a:lnTo>
                      <a:lnTo>
                        <a:pt x="0" y="1361"/>
                      </a:lnTo>
                      <a:lnTo>
                        <a:pt x="0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cxnSp>
              <p:nvCxnSpPr>
                <p:cNvPr id="65" name="AutoShape 16"/>
                <p:cNvCxnSpPr>
                  <a:cxnSpLocks noChangeShapeType="1"/>
                  <a:stCxn id="76" idx="1"/>
                  <a:endCxn id="64" idx="3"/>
                </p:cNvCxnSpPr>
                <p:nvPr/>
              </p:nvCxnSpPr>
              <p:spPr bwMode="auto">
                <a:xfrm>
                  <a:off x="1294" y="3118"/>
                  <a:ext cx="425" cy="2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6" name="Group 17"/>
                <p:cNvGrpSpPr>
                  <a:grpSpLocks/>
                </p:cNvGrpSpPr>
                <p:nvPr/>
              </p:nvGrpSpPr>
              <p:grpSpPr bwMode="auto">
                <a:xfrm>
                  <a:off x="1294" y="2659"/>
                  <a:ext cx="79" cy="635"/>
                  <a:chOff x="420" y="119"/>
                  <a:chExt cx="141" cy="1049"/>
                </a:xfrm>
              </p:grpSpPr>
              <p:sp>
                <p:nvSpPr>
                  <p:cNvPr id="6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20" y="119"/>
                    <a:ext cx="141" cy="1049"/>
                  </a:xfrm>
                  <a:prstGeom prst="can">
                    <a:avLst>
                      <a:gd name="adj" fmla="val 39024"/>
                    </a:avLst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6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20" y="245"/>
                    <a:ext cx="141" cy="798"/>
                    <a:chOff x="511" y="2585"/>
                    <a:chExt cx="141" cy="798"/>
                  </a:xfrm>
                </p:grpSpPr>
                <p:sp>
                  <p:nvSpPr>
                    <p:cNvPr id="77" name="Arc 20"/>
                    <p:cNvSpPr>
                      <a:spLocks/>
                    </p:cNvSpPr>
                    <p:nvPr/>
                  </p:nvSpPr>
                  <p:spPr bwMode="auto">
                    <a:xfrm>
                      <a:off x="511" y="2585"/>
                      <a:ext cx="141" cy="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78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511" y="2642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79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1" y="2699"/>
                      <a:ext cx="141" cy="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0" name="Arc 23"/>
                    <p:cNvSpPr>
                      <a:spLocks/>
                    </p:cNvSpPr>
                    <p:nvPr/>
                  </p:nvSpPr>
                  <p:spPr bwMode="auto">
                    <a:xfrm>
                      <a:off x="511" y="2756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1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511" y="2813"/>
                      <a:ext cx="141" cy="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2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511" y="2870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3" name="Arc 26"/>
                    <p:cNvSpPr>
                      <a:spLocks/>
                    </p:cNvSpPr>
                    <p:nvPr/>
                  </p:nvSpPr>
                  <p:spPr bwMode="auto">
                    <a:xfrm>
                      <a:off x="511" y="2927"/>
                      <a:ext cx="141" cy="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4" name="Arc 27"/>
                    <p:cNvSpPr>
                      <a:spLocks/>
                    </p:cNvSpPr>
                    <p:nvPr/>
                  </p:nvSpPr>
                  <p:spPr bwMode="auto">
                    <a:xfrm>
                      <a:off x="511" y="2984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5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511" y="3039"/>
                      <a:ext cx="141" cy="5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6" name="Arc 29"/>
                    <p:cNvSpPr>
                      <a:spLocks/>
                    </p:cNvSpPr>
                    <p:nvPr/>
                  </p:nvSpPr>
                  <p:spPr bwMode="auto">
                    <a:xfrm>
                      <a:off x="511" y="3098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7" name="Arc 30"/>
                    <p:cNvSpPr>
                      <a:spLocks/>
                    </p:cNvSpPr>
                    <p:nvPr/>
                  </p:nvSpPr>
                  <p:spPr bwMode="auto">
                    <a:xfrm>
                      <a:off x="511" y="3153"/>
                      <a:ext cx="141" cy="5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8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511" y="3212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89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511" y="3267"/>
                      <a:ext cx="141" cy="5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0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511" y="3326"/>
                      <a:ext cx="141" cy="5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t-IT" sz="24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69" name="Arc 34"/>
                  <p:cNvSpPr>
                    <a:spLocks/>
                  </p:cNvSpPr>
                  <p:nvPr/>
                </p:nvSpPr>
                <p:spPr bwMode="auto">
                  <a:xfrm flipH="1">
                    <a:off x="420" y="416"/>
                    <a:ext cx="141" cy="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0" name="Arc 35"/>
                  <p:cNvSpPr>
                    <a:spLocks/>
                  </p:cNvSpPr>
                  <p:nvPr/>
                </p:nvSpPr>
                <p:spPr bwMode="auto">
                  <a:xfrm flipH="1">
                    <a:off x="420" y="473"/>
                    <a:ext cx="141" cy="5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1" name="Arc 36"/>
                  <p:cNvSpPr>
                    <a:spLocks/>
                  </p:cNvSpPr>
                  <p:nvPr/>
                </p:nvSpPr>
                <p:spPr bwMode="auto">
                  <a:xfrm flipH="1">
                    <a:off x="420" y="530"/>
                    <a:ext cx="141" cy="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" name="Arc 37"/>
                  <p:cNvSpPr>
                    <a:spLocks/>
                  </p:cNvSpPr>
                  <p:nvPr/>
                </p:nvSpPr>
                <p:spPr bwMode="auto">
                  <a:xfrm flipH="1">
                    <a:off x="420" y="587"/>
                    <a:ext cx="141" cy="5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3" name="Arc 38"/>
                  <p:cNvSpPr>
                    <a:spLocks/>
                  </p:cNvSpPr>
                  <p:nvPr/>
                </p:nvSpPr>
                <p:spPr bwMode="auto">
                  <a:xfrm flipH="1">
                    <a:off x="420" y="644"/>
                    <a:ext cx="141" cy="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4" name="Arc 39"/>
                  <p:cNvSpPr>
                    <a:spLocks/>
                  </p:cNvSpPr>
                  <p:nvPr/>
                </p:nvSpPr>
                <p:spPr bwMode="auto">
                  <a:xfrm flipH="1">
                    <a:off x="420" y="700"/>
                    <a:ext cx="141" cy="5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5" name="Arc 40"/>
                  <p:cNvSpPr>
                    <a:spLocks/>
                  </p:cNvSpPr>
                  <p:nvPr/>
                </p:nvSpPr>
                <p:spPr bwMode="auto">
                  <a:xfrm flipH="1">
                    <a:off x="420" y="758"/>
                    <a:ext cx="141" cy="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6" name="Arc 41"/>
                  <p:cNvSpPr>
                    <a:spLocks/>
                  </p:cNvSpPr>
                  <p:nvPr/>
                </p:nvSpPr>
                <p:spPr bwMode="auto">
                  <a:xfrm flipH="1">
                    <a:off x="420" y="814"/>
                    <a:ext cx="141" cy="5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it-IT" sz="24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748" y="2704"/>
                <a:ext cx="544" cy="91"/>
              </a:xfrm>
              <a:custGeom>
                <a:avLst/>
                <a:gdLst>
                  <a:gd name="T0" fmla="*/ 0 w 544"/>
                  <a:gd name="T1" fmla="*/ 91 h 91"/>
                  <a:gd name="T2" fmla="*/ 0 w 544"/>
                  <a:gd name="T3" fmla="*/ 0 h 91"/>
                  <a:gd name="T4" fmla="*/ 499 w 544"/>
                  <a:gd name="T5" fmla="*/ 0 h 91"/>
                  <a:gd name="T6" fmla="*/ 499 w 544"/>
                  <a:gd name="T7" fmla="*/ 46 h 91"/>
                  <a:gd name="T8" fmla="*/ 544 w 544"/>
                  <a:gd name="T9" fmla="*/ 46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4"/>
                  <a:gd name="T16" fmla="*/ 0 h 91"/>
                  <a:gd name="T17" fmla="*/ 544 w 54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4" h="91">
                    <a:moveTo>
                      <a:pt x="0" y="91"/>
                    </a:moveTo>
                    <a:lnTo>
                      <a:pt x="0" y="0"/>
                    </a:lnTo>
                    <a:lnTo>
                      <a:pt x="499" y="0"/>
                    </a:lnTo>
                    <a:lnTo>
                      <a:pt x="499" y="46"/>
                    </a:lnTo>
                    <a:lnTo>
                      <a:pt x="544" y="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 flipV="1">
                <a:off x="748" y="3203"/>
                <a:ext cx="544" cy="91"/>
              </a:xfrm>
              <a:custGeom>
                <a:avLst/>
                <a:gdLst>
                  <a:gd name="T0" fmla="*/ 0 w 544"/>
                  <a:gd name="T1" fmla="*/ 91 h 91"/>
                  <a:gd name="T2" fmla="*/ 0 w 544"/>
                  <a:gd name="T3" fmla="*/ 0 h 91"/>
                  <a:gd name="T4" fmla="*/ 499 w 544"/>
                  <a:gd name="T5" fmla="*/ 0 h 91"/>
                  <a:gd name="T6" fmla="*/ 499 w 544"/>
                  <a:gd name="T7" fmla="*/ 46 h 91"/>
                  <a:gd name="T8" fmla="*/ 544 w 544"/>
                  <a:gd name="T9" fmla="*/ 46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4"/>
                  <a:gd name="T16" fmla="*/ 0 h 91"/>
                  <a:gd name="T17" fmla="*/ 544 w 54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4" h="91">
                    <a:moveTo>
                      <a:pt x="0" y="91"/>
                    </a:moveTo>
                    <a:lnTo>
                      <a:pt x="0" y="0"/>
                    </a:lnTo>
                    <a:lnTo>
                      <a:pt x="499" y="0"/>
                    </a:lnTo>
                    <a:lnTo>
                      <a:pt x="499" y="46"/>
                    </a:lnTo>
                    <a:lnTo>
                      <a:pt x="544" y="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1041996" y="3601732"/>
            <a:ext cx="431800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185 0.00243 -0.00625 0.00382 -0.00532 C 0.0052 -0.0044 0.0085 0.00278 0.00781 0.00533 C 0.00711 0.00787 0.00191 0.01065 0 0.01065 C -0.00191 0.01065 -0.0033 0.0081 -0.004 0.00533 C -0.00469 0.00255 -0.00469 -0.00347 -0.004 -0.00532 C -0.0033 -0.00717 0.00069 -0.00717 0 -0.00532 C -0.0007 -0.00347 -0.00799 0.0044 -0.00799 0.00533 C -0.00799 0.00625 -0.00191 0.00185 0 0 Z " pathEditMode="relative" ptsTypes="aaaaaaa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C -0.00017 -0.00254 -0.00017 -0.00694 -0.00017 -0.00578 C -0.00017 -0.00463 -0.00017 0.00301 -0.00017 0.00579 C -0.00017 0.00857 -0.00017 0.01135 -0.00017 0.01111 C -0.00017 0.01088 -0.00052 0.00764 -0.00052 0.00486 C -0.00052 0.00209 -0.00052 -0.00416 -0.00052 -0.00578 C -0.00052 -0.0074 -4.72222E-6 -0.00717 -4.72222E-6 -0.00532 C -4.72222E-6 -0.00347 -0.00052 0.0051 -0.00052 0.00579 C -0.00052 0.00648 -0.00017 0.00116 -0.00017 -0.00069 Z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5" grpId="0" animBg="1"/>
      <p:bldP spid="9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x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free, </a:t>
            </a:r>
            <a:r>
              <a:rPr lang="el-GR" sz="4400" noProof="0" dirty="0" smtClean="0">
                <a:latin typeface="Calibri"/>
                <a:ea typeface="+mj-ea"/>
                <a:cs typeface="Calibri"/>
              </a:rPr>
              <a:t>ϕ</a:t>
            </a:r>
            <a:r>
              <a:rPr lang="it-IT" sz="4400" noProof="0" dirty="0" smtClean="0">
                <a:latin typeface="Calibri"/>
                <a:ea typeface="+mj-ea"/>
                <a:cs typeface="Calibri"/>
              </a:rPr>
              <a:t> </a:t>
            </a:r>
            <a:r>
              <a:rPr lang="it-IT" sz="4400" noProof="0" dirty="0" err="1" smtClean="0">
                <a:latin typeface="Calibri"/>
                <a:ea typeface="+mj-ea"/>
                <a:cs typeface="Calibri"/>
              </a:rPr>
              <a:t>controlled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 descr="a_APSD_DoF_phi_phi_control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700808"/>
            <a:ext cx="4399954" cy="4000500"/>
          </a:xfrm>
          <a:prstGeom prst="rect">
            <a:avLst/>
          </a:prstGeom>
        </p:spPr>
      </p:pic>
      <p:pic>
        <p:nvPicPr>
          <p:cNvPr id="15" name="Immagine 14" descr="a_APSD_DoF_x_phi_controll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700808"/>
            <a:ext cx="4392488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384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cs typeface="Calibri"/>
              </a:rPr>
              <a:t>ϕ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free, x </a:t>
            </a:r>
            <a:r>
              <a:rPr lang="it-IT" sz="4400" noProof="0" dirty="0" err="1" smtClean="0">
                <a:latin typeface="Calibri"/>
                <a:ea typeface="+mj-ea"/>
                <a:cs typeface="Calibri"/>
              </a:rPr>
              <a:t>controlled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a_APSD_DoF_phi_x_control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700808"/>
            <a:ext cx="4392488" cy="4000500"/>
          </a:xfrm>
          <a:prstGeom prst="rect">
            <a:avLst/>
          </a:prstGeom>
        </p:spPr>
      </p:pic>
      <p:pic>
        <p:nvPicPr>
          <p:cNvPr id="13" name="Immagine 12" descr="a_APSD_DoF_x_x_controll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9" y="1700808"/>
            <a:ext cx="432048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DC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bias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measurement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1560" y="1772816"/>
            <a:ext cx="7920880" cy="4154984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ea typeface="Lucida Grande" charset="0"/>
                <a:cs typeface="Lucida Grande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Stray</a:t>
            </a:r>
            <a:r>
              <a:rPr lang="en-US" sz="2400" dirty="0" smtClean="0">
                <a:solidFill>
                  <a:srgbClr val="FFA669"/>
                </a:solidFill>
                <a:ea typeface="Lucida Grande" charset="0"/>
                <a:cs typeface="Lucida Grande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DC bias related to spatially varying DC surface potentials couplings with the residual TM charge 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(q) 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are expected to be a significant noise source (</a:t>
            </a:r>
            <a:r>
              <a:rPr lang="en-US" sz="2400" dirty="0" err="1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Antonucci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 et al, 2012):</a:t>
            </a:r>
          </a:p>
          <a:p>
            <a:pPr algn="just"/>
            <a:endParaRPr lang="en-US" sz="2400" dirty="0" smtClean="0">
              <a:solidFill>
                <a:srgbClr val="FFA669"/>
              </a:solidFill>
              <a:sym typeface="Arial" charset="0"/>
            </a:endParaRPr>
          </a:p>
          <a:p>
            <a:pPr algn="just"/>
            <a:endParaRPr lang="en-US" sz="2400" dirty="0" smtClean="0">
              <a:solidFill>
                <a:srgbClr val="FFA669"/>
              </a:solidFill>
              <a:sym typeface="Arial" charset="0"/>
            </a:endParaRPr>
          </a:p>
          <a:p>
            <a:pPr algn="just"/>
            <a:endParaRPr lang="en-US" sz="2400" dirty="0" smtClean="0">
              <a:solidFill>
                <a:srgbClr val="FFA669"/>
              </a:solidFill>
              <a:sym typeface="Arial" charset="0"/>
            </a:endParaRPr>
          </a:p>
          <a:p>
            <a:pPr algn="just"/>
            <a:endParaRPr lang="en-US" sz="2400" dirty="0" smtClean="0">
              <a:solidFill>
                <a:srgbClr val="FFA669"/>
              </a:solidFill>
              <a:sym typeface="Arial" charset="0"/>
            </a:endParaRPr>
          </a:p>
          <a:p>
            <a:pPr algn="just"/>
            <a:endParaRPr lang="en-US" sz="2400" dirty="0" smtClean="0">
              <a:solidFill>
                <a:srgbClr val="FFA669"/>
              </a:solidFill>
              <a:sym typeface="Arial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Arial" charset="0"/>
              </a:rPr>
              <a:t>Any spurious DC bias distribution generates a </a:t>
            </a:r>
            <a:r>
              <a:rPr lang="el-GR" sz="2400" dirty="0" smtClean="0">
                <a:sym typeface="Arial" charset="0"/>
              </a:rPr>
              <a:t>Δ</a:t>
            </a:r>
            <a:r>
              <a:rPr lang="it-IT" sz="2400" baseline="-25000" dirty="0" smtClean="0">
                <a:cs typeface="Calibri"/>
                <a:sym typeface="Arial" charset="0"/>
              </a:rPr>
              <a:t>x</a:t>
            </a:r>
            <a:r>
              <a:rPr lang="el-GR" sz="2400" baseline="-25000" dirty="0" smtClean="0">
                <a:cs typeface="Calibri"/>
                <a:sym typeface="Arial" charset="0"/>
              </a:rPr>
              <a:t> </a:t>
            </a:r>
            <a:r>
              <a:rPr lang="it-IT" sz="2400" dirty="0" smtClean="0">
                <a:cs typeface="Calibri"/>
                <a:sym typeface="Arial" charset="0"/>
              </a:rPr>
              <a:t>(</a:t>
            </a:r>
            <a:r>
              <a:rPr lang="el-GR" sz="2400" dirty="0" smtClean="0">
                <a:solidFill>
                  <a:schemeClr val="tx1"/>
                </a:solidFill>
                <a:sym typeface="Arial" charset="0"/>
              </a:rPr>
              <a:t>Δ</a:t>
            </a:r>
            <a:r>
              <a:rPr lang="el-GR" sz="2400" baseline="-25000" dirty="0" smtClean="0">
                <a:solidFill>
                  <a:schemeClr val="tx1"/>
                </a:solidFill>
                <a:cs typeface="Calibri"/>
                <a:sym typeface="Arial" charset="0"/>
              </a:rPr>
              <a:t>ϕ</a:t>
            </a:r>
            <a:r>
              <a:rPr lang="it-IT" sz="2400" dirty="0" smtClean="0">
                <a:solidFill>
                  <a:schemeClr val="tx1"/>
                </a:solidFill>
                <a:cs typeface="Calibri"/>
                <a:sym typeface="Arial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cs typeface="Calibri"/>
                <a:sym typeface="Arial" charset="0"/>
              </a:rPr>
              <a:t> that couples to</a:t>
            </a:r>
            <a:r>
              <a:rPr lang="en-US" sz="2400" dirty="0" smtClean="0">
                <a:solidFill>
                  <a:schemeClr val="tx1"/>
                </a:solidFill>
                <a:sym typeface="Arial" charset="0"/>
              </a:rPr>
              <a:t> the charged test mass producing a force (torque).</a:t>
            </a:r>
            <a:endParaRPr lang="en-US" sz="2400" dirty="0" smtClean="0">
              <a:solidFill>
                <a:schemeClr val="tx1"/>
              </a:solidFill>
              <a:sym typeface="Comic Sans MS" charset="0"/>
            </a:endParaRPr>
          </a:p>
        </p:txBody>
      </p:sp>
      <p:pic>
        <p:nvPicPr>
          <p:cNvPr id="13" name="Immagine 12" descr="eq_DC_bi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29001"/>
            <a:ext cx="7077731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dirty="0" err="1" smtClean="0"/>
              <a:t>Motivations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3024336" cy="37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acc_LISA_P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5229200"/>
            <a:ext cx="4104456" cy="101004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491880" y="1291401"/>
            <a:ext cx="532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We intend to investigate the spurious forces that may act on the </a:t>
            </a:r>
            <a:r>
              <a:rPr lang="en-US" sz="2400" dirty="0" smtClean="0"/>
              <a:t>LISA PF TM</a:t>
            </a:r>
            <a:r>
              <a:rPr lang="en-US" sz="2400" dirty="0" smtClean="0"/>
              <a:t>, with a TM in quasi free-fall along 2 </a:t>
            </a:r>
            <a:r>
              <a:rPr lang="en-US" sz="2400" dirty="0" err="1" smtClean="0"/>
              <a:t>DoF</a:t>
            </a:r>
            <a:r>
              <a:rPr lang="en-US" sz="2400" dirty="0" smtClean="0"/>
              <a:t>.</a:t>
            </a:r>
            <a:r>
              <a:rPr lang="it-IT" sz="2400" dirty="0" smtClean="0"/>
              <a:t> </a:t>
            </a:r>
          </a:p>
          <a:p>
            <a:pPr algn="just"/>
            <a:endParaRPr lang="it-IT" sz="2400" dirty="0" smtClean="0"/>
          </a:p>
          <a:p>
            <a:pPr>
              <a:buFont typeface="Wingdings" pitchFamily="2" charset="2"/>
              <a:buChar char="§"/>
            </a:pP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91880" y="2852936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With a TM in free fall conditions on 2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we can: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analyze cross talks between two soft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evaluate the effects on one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, when we apply feedback to the second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DC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bias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measurement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implified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polarizzazione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4" y="4017247"/>
            <a:ext cx="3932842" cy="222006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11560" y="1365736"/>
            <a:ext cx="7848872" cy="3046988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omic Sans MS" pitchFamily="66" charset="0"/>
                <a:ea typeface="Lucida Grande" charset="0"/>
                <a:cs typeface="Lucida Grande" charset="0"/>
                <a:sym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The DC bias effect can be measured by simulating a modulated test mass charge applying a sinusoidal signal to z electrodes,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Lucida Grande" charset="0"/>
                <a:cs typeface="Lucida Grande" charset="0"/>
                <a:sym typeface="Arial" charset="0"/>
              </a:rPr>
              <a:t> assuming for all the x-</a:t>
            </a:r>
            <a:r>
              <a:rPr lang="en-US" sz="2400" dirty="0" err="1" smtClean="0">
                <a:ea typeface="Lucida Grande" charset="0"/>
                <a:cs typeface="Lucida Grande" charset="0"/>
                <a:sym typeface="Arial" charset="0"/>
              </a:rPr>
              <a:t>electrods</a:t>
            </a:r>
            <a:r>
              <a:rPr lang="en-US" sz="2400" dirty="0" smtClean="0">
                <a:ea typeface="Lucida Grande" charset="0"/>
                <a:cs typeface="Lucida Grande" charset="0"/>
                <a:sym typeface="Arial" charset="0"/>
              </a:rPr>
              <a:t> a uniform potential, t</a:t>
            </a:r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he force and the torque produced at the first harmonic of the voltage modulation frequency </a:t>
            </a:r>
            <a:r>
              <a:rPr lang="el-GR" sz="2400" b="1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ω</a:t>
            </a:r>
            <a:r>
              <a:rPr lang="it-IT" sz="2400" b="1" baseline="-250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z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for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 a TM </a:t>
            </a:r>
            <a:r>
              <a:rPr lang="it-IT" sz="2400" dirty="0" err="1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centered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, can </a:t>
            </a:r>
            <a:r>
              <a:rPr lang="it-IT" sz="2400" dirty="0" err="1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be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written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as</a:t>
            </a:r>
            <a:r>
              <a:rPr lang="it-IT" sz="24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:</a:t>
            </a:r>
            <a:endParaRPr lang="en-US" sz="2400" dirty="0" smtClean="0">
              <a:solidFill>
                <a:schemeClr val="tx1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ea typeface="Lucida Grande" charset="0"/>
              <a:cs typeface="Lucida Grande" charset="0"/>
              <a:sym typeface="Arial" charset="0"/>
            </a:endParaRPr>
          </a:p>
        </p:txBody>
      </p:sp>
      <p:pic>
        <p:nvPicPr>
          <p:cNvPr id="14" name="Immagine 13" descr="eq_force_torq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2884" y="3717032"/>
            <a:ext cx="4191564" cy="1296144"/>
          </a:xfrm>
          <a:prstGeom prst="rect">
            <a:avLst/>
          </a:prstGeom>
        </p:spPr>
      </p:pic>
      <p:pic>
        <p:nvPicPr>
          <p:cNvPr id="15" name="Immagine 14" descr="eq_delta_x_delta_p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7416" y="5250904"/>
            <a:ext cx="310896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DC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bias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measurement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p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reliminary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torque_Vz_no_comp_p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0968"/>
            <a:ext cx="4039648" cy="3024336"/>
          </a:xfrm>
          <a:prstGeom prst="rect">
            <a:avLst/>
          </a:prstGeom>
        </p:spPr>
      </p:pic>
      <p:pic>
        <p:nvPicPr>
          <p:cNvPr id="13" name="Immagine 12" descr="torque_Vz_no_comp_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8816" y="3140968"/>
            <a:ext cx="4039648" cy="3024336"/>
          </a:xfrm>
          <a:prstGeom prst="rect">
            <a:avLst/>
          </a:prstGeom>
        </p:spPr>
      </p:pic>
      <p:pic>
        <p:nvPicPr>
          <p:cNvPr id="14" name="Immagine 13" descr="tab_delta_no_co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9351" y="1556792"/>
            <a:ext cx="4831081" cy="129614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67544" y="1427292"/>
            <a:ext cx="2267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Comic Sans MS" charset="0"/>
              </a:rPr>
              <a:t>Modulation parameters: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Lucida Grande" charset="0"/>
                <a:cs typeface="Lucida Grande" charset="0"/>
                <a:sym typeface="Comic Sans M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Lucida Grande" charset="0"/>
                <a:cs typeface="Lucida Grande" charset="0"/>
                <a:sym typeface="Comic Sans MS" charset="0"/>
              </a:rPr>
              <a:t>V</a:t>
            </a:r>
            <a:r>
              <a:rPr lang="en-US" sz="2400" baseline="-25000" dirty="0" err="1" smtClean="0">
                <a:solidFill>
                  <a:schemeClr val="tx1"/>
                </a:solidFill>
                <a:ea typeface="Lucida Grande" charset="0"/>
                <a:cs typeface="Lucida Grande" charset="0"/>
                <a:sym typeface="Comic Sans MS" charset="0"/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ea typeface="Comic Sans MS" charset="0"/>
                <a:cs typeface="Comic Sans MS" charset="0"/>
                <a:sym typeface="Comic Sans MS" charset="0"/>
              </a:rPr>
              <a:t> = 6V</a:t>
            </a:r>
            <a:endParaRPr lang="en-US" sz="2400" dirty="0" smtClean="0">
              <a:solidFill>
                <a:srgbClr val="FFA669"/>
              </a:solidFill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ym typeface="Comic Sans MS" charset="0"/>
              </a:rPr>
              <a:t> </a:t>
            </a:r>
            <a:r>
              <a:rPr lang="en-US" sz="2400" dirty="0" smtClean="0">
                <a:cs typeface="Calibri"/>
                <a:sym typeface="Comic Sans MS" charset="0"/>
              </a:rPr>
              <a:t>f</a:t>
            </a:r>
            <a:r>
              <a:rPr lang="it-IT" sz="2400" b="1" baseline="-25000" dirty="0" smtClean="0">
                <a:solidFill>
                  <a:schemeClr val="tx1"/>
                </a:solidFill>
                <a:cs typeface="Calibri"/>
                <a:sym typeface="Comic Sans MS" charset="0"/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sym typeface="Comic Sans MS" charset="0"/>
              </a:rPr>
              <a:t> = 3mHz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6" name="Freccia a sinistra 15"/>
          <p:cNvSpPr/>
          <p:nvPr/>
        </p:nvSpPr>
        <p:spPr>
          <a:xfrm rot="10800000">
            <a:off x="2555776" y="2008263"/>
            <a:ext cx="618368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DC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bias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measurement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compensation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polarizzazione_z_co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413872"/>
            <a:ext cx="5993476" cy="338328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051720" y="2132856"/>
            <a:ext cx="576064" cy="5040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804248" y="3212976"/>
            <a:ext cx="576064" cy="5040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804248" y="2204864"/>
            <a:ext cx="576064" cy="5040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051720" y="3140968"/>
            <a:ext cx="576064" cy="5040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403648" y="2132856"/>
            <a:ext cx="576064" cy="50405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156176" y="2204864"/>
            <a:ext cx="576064" cy="50405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156176" y="3212976"/>
            <a:ext cx="576064" cy="50405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403648" y="3140968"/>
            <a:ext cx="576064" cy="50405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5904656" y="4841865"/>
            <a:ext cx="2843808" cy="132343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Lucida Grande" charset="0"/>
                <a:cs typeface="Lucida Grande" charset="0"/>
                <a:sym typeface="Arial" charset="0"/>
              </a:rPr>
              <a:t> The residual stray DC bias </a:t>
            </a:r>
            <a:r>
              <a:rPr lang="el-GR" sz="2000" b="1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Δ</a:t>
            </a:r>
            <a:r>
              <a:rPr lang="el-GR" sz="2000" b="1" baseline="-250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ϕ</a:t>
            </a:r>
            <a:r>
              <a:rPr lang="en-US" sz="20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, </a:t>
            </a:r>
            <a:r>
              <a:rPr lang="el-GR" sz="2000" b="1" dirty="0" smtClean="0">
                <a:ea typeface="Lucida Grande" charset="0"/>
                <a:cs typeface="Calibri"/>
                <a:sym typeface="Arial" charset="0"/>
              </a:rPr>
              <a:t>Δ</a:t>
            </a:r>
            <a:r>
              <a:rPr lang="it-IT" sz="2000" b="1" baseline="-25000" dirty="0" smtClean="0">
                <a:ea typeface="Lucida Grande" charset="0"/>
                <a:cs typeface="Calibri"/>
                <a:sym typeface="Arial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ea typeface="Lucida Grande" charset="0"/>
                <a:cs typeface="Calibri"/>
                <a:sym typeface="Arial" charset="0"/>
              </a:rPr>
              <a:t> must be less than 100mV (LISA PF requirement).</a:t>
            </a:r>
            <a:endParaRPr lang="en-US" sz="2000" dirty="0" smtClean="0">
              <a:solidFill>
                <a:schemeClr val="tx1"/>
              </a:solidFill>
              <a:ea typeface="Lucida Grande" charset="0"/>
              <a:cs typeface="Lucida Grande" charset="0"/>
              <a:sym typeface="Arial" charset="0"/>
            </a:endParaRPr>
          </a:p>
        </p:txBody>
      </p:sp>
      <p:pic>
        <p:nvPicPr>
          <p:cNvPr id="24" name="Immagine 23" descr="tabella_V_c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869160"/>
            <a:ext cx="5329477" cy="127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q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measurement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eq_force_torque_V_m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077072"/>
            <a:ext cx="4064924" cy="1005840"/>
          </a:xfrm>
          <a:prstGeom prst="rect">
            <a:avLst/>
          </a:prstGeom>
        </p:spPr>
      </p:pic>
      <p:sp>
        <p:nvSpPr>
          <p:cNvPr id="15" name="Rectangle 6"/>
          <p:cNvSpPr>
            <a:spLocks/>
          </p:cNvSpPr>
          <p:nvPr/>
        </p:nvSpPr>
        <p:spPr bwMode="auto">
          <a:xfrm>
            <a:off x="899592" y="141277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Applying to x-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electrods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the V</a:t>
            </a:r>
            <a:r>
              <a:rPr lang="en-US" sz="2400" baseline="-25000" dirty="0" smtClean="0">
                <a:ea typeface="Comic Sans MS" charset="0"/>
                <a:cs typeface="Calibri" pitchFamily="34" charset="0"/>
                <a:sym typeface="Comic Sans MS" charset="0"/>
              </a:rPr>
              <a:t>COMP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 + 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V</a:t>
            </a:r>
            <a:r>
              <a:rPr lang="en-US" sz="2400" baseline="-25000" dirty="0" err="1" smtClean="0">
                <a:ea typeface="Comic Sans MS" charset="0"/>
                <a:cs typeface="Calibri" pitchFamily="34" charset="0"/>
                <a:sym typeface="Comic Sans MS" charset="0"/>
              </a:rPr>
              <a:t>MOD</a:t>
            </a:r>
            <a:r>
              <a:rPr lang="en-US" sz="2400" dirty="0" err="1" smtClean="0">
                <a:ea typeface="Comic Sans MS" charset="0"/>
                <a:cs typeface="Calibri" pitchFamily="34" charset="0"/>
                <a:sym typeface="Comic Sans MS" charset="0"/>
              </a:rPr>
              <a:t>sin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(</a:t>
            </a:r>
            <a:r>
              <a:rPr lang="el-GR" sz="2400" dirty="0" smtClean="0">
                <a:latin typeface="Calibri"/>
                <a:ea typeface="Comic Sans MS" charset="0"/>
                <a:cs typeface="Calibri"/>
                <a:sym typeface="Comic Sans MS" charset="0"/>
              </a:rPr>
              <a:t>ω</a:t>
            </a:r>
            <a:r>
              <a:rPr lang="it-IT" sz="2400" baseline="-25000" dirty="0" err="1" smtClean="0">
                <a:latin typeface="Calibri"/>
                <a:ea typeface="Comic Sans MS" charset="0"/>
                <a:cs typeface="Calibri"/>
                <a:sym typeface="Comic Sans MS" charset="0"/>
              </a:rPr>
              <a:t>MOD</a:t>
            </a:r>
            <a:r>
              <a:rPr lang="it-IT" sz="2400" dirty="0" err="1" smtClean="0">
                <a:latin typeface="Calibri"/>
                <a:ea typeface="Comic Sans MS" charset="0"/>
                <a:cs typeface="Calibri"/>
                <a:sym typeface="Comic Sans MS" charset="0"/>
              </a:rPr>
              <a:t>t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)</a:t>
            </a:r>
            <a:r>
              <a:rPr lang="en-US" sz="2400" dirty="0" smtClean="0">
                <a:cs typeface="Calibri" pitchFamily="34" charset="0"/>
                <a:sym typeface="Comic Sans MS" charset="0"/>
              </a:rPr>
              <a:t>,  with 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V</a:t>
            </a:r>
            <a:r>
              <a:rPr lang="en-US" sz="2400" baseline="-25000" dirty="0" smtClean="0">
                <a:ea typeface="Comic Sans MS" charset="0"/>
                <a:cs typeface="Calibri" pitchFamily="34" charset="0"/>
                <a:sym typeface="Comic Sans MS" charset="0"/>
              </a:rPr>
              <a:t>MOD</a:t>
            </a:r>
            <a:r>
              <a:rPr lang="en-US" sz="2400" dirty="0" smtClean="0">
                <a:ea typeface="Comic Sans MS" charset="0"/>
                <a:cs typeface="Calibri" pitchFamily="34" charset="0"/>
                <a:sym typeface="Comic Sans MS" charset="0"/>
              </a:rPr>
              <a:t>=5V and  </a:t>
            </a:r>
            <a:r>
              <a:rPr lang="en-US" sz="2400" dirty="0" smtClean="0">
                <a:ea typeface="Comic Sans MS" charset="0"/>
                <a:cs typeface="Calibri"/>
                <a:sym typeface="Comic Sans MS" charset="0"/>
              </a:rPr>
              <a:t>f</a:t>
            </a:r>
            <a:r>
              <a:rPr lang="it-IT" sz="2400" baseline="-25000" dirty="0" smtClean="0">
                <a:ea typeface="Comic Sans MS" charset="0"/>
                <a:cs typeface="Calibri"/>
                <a:sym typeface="Comic Sans MS" charset="0"/>
              </a:rPr>
              <a:t>MOD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=3mHz,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following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the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table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/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/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we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can demodulate the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force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and the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torque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endParaRPr lang="it-IT" sz="2400" dirty="0" smtClean="0">
              <a:ea typeface="Comic Sans MS" charset="0"/>
              <a:cs typeface="Calibri"/>
              <a:sym typeface="Comic Sans MS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 </a:t>
            </a:r>
            <a:r>
              <a:rPr lang="it-IT" sz="2400" dirty="0" err="1" smtClean="0">
                <a:ea typeface="Comic Sans MS" charset="0"/>
                <a:cs typeface="Calibri"/>
                <a:sym typeface="Comic Sans MS" charset="0"/>
              </a:rPr>
              <a:t>obtaining</a:t>
            </a:r>
            <a:r>
              <a:rPr lang="it-IT" sz="2400" dirty="0" smtClean="0">
                <a:ea typeface="Comic Sans MS" charset="0"/>
                <a:cs typeface="Calibri"/>
                <a:sym typeface="Comic Sans MS" charset="0"/>
              </a:rPr>
              <a:t>:</a:t>
            </a:r>
            <a:endParaRPr lang="en-US" sz="2400" dirty="0" smtClean="0">
              <a:ea typeface="Comic Sans MS" charset="0"/>
              <a:cs typeface="Calibri" pitchFamily="34" charset="0"/>
              <a:sym typeface="Comic Sans MS" charset="0"/>
            </a:endParaRPr>
          </a:p>
        </p:txBody>
      </p:sp>
      <p:pic>
        <p:nvPicPr>
          <p:cNvPr id="16" name="Immagine 15" descr="tabella_V_m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6083" y="2204864"/>
            <a:ext cx="5311833" cy="1396538"/>
          </a:xfrm>
          <a:prstGeom prst="rect">
            <a:avLst/>
          </a:prstGeom>
        </p:spPr>
      </p:pic>
      <p:pic>
        <p:nvPicPr>
          <p:cNvPr id="14" name="Immagine 13" descr="tabella_car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1512" y="5445224"/>
            <a:ext cx="36409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Next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steps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323528" y="1340768"/>
            <a:ext cx="8496943" cy="151216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400" dirty="0" smtClean="0"/>
              <a:t>Direct measurement of the rotation of the central fiber, to have an independent evaluation of x,</a:t>
            </a:r>
            <a:endParaRPr lang="en-US" sz="2400" dirty="0" smtClean="0">
              <a:solidFill>
                <a:srgbClr val="FFA669"/>
              </a:solidFill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a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400" dirty="0" smtClean="0"/>
              <a:t>Installation of a tip-tilt stage, to better align TM with GRS and with the optical readout</a:t>
            </a:r>
            <a:r>
              <a:rPr lang="en-US" sz="2400" dirty="0" smtClean="0">
                <a:sym typeface="Comic Sans MS" charset="0"/>
              </a:rPr>
              <a:t>.</a:t>
            </a:r>
            <a:endParaRPr lang="en-US" sz="2400" dirty="0" smtClean="0">
              <a:solidFill>
                <a:schemeClr val="tx1"/>
              </a:solidFill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buSzPct val="100000"/>
            </a:pPr>
            <a:endParaRPr lang="en-US" sz="2400" dirty="0" smtClean="0">
              <a:solidFill>
                <a:schemeClr val="tx1"/>
              </a:solidFill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buSzPct val="100000"/>
            </a:pPr>
            <a:endParaRPr lang="en-US" sz="2400" dirty="0" smtClean="0"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buSzPct val="100000"/>
            </a:pPr>
            <a:endParaRPr lang="en-US" sz="2400" dirty="0" smtClean="0">
              <a:ea typeface="Comic Sans MS" charset="0"/>
              <a:cs typeface="Comic Sans MS" charset="0"/>
              <a:sym typeface="Comic Sans MS" charset="0"/>
            </a:endParaRPr>
          </a:p>
          <a:p>
            <a:pPr algn="just">
              <a:buSzPct val="100000"/>
            </a:pPr>
            <a:endParaRPr lang="en-US" sz="2400" dirty="0" smtClean="0">
              <a:solidFill>
                <a:schemeClr val="tx1"/>
              </a:solidFill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13" name="Freccia a sinistra 12"/>
          <p:cNvSpPr/>
          <p:nvPr/>
        </p:nvSpPr>
        <p:spPr>
          <a:xfrm rot="10800000">
            <a:off x="395536" y="5392640"/>
            <a:ext cx="618368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3732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 Analyze the cross-talk between 2 soft  </a:t>
            </a:r>
            <a:r>
              <a:rPr lang="en-US" sz="2400" dirty="0" err="1" smtClean="0">
                <a:ea typeface="Comic Sans MS" charset="0"/>
                <a:cs typeface="Comic Sans MS" charset="0"/>
                <a:sym typeface="Comic Sans MS" charset="0"/>
              </a:rPr>
              <a:t>DoFs</a:t>
            </a: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.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314619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 Measurement of the residual magnetic moment of the TM and the cross-bar,</a:t>
            </a: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 realization of a controlled thermal box surrounding the vacuum chamber to operate at </a:t>
            </a:r>
            <a:r>
              <a:rPr lang="it-IT" sz="2400" dirty="0" err="1" smtClean="0"/>
              <a:t>constant</a:t>
            </a:r>
            <a:r>
              <a:rPr lang="it-IT" sz="2400" dirty="0" smtClean="0"/>
              <a:t> temperature</a:t>
            </a: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,</a:t>
            </a: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ea typeface="Comic Sans MS" charset="0"/>
                <a:cs typeface="Comic Sans MS" charset="0"/>
                <a:sym typeface="Comic Sans MS" charset="0"/>
              </a:rPr>
              <a:t> investigate the correlation with the seismic noise.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pic>
        <p:nvPicPr>
          <p:cNvPr id="10" name="Immagine 9" descr="copert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032" y="72008"/>
            <a:ext cx="6237312" cy="6237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403648" y="3068960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600" b="1" noProof="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it-IT" sz="6600" b="1" noProof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6600" b="1" noProof="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</a:t>
            </a:r>
            <a:r>
              <a:rPr lang="it-IT" sz="6600" b="1" noProof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384" y="27384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3275856" y="299695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+</a:t>
            </a:r>
            <a:endParaRPr lang="it-IT" sz="6000" dirty="0"/>
          </a:p>
        </p:txBody>
      </p:sp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pic>
        <p:nvPicPr>
          <p:cNvPr id="13" name="Immagine 12" descr="pendolo_1Do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271" y="1412776"/>
            <a:ext cx="2567554" cy="4176464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The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experimental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scheme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 descr="4mas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6307" y="1439345"/>
            <a:ext cx="4854165" cy="4149895"/>
          </a:xfrm>
          <a:prstGeom prst="rect">
            <a:avLst/>
          </a:prstGeom>
        </p:spPr>
      </p:pic>
      <p:sp>
        <p:nvSpPr>
          <p:cNvPr id="16" name="Rectangle 12"/>
          <p:cNvSpPr>
            <a:spLocks/>
          </p:cNvSpPr>
          <p:nvPr/>
        </p:nvSpPr>
        <p:spPr bwMode="auto">
          <a:xfrm>
            <a:off x="683568" y="5805264"/>
            <a:ext cx="2232248" cy="64807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rotational.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4932040" y="5805264"/>
            <a:ext cx="2304256" cy="64807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translational.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pic>
        <p:nvPicPr>
          <p:cNvPr id="19" name="Immagine 18" descr="schema_PE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5848" y="1412776"/>
            <a:ext cx="6510528" cy="4663440"/>
          </a:xfrm>
          <a:prstGeom prst="rect">
            <a:avLst/>
          </a:prstGeom>
        </p:spPr>
      </p:pic>
      <p:sp>
        <p:nvSpPr>
          <p:cNvPr id="18" name="Rectangle 12"/>
          <p:cNvSpPr>
            <a:spLocks/>
          </p:cNvSpPr>
          <p:nvPr/>
        </p:nvSpPr>
        <p:spPr bwMode="auto">
          <a:xfrm>
            <a:off x="1547664" y="1484784"/>
            <a:ext cx="2376264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rotational </a:t>
            </a:r>
          </a:p>
          <a:p>
            <a:pPr algn="ctr"/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+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translational.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The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experimental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setup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in Firenze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3156" y="1484784"/>
            <a:ext cx="2617236" cy="37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909" y="4725144"/>
            <a:ext cx="2160587" cy="16208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6" name="Rectangle 12"/>
          <p:cNvSpPr>
            <a:spLocks/>
          </p:cNvSpPr>
          <p:nvPr/>
        </p:nvSpPr>
        <p:spPr bwMode="auto">
          <a:xfrm>
            <a:off x="467544" y="5661248"/>
            <a:ext cx="6120680" cy="64807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The </a:t>
            </a:r>
            <a:r>
              <a:rPr lang="en-US" sz="2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double pendulum is enclosed in a vacuum tank (residual pressure lower than 10</a:t>
            </a:r>
            <a:r>
              <a:rPr lang="en-US" sz="2000" baseline="30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-4</a:t>
            </a:r>
            <a:r>
              <a:rPr lang="en-US" sz="2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Pa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).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2023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5954" y="3211427"/>
            <a:ext cx="1904158" cy="172974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8475" y="3933056"/>
            <a:ext cx="19214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/>
          </p:cNvSpPr>
          <p:nvPr/>
        </p:nvSpPr>
        <p:spPr bwMode="auto">
          <a:xfrm>
            <a:off x="2396604" y="1340768"/>
            <a:ext cx="29674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W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e 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are using,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from Trento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University,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a 4mm gap sensor in Mo </a:t>
            </a:r>
            <a:r>
              <a:rPr lang="en-US" sz="2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SHAPAL and a hollow 46mm TM in Al, </a:t>
            </a:r>
            <a:r>
              <a:rPr lang="en-US" sz="2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that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matches the </a:t>
            </a:r>
            <a:r>
              <a:rPr lang="en-US" sz="2000" dirty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flight model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geometry.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It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works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!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12" descr="first_contr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0257" y="2708920"/>
            <a:ext cx="4488247" cy="3549600"/>
          </a:xfrm>
          <a:prstGeom prst="rect">
            <a:avLst/>
          </a:prstGeom>
        </p:spPr>
      </p:pic>
      <p:pic>
        <p:nvPicPr>
          <p:cNvPr id="14" name="Immagine 13" descr="first_oscill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1340768"/>
            <a:ext cx="4442470" cy="3548623"/>
          </a:xfrm>
          <a:prstGeom prst="rect">
            <a:avLst/>
          </a:prstGeom>
        </p:spPr>
      </p:pic>
      <p:sp>
        <p:nvSpPr>
          <p:cNvPr id="15" name="Rectangle 12"/>
          <p:cNvSpPr>
            <a:spLocks/>
          </p:cNvSpPr>
          <p:nvPr/>
        </p:nvSpPr>
        <p:spPr bwMode="auto">
          <a:xfrm>
            <a:off x="179512" y="5373216"/>
            <a:ext cx="3672408" cy="11521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800" dirty="0" smtClean="0">
                <a:ea typeface="Comic Sans MS" charset="0"/>
                <a:cs typeface="Calibri" pitchFamily="34" charset="0"/>
                <a:sym typeface="Comic Sans MS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ontrol of the 2 </a:t>
            </a:r>
            <a:r>
              <a:rPr lang="en-US" sz="28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.</a:t>
            </a:r>
            <a:endParaRPr lang="en-US" sz="28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5292080" y="1556792"/>
            <a:ext cx="3672408" cy="11521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800" dirty="0" smtClean="0">
                <a:ea typeface="Comic Sans MS" charset="0"/>
                <a:cs typeface="Calibri" pitchFamily="34" charset="0"/>
                <a:sym typeface="Comic Sans MS" charset="0"/>
              </a:rPr>
              <a:t>Free o</a:t>
            </a: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scillations of the 2 </a:t>
            </a:r>
            <a:r>
              <a:rPr lang="en-US" sz="2800" dirty="0" err="1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8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.</a:t>
            </a:r>
            <a:endParaRPr lang="en-US" sz="28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sp>
        <p:nvSpPr>
          <p:cNvPr id="17" name="Freccia a sinistra 16"/>
          <p:cNvSpPr/>
          <p:nvPr/>
        </p:nvSpPr>
        <p:spPr>
          <a:xfrm>
            <a:off x="4572000" y="1792240"/>
            <a:ext cx="618368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sinistra 18"/>
          <p:cNvSpPr/>
          <p:nvPr/>
        </p:nvSpPr>
        <p:spPr>
          <a:xfrm rot="10800000">
            <a:off x="3779913" y="5445224"/>
            <a:ext cx="618368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Sensitivity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thermal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noise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of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the W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fibers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0" descr="eq_m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628800"/>
            <a:ext cx="8873765" cy="1338977"/>
          </a:xfrm>
          <a:prstGeom prst="rect">
            <a:avLst/>
          </a:prstGeom>
        </p:spPr>
      </p:pic>
      <p:sp>
        <p:nvSpPr>
          <p:cNvPr id="13" name="Freccia a sinistra 12"/>
          <p:cNvSpPr/>
          <p:nvPr/>
        </p:nvSpPr>
        <p:spPr>
          <a:xfrm rot="-5400000">
            <a:off x="996164" y="3063820"/>
            <a:ext cx="402344" cy="268608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eq_phi_the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2736304" cy="1175756"/>
          </a:xfrm>
          <a:prstGeom prst="rect">
            <a:avLst/>
          </a:prstGeom>
        </p:spPr>
      </p:pic>
      <p:sp>
        <p:nvSpPr>
          <p:cNvPr id="15" name="Rectangle 12"/>
          <p:cNvSpPr>
            <a:spLocks/>
          </p:cNvSpPr>
          <p:nvPr/>
        </p:nvSpPr>
        <p:spPr bwMode="auto">
          <a:xfrm>
            <a:off x="3419872" y="3068960"/>
            <a:ext cx="7344816" cy="11521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Using the fluctuation-dissipation theorem: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pic>
        <p:nvPicPr>
          <p:cNvPr id="16" name="Immagine 15" descr="flu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501008"/>
            <a:ext cx="5904656" cy="1166090"/>
          </a:xfrm>
          <a:prstGeom prst="rect">
            <a:avLst/>
          </a:prstGeom>
        </p:spPr>
      </p:pic>
      <p:pic>
        <p:nvPicPr>
          <p:cNvPr id="17" name="Immagine 16" descr="limiti_termic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9024" y="4869160"/>
            <a:ext cx="4727232" cy="1368687"/>
          </a:xfrm>
          <a:prstGeom prst="rect">
            <a:avLst/>
          </a:prstGeom>
        </p:spPr>
      </p:pic>
      <p:sp>
        <p:nvSpPr>
          <p:cNvPr id="19" name="Rectangle 12"/>
          <p:cNvSpPr>
            <a:spLocks/>
          </p:cNvSpPr>
          <p:nvPr/>
        </p:nvSpPr>
        <p:spPr bwMode="auto">
          <a:xfrm>
            <a:off x="251520" y="1268760"/>
            <a:ext cx="7344816" cy="11521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 Dynamical equations for 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a 2 </a:t>
            </a:r>
            <a:r>
              <a:rPr lang="en-US" sz="2000" dirty="0" err="1" smtClean="0">
                <a:ea typeface="Comic Sans MS" charset="0"/>
                <a:cs typeface="Calibri" pitchFamily="34" charset="0"/>
                <a:sym typeface="Comic Sans MS" charset="0"/>
              </a:rPr>
              <a:t>DoFs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system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:</a:t>
            </a:r>
            <a:endParaRPr lang="en-US" sz="2000" dirty="0">
              <a:solidFill>
                <a:schemeClr val="tx1"/>
              </a:solidFill>
              <a:ea typeface="Comic Sans MS" charset="0"/>
              <a:cs typeface="Calibri" pitchFamily="34" charset="0"/>
              <a:sym typeface="Comic Sans MS" charset="0"/>
            </a:endParaRPr>
          </a:p>
        </p:txBody>
      </p:sp>
      <p:sp>
        <p:nvSpPr>
          <p:cNvPr id="20" name="Freccia curva 19"/>
          <p:cNvSpPr/>
          <p:nvPr/>
        </p:nvSpPr>
        <p:spPr>
          <a:xfrm rot="10800000">
            <a:off x="7236297" y="5085184"/>
            <a:ext cx="720080" cy="648072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curva 20"/>
          <p:cNvSpPr/>
          <p:nvPr/>
        </p:nvSpPr>
        <p:spPr>
          <a:xfrm rot="-54000000" flipH="1">
            <a:off x="1115617" y="5085184"/>
            <a:ext cx="648072" cy="648072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err="1" smtClean="0">
                <a:latin typeface="+mj-lt"/>
                <a:ea typeface="+mj-ea"/>
                <a:cs typeface="+mj-cs"/>
              </a:rPr>
              <a:t>Sensitivity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capacitive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read-out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noise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6" descr="sensibilita_senso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130" y="3717032"/>
            <a:ext cx="38163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readoutno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0973" y="4411960"/>
            <a:ext cx="4162995" cy="143551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32310"/>
            <a:ext cx="2952328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3851920" y="1484437"/>
            <a:ext cx="4824536" cy="223259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ETH Zurich 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made for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us a replica of the flight model capacitive read out electronics,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each channel is read with a capacitive-inductive </a:t>
            </a:r>
            <a:r>
              <a:rPr lang="en-US" sz="2000" dirty="0">
                <a:ea typeface="Comic Sans MS" charset="0"/>
                <a:cs typeface="Calibri" pitchFamily="34" charset="0"/>
                <a:sym typeface="Comic Sans MS" charset="0"/>
              </a:rPr>
              <a:t>resonant bridge at </a:t>
            </a: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100kHz,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the </a:t>
            </a:r>
            <a:r>
              <a:rPr lang="en-US" sz="2000" dirty="0">
                <a:ea typeface="Comic Sans MS" charset="0"/>
                <a:cs typeface="Calibri" pitchFamily="34" charset="0"/>
                <a:sym typeface="Comic Sans MS" charset="0"/>
              </a:rPr>
              <a:t>electronics generates also the waveform for the actuation.</a:t>
            </a:r>
          </a:p>
        </p:txBody>
      </p:sp>
      <p:sp>
        <p:nvSpPr>
          <p:cNvPr id="18" name="Freccia a sinistra 17"/>
          <p:cNvSpPr/>
          <p:nvPr/>
        </p:nvSpPr>
        <p:spPr>
          <a:xfrm>
            <a:off x="4355976" y="4797152"/>
            <a:ext cx="618368" cy="41262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dirty="0" err="1" smtClean="0"/>
              <a:t>Noise</a:t>
            </a:r>
            <a:r>
              <a:rPr lang="it-IT" sz="4400" dirty="0" smtClean="0"/>
              <a:t> 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s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pectrum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-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DoF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4400" noProof="0" dirty="0" smtClean="0">
                <a:latin typeface="Calibri"/>
                <a:ea typeface="+mj-ea"/>
                <a:cs typeface="Calibri"/>
              </a:rPr>
              <a:t>ϕ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12" descr="APSD_phi_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3669" y="1428750"/>
            <a:ext cx="6326683" cy="473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pertina_fum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un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99" y="268319"/>
            <a:ext cx="1000441" cy="1000441"/>
          </a:xfrm>
          <a:prstGeom prst="rect">
            <a:avLst/>
          </a:prstGeom>
        </p:spPr>
      </p:pic>
      <p:pic>
        <p:nvPicPr>
          <p:cNvPr id="6" name="Immagine 5" descr="inf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54500"/>
            <a:ext cx="1089074" cy="1026643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23/05/2012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138-6586-44DE-B3AB-E6AEFB280B0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9th LISA Symposium </a:t>
            </a:r>
          </a:p>
          <a:p>
            <a:r>
              <a:rPr lang="en-US" dirty="0" smtClean="0"/>
              <a:t>21-25 May 2012, </a:t>
            </a:r>
            <a:r>
              <a:rPr lang="en-US" dirty="0" err="1" smtClean="0"/>
              <a:t>BnF</a:t>
            </a:r>
            <a:r>
              <a:rPr lang="en-US" dirty="0" smtClean="0"/>
              <a:t> Paris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03648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Noise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spectrum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-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DoF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x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12" descr="APSD_x_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70536"/>
            <a:ext cx="6367051" cy="4766776"/>
          </a:xfrm>
          <a:prstGeom prst="rect">
            <a:avLst/>
          </a:prstGeom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6732240" y="2492896"/>
            <a:ext cx="21753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ea typeface="Comic Sans MS" charset="0"/>
                <a:cs typeface="Calibri" pitchFamily="34" charset="0"/>
                <a:sym typeface="Comic Sans MS" charset="0"/>
              </a:rPr>
              <a:t> The capacitive x signal is coupling directly to the seismic noise of the laboratory </a:t>
            </a:r>
            <a:r>
              <a:rPr lang="en-US" sz="2000" dirty="0" smtClean="0">
                <a:solidFill>
                  <a:schemeClr val="tx1"/>
                </a:solidFill>
                <a:ea typeface="Comic Sans MS" charset="0"/>
                <a:cs typeface="Calibri" pitchFamily="34" charset="0"/>
                <a:sym typeface="Comic Sans MS" charset="0"/>
              </a:rPr>
              <a:t>.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4644008" y="2852936"/>
            <a:ext cx="2088232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1145</Words>
  <Application>Microsoft Office PowerPoint</Application>
  <PresentationFormat>Presentazione su schermo (4:3)</PresentationFormat>
  <Paragraphs>225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PeTeR: a hardware simulator for LISA PF TM-GRS system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Lorenzo Marconi</dc:creator>
  <cp:lastModifiedBy>Lorenzo Marconi</cp:lastModifiedBy>
  <cp:revision>141</cp:revision>
  <dcterms:created xsi:type="dcterms:W3CDTF">2012-05-15T10:38:18Z</dcterms:created>
  <dcterms:modified xsi:type="dcterms:W3CDTF">2012-05-23T11:18:57Z</dcterms:modified>
</cp:coreProperties>
</file>