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pPr/>
              <a:t>Wednesday, May 16, 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pPr/>
              <a:t>Wednesday, May 16, 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A80CB818-7379-467D-8E76-EF9D9074A26C}" type="datetime2">
              <a:rPr lang="en-US" smtClean="0"/>
              <a:pPr/>
              <a:t>Wednesday, May 16,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A80CB818-7379-467D-8E76-EF9D9074A26C}" type="datetime2">
              <a:rPr lang="en-US" smtClean="0"/>
              <a:pPr/>
              <a:t>Wednesday, May 16,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4305" y="1342282"/>
            <a:ext cx="7703651" cy="1358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Myriad Pro Semibold"/>
                <a:cs typeface="Myriad Pro Semibold"/>
              </a:rPr>
              <a:t>Possible Periodic Orbit Control Maneuvers</a:t>
            </a:r>
            <a:br>
              <a:rPr lang="en-US" sz="2800" dirty="0" smtClean="0">
                <a:latin typeface="Myriad Pro Semibold"/>
                <a:cs typeface="Myriad Pro Semibold"/>
              </a:rPr>
            </a:br>
            <a:r>
              <a:rPr lang="en-US" sz="2800" dirty="0" smtClean="0">
                <a:latin typeface="Myriad Pro Semibold"/>
                <a:cs typeface="Myriad Pro Semibold"/>
              </a:rPr>
              <a:t>for the LISA Mission</a:t>
            </a:r>
            <a:endParaRPr lang="en-US" sz="2800" dirty="0">
              <a:latin typeface="Myriad Pro Semibold"/>
              <a:cs typeface="Myriad Pro Semibold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dobe Caslon Pro"/>
                <a:cs typeface="Adobe Caslon Pro"/>
              </a:rPr>
              <a:t>Peter L. Bender</a:t>
            </a:r>
          </a:p>
          <a:p>
            <a:r>
              <a:rPr lang="en-US" sz="1800" dirty="0" smtClean="0">
                <a:latin typeface="Adobe Caslon Pro"/>
                <a:cs typeface="Adobe Caslon Pro"/>
              </a:rPr>
              <a:t>JILA, University of Colorado and NIST</a:t>
            </a:r>
            <a:endParaRPr lang="en-US" sz="1800" baseline="30000" dirty="0">
              <a:latin typeface="Adobe Caslon Pro"/>
              <a:cs typeface="Adobe Caslon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7485" y="4812268"/>
            <a:ext cx="3313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International LISA Symposium</a:t>
            </a:r>
          </a:p>
          <a:p>
            <a:pPr algn="ctr"/>
            <a:r>
              <a:rPr lang="en-US" sz="1400" dirty="0" smtClean="0"/>
              <a:t>May 21 – 25, 2012  Paris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277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LISA Orbits with no Earth Perturbations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Arm length variations: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12</a:t>
            </a:r>
            <a:r>
              <a:rPr lang="en-US" dirty="0" smtClean="0"/>
              <a:t> = √12 </a:t>
            </a:r>
            <a:r>
              <a:rPr lang="en-US" dirty="0" err="1" smtClean="0"/>
              <a:t>ea</a:t>
            </a:r>
            <a:r>
              <a:rPr lang="en-US" dirty="0" smtClean="0"/>
              <a:t> {  1 + </a:t>
            </a:r>
            <a:r>
              <a:rPr lang="en-US" sz="1400" dirty="0" smtClean="0"/>
              <a:t>15/32 </a:t>
            </a:r>
            <a:r>
              <a:rPr lang="en-US" dirty="0" smtClean="0"/>
              <a:t>e  </a:t>
            </a:r>
            <a:r>
              <a:rPr lang="en-US" sz="1700" dirty="0" err="1" smtClean="0">
                <a:latin typeface="Arial"/>
                <a:cs typeface="Arial"/>
              </a:rPr>
              <a:t>cos</a:t>
            </a:r>
            <a:r>
              <a:rPr lang="en-US" dirty="0" smtClean="0">
                <a:latin typeface="+mj-lt"/>
              </a:rPr>
              <a:t>(L-120</a:t>
            </a:r>
            <a:r>
              <a:rPr lang="en-US" dirty="0"/>
              <a:t>°</a:t>
            </a:r>
            <a:r>
              <a:rPr lang="en-US" dirty="0" smtClean="0"/>
              <a:t>)  + </a:t>
            </a:r>
            <a:r>
              <a:rPr lang="en-US" sz="1400" dirty="0" smtClean="0"/>
              <a:t>1/32</a:t>
            </a:r>
            <a:r>
              <a:rPr lang="en-US" dirty="0" smtClean="0"/>
              <a:t> e  </a:t>
            </a:r>
            <a:r>
              <a:rPr lang="en-US" dirty="0">
                <a:latin typeface="Arial"/>
                <a:cs typeface="Arial"/>
              </a:rPr>
              <a:t>cos</a:t>
            </a:r>
            <a:r>
              <a:rPr lang="en-US" dirty="0" smtClean="0"/>
              <a:t>3L }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23</a:t>
            </a:r>
            <a:r>
              <a:rPr lang="en-US" dirty="0" smtClean="0"/>
              <a:t> = √12 </a:t>
            </a:r>
            <a:r>
              <a:rPr lang="en-US" dirty="0" err="1" smtClean="0"/>
              <a:t>ea</a:t>
            </a:r>
            <a:r>
              <a:rPr lang="en-US" dirty="0" smtClean="0"/>
              <a:t> {  1 + </a:t>
            </a:r>
            <a:r>
              <a:rPr lang="en-US" sz="1400" dirty="0" smtClean="0"/>
              <a:t>15/32 </a:t>
            </a:r>
            <a:r>
              <a:rPr lang="en-US" dirty="0" smtClean="0"/>
              <a:t>e  </a:t>
            </a:r>
            <a:r>
              <a:rPr lang="en-US" sz="1700" dirty="0" err="1">
                <a:latin typeface="Arial"/>
                <a:cs typeface="Arial"/>
              </a:rPr>
              <a:t>cos</a:t>
            </a:r>
            <a:r>
              <a:rPr lang="en-US" dirty="0" smtClean="0"/>
              <a:t> L            + </a:t>
            </a:r>
            <a:r>
              <a:rPr lang="en-US" sz="1400" dirty="0" smtClean="0"/>
              <a:t>1/32</a:t>
            </a:r>
            <a:r>
              <a:rPr lang="en-US" dirty="0" smtClean="0"/>
              <a:t> e  </a:t>
            </a:r>
            <a:r>
              <a:rPr lang="en-US" dirty="0">
                <a:latin typeface="Arial"/>
                <a:cs typeface="Arial"/>
              </a:rPr>
              <a:t>cos</a:t>
            </a:r>
            <a:r>
              <a:rPr lang="en-US" dirty="0" smtClean="0"/>
              <a:t>3L }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31</a:t>
            </a:r>
            <a:r>
              <a:rPr lang="en-US" dirty="0" smtClean="0"/>
              <a:t> </a:t>
            </a:r>
            <a:r>
              <a:rPr lang="en-US" dirty="0"/>
              <a:t>= √12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/>
              <a:t>{  1 + </a:t>
            </a:r>
            <a:r>
              <a:rPr lang="en-US" sz="1400" dirty="0"/>
              <a:t>15/32 </a:t>
            </a:r>
            <a:r>
              <a:rPr lang="en-US" dirty="0"/>
              <a:t>e  </a:t>
            </a:r>
            <a:r>
              <a:rPr lang="en-US" sz="1700" dirty="0" err="1" smtClean="0">
                <a:latin typeface="Arial"/>
                <a:cs typeface="Arial"/>
              </a:rPr>
              <a:t>cos</a:t>
            </a:r>
            <a:r>
              <a:rPr lang="en-US" dirty="0" smtClean="0"/>
              <a:t>(L+120</a:t>
            </a:r>
            <a:r>
              <a:rPr lang="en-US" dirty="0"/>
              <a:t>°</a:t>
            </a:r>
            <a:r>
              <a:rPr lang="en-US" dirty="0" smtClean="0"/>
              <a:t>) + </a:t>
            </a:r>
            <a:r>
              <a:rPr lang="en-US" sz="1400" dirty="0"/>
              <a:t>1/32</a:t>
            </a:r>
            <a:r>
              <a:rPr lang="en-US" dirty="0"/>
              <a:t> e  </a:t>
            </a:r>
            <a:r>
              <a:rPr lang="en-US" dirty="0">
                <a:latin typeface="Arial"/>
                <a:cs typeface="Arial"/>
              </a:rPr>
              <a:t>cos</a:t>
            </a:r>
            <a:r>
              <a:rPr lang="en-US" dirty="0" smtClean="0"/>
              <a:t>3L }</a:t>
            </a:r>
          </a:p>
          <a:p>
            <a:r>
              <a:rPr lang="en-US" dirty="0" smtClean="0"/>
              <a:t>For 1 x 10</a:t>
            </a:r>
            <a:r>
              <a:rPr lang="en-US" baseline="30000" dirty="0" smtClean="0"/>
              <a:t>6 </a:t>
            </a:r>
            <a:r>
              <a:rPr lang="en-US" dirty="0" smtClean="0"/>
              <a:t>km arm lengths:</a:t>
            </a:r>
          </a:p>
          <a:p>
            <a:pPr lvl="1"/>
            <a:r>
              <a:rPr lang="en-US" dirty="0" smtClean="0"/>
              <a:t>L = mean longitude of the antenna</a:t>
            </a:r>
          </a:p>
          <a:p>
            <a:pPr lvl="1"/>
            <a:r>
              <a:rPr lang="en-US" dirty="0" smtClean="0"/>
              <a:t>e = 1.93 x 10</a:t>
            </a:r>
            <a:r>
              <a:rPr lang="en-US" baseline="30000" dirty="0" smtClean="0"/>
              <a:t>-3 </a:t>
            </a:r>
            <a:r>
              <a:rPr lang="en-US" dirty="0" smtClean="0"/>
              <a:t>; a = </a:t>
            </a:r>
            <a:r>
              <a:rPr lang="en-US" smtClean="0"/>
              <a:t>1 </a:t>
            </a:r>
            <a:r>
              <a:rPr lang="en-US" smtClean="0"/>
              <a:t>AU</a:t>
            </a:r>
            <a:endParaRPr lang="en-US" dirty="0" smtClean="0"/>
          </a:p>
          <a:p>
            <a:pPr lvl="1"/>
            <a:r>
              <a:rPr lang="en-US" dirty="0" smtClean="0"/>
              <a:t>angle variations = 60</a:t>
            </a:r>
            <a:r>
              <a:rPr lang="en-US" dirty="0"/>
              <a:t>°</a:t>
            </a:r>
            <a:r>
              <a:rPr lang="en-US" dirty="0" smtClean="0"/>
              <a:t> ± 0</a:t>
            </a:r>
            <a:r>
              <a:rPr lang="en-US" dirty="0"/>
              <a:t>°</a:t>
            </a:r>
            <a:r>
              <a:rPr lang="en-US" dirty="0" smtClean="0"/>
              <a:t>.0898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rm length variations = </a:t>
            </a:r>
            <a:r>
              <a:rPr lang="en-US" dirty="0"/>
              <a:t>±</a:t>
            </a:r>
            <a:r>
              <a:rPr lang="en-US" dirty="0" smtClean="0"/>
              <a:t> 965 km</a:t>
            </a:r>
          </a:p>
          <a:p>
            <a:r>
              <a:rPr lang="en-US" dirty="0" smtClean="0"/>
              <a:t>Drift-away heliocentric orbits</a:t>
            </a:r>
          </a:p>
          <a:p>
            <a:r>
              <a:rPr lang="en-US" dirty="0"/>
              <a:t>2</a:t>
            </a:r>
            <a:r>
              <a:rPr lang="en-US" dirty="0" smtClean="0"/>
              <a:t> year mission lifetime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1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Arm Length Accelerations due to the Earth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Accelerations:</a:t>
            </a:r>
          </a:p>
          <a:p>
            <a:pPr marL="350838" lvl="1" indent="0">
              <a:buNone/>
            </a:pPr>
            <a:r>
              <a:rPr lang="en-US" baseline="-25000" dirty="0" smtClean="0"/>
              <a:t>         23</a:t>
            </a:r>
            <a:r>
              <a:rPr lang="en-US" dirty="0" smtClean="0"/>
              <a:t> = 2√3K </a:t>
            </a:r>
            <a:r>
              <a:rPr lang="en-US" sz="1400" dirty="0" smtClean="0">
                <a:latin typeface="Arial"/>
                <a:cs typeface="Arial"/>
              </a:rPr>
              <a:t>cos</a:t>
            </a:r>
            <a:r>
              <a:rPr lang="en-US" sz="1400" baseline="30000" dirty="0" smtClean="0">
                <a:latin typeface="+mj-lt"/>
                <a:cs typeface="Snell Roundhand Black"/>
              </a:rPr>
              <a:t>2</a:t>
            </a:r>
            <a:r>
              <a:rPr lang="en-US" baseline="30000" dirty="0" smtClean="0">
                <a:latin typeface="Snell Roundhand Black"/>
                <a:cs typeface="Snell Roundhand Black"/>
              </a:rPr>
              <a:t> </a:t>
            </a:r>
            <a:r>
              <a:rPr lang="en-US" dirty="0" smtClean="0"/>
              <a:t>L ;        </a:t>
            </a:r>
            <a:r>
              <a:rPr lang="en-US" baseline="-25000" dirty="0" smtClean="0"/>
              <a:t>12</a:t>
            </a:r>
            <a:r>
              <a:rPr lang="en-US" dirty="0" smtClean="0"/>
              <a:t> = 2√3K </a:t>
            </a:r>
            <a:r>
              <a:rPr lang="en-US" sz="1400" dirty="0" smtClean="0">
                <a:latin typeface="Arial"/>
                <a:cs typeface="Arial"/>
              </a:rPr>
              <a:t>cos</a:t>
            </a:r>
            <a:r>
              <a:rPr lang="en-US" sz="1400" baseline="30000" dirty="0" smtClean="0">
                <a:latin typeface="+mj-lt"/>
                <a:cs typeface="Snell Roundhand Black"/>
              </a:rPr>
              <a:t>2</a:t>
            </a:r>
            <a:r>
              <a:rPr lang="en-US" baseline="30000" dirty="0" smtClean="0">
                <a:latin typeface="Snell Roundhand Black"/>
                <a:cs typeface="Snell Roundhand Black"/>
              </a:rPr>
              <a:t> </a:t>
            </a:r>
            <a:r>
              <a:rPr lang="en-US" dirty="0" smtClean="0"/>
              <a:t>(L – 120°)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aseline="-25000" dirty="0" smtClean="0"/>
              <a:t>31 </a:t>
            </a:r>
            <a:r>
              <a:rPr lang="en-US" dirty="0" smtClean="0"/>
              <a:t>= 2√3K </a:t>
            </a:r>
            <a:r>
              <a:rPr lang="en-US" sz="1400" dirty="0">
                <a:latin typeface="Arial"/>
                <a:cs typeface="Arial"/>
              </a:rPr>
              <a:t>cos</a:t>
            </a:r>
            <a:r>
              <a:rPr lang="en-US" sz="1400" baseline="30000" dirty="0" smtClean="0">
                <a:latin typeface="+mj-lt"/>
                <a:cs typeface="Snell Roundhand Black"/>
              </a:rPr>
              <a:t>2</a:t>
            </a:r>
            <a:r>
              <a:rPr lang="en-US" dirty="0" smtClean="0">
                <a:latin typeface="Snell Roundhand Black"/>
                <a:cs typeface="Snell Roundhand Black"/>
              </a:rPr>
              <a:t> </a:t>
            </a:r>
            <a:r>
              <a:rPr lang="en-US" dirty="0" smtClean="0"/>
              <a:t>(</a:t>
            </a:r>
            <a:r>
              <a:rPr lang="en-US" dirty="0"/>
              <a:t>L </a:t>
            </a:r>
            <a:r>
              <a:rPr lang="en-US" dirty="0" smtClean="0"/>
              <a:t>+ 120°)</a:t>
            </a:r>
          </a:p>
          <a:p>
            <a:r>
              <a:rPr lang="en-US" dirty="0" smtClean="0"/>
              <a:t>For 1 x 10</a:t>
            </a:r>
            <a:r>
              <a:rPr lang="en-US" baseline="30000" dirty="0" smtClean="0"/>
              <a:t>6</a:t>
            </a:r>
            <a:r>
              <a:rPr lang="en-US" dirty="0" smtClean="0"/>
              <a:t>km arm length and 12</a:t>
            </a:r>
            <a:r>
              <a:rPr lang="en-US" dirty="0"/>
              <a:t>°</a:t>
            </a:r>
            <a:r>
              <a:rPr lang="en-US" dirty="0" smtClean="0"/>
              <a:t> from Earth:</a:t>
            </a:r>
          </a:p>
          <a:p>
            <a:pPr lvl="1"/>
            <a:r>
              <a:rPr lang="en-US" dirty="0" smtClean="0"/>
              <a:t>K = 7.0 x 10</a:t>
            </a:r>
            <a:r>
              <a:rPr lang="en-US" baseline="30000" dirty="0" smtClean="0"/>
              <a:t>-9</a:t>
            </a:r>
            <a:r>
              <a:rPr lang="en-US" dirty="0" smtClean="0"/>
              <a:t>m/s</a:t>
            </a:r>
            <a:r>
              <a:rPr lang="en-US" sz="1600" baseline="30000" dirty="0" smtClean="0"/>
              <a:t>2</a:t>
            </a:r>
          </a:p>
          <a:p>
            <a:r>
              <a:rPr lang="en-US" dirty="0" smtClean="0"/>
              <a:t>Leaving out the constant parts:</a:t>
            </a:r>
          </a:p>
          <a:p>
            <a:pPr marL="350838" lvl="1" indent="0">
              <a:buNone/>
            </a:pPr>
            <a:r>
              <a:rPr lang="en-US" baseline="-25000" dirty="0" smtClean="0"/>
              <a:t>         23 </a:t>
            </a:r>
            <a:r>
              <a:rPr lang="en-US" dirty="0" smtClean="0"/>
              <a:t>= √3K </a:t>
            </a:r>
            <a:r>
              <a:rPr lang="en-US" sz="1600" dirty="0" err="1" smtClean="0">
                <a:latin typeface="Arial"/>
                <a:cs typeface="Arial"/>
              </a:rPr>
              <a:t>cos</a:t>
            </a:r>
            <a:r>
              <a:rPr lang="en-US" sz="1600" baseline="30000" dirty="0">
                <a:latin typeface="+mj-lt"/>
                <a:cs typeface="Snell Roundhand Black"/>
              </a:rPr>
              <a:t> </a:t>
            </a:r>
            <a:r>
              <a:rPr lang="en-US" sz="1600" dirty="0" smtClean="0">
                <a:latin typeface="+mj-lt"/>
                <a:cs typeface="Snell Roundhand Black"/>
              </a:rPr>
              <a:t>2 </a:t>
            </a:r>
            <a:r>
              <a:rPr lang="en-US" dirty="0" smtClean="0"/>
              <a:t>L            </a:t>
            </a:r>
            <a:r>
              <a:rPr lang="en-US" baseline="-25000" dirty="0" smtClean="0"/>
              <a:t>12 </a:t>
            </a:r>
            <a:r>
              <a:rPr lang="en-US" dirty="0" smtClean="0"/>
              <a:t>= √3K </a:t>
            </a:r>
            <a:r>
              <a:rPr lang="en-US" sz="1600" dirty="0" err="1" smtClean="0">
                <a:latin typeface="Arial"/>
                <a:cs typeface="Arial"/>
              </a:rPr>
              <a:t>cos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+mj-lt"/>
                <a:cs typeface="Snell Roundhand Black"/>
              </a:rPr>
              <a:t>2</a:t>
            </a:r>
            <a:r>
              <a:rPr lang="en-US" dirty="0" smtClean="0">
                <a:latin typeface="+mj-lt"/>
                <a:cs typeface="Snell Roundhand Black"/>
              </a:rPr>
              <a:t> </a:t>
            </a:r>
            <a:r>
              <a:rPr lang="en-US" dirty="0" smtClean="0"/>
              <a:t>(</a:t>
            </a:r>
            <a:r>
              <a:rPr lang="en-US" dirty="0"/>
              <a:t>L – </a:t>
            </a:r>
            <a:r>
              <a:rPr lang="en-US" dirty="0" smtClean="0"/>
              <a:t>120</a:t>
            </a:r>
            <a:r>
              <a:rPr lang="en-US" dirty="0"/>
              <a:t>°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aseline="-25000" dirty="0" smtClean="0"/>
              <a:t>31 </a:t>
            </a:r>
            <a:r>
              <a:rPr lang="en-US" dirty="0" smtClean="0"/>
              <a:t>= √3K </a:t>
            </a:r>
            <a:r>
              <a:rPr lang="en-US" sz="1600" dirty="0" err="1" smtClean="0">
                <a:latin typeface="Arial"/>
                <a:cs typeface="Arial"/>
              </a:rPr>
              <a:t>cos</a:t>
            </a:r>
            <a:r>
              <a:rPr lang="en-US" sz="1600" baseline="30000" dirty="0">
                <a:latin typeface="+mj-lt"/>
                <a:cs typeface="Snell Roundhand Black"/>
              </a:rPr>
              <a:t> </a:t>
            </a:r>
            <a:r>
              <a:rPr lang="en-US" sz="1600" dirty="0" smtClean="0">
                <a:latin typeface="+mj-lt"/>
                <a:cs typeface="Snell Roundhand Black"/>
              </a:rPr>
              <a:t>2 </a:t>
            </a:r>
            <a:r>
              <a:rPr lang="en-US" dirty="0" smtClean="0"/>
              <a:t>(</a:t>
            </a:r>
            <a:r>
              <a:rPr lang="en-US" dirty="0"/>
              <a:t>L </a:t>
            </a:r>
            <a:r>
              <a:rPr lang="en-US" dirty="0" smtClean="0"/>
              <a:t>+ 120</a:t>
            </a:r>
            <a:r>
              <a:rPr lang="en-US" dirty="0"/>
              <a:t>°</a:t>
            </a:r>
            <a:r>
              <a:rPr lang="en-US" dirty="0" smtClean="0"/>
              <a:t>)</a:t>
            </a:r>
            <a:endParaRPr lang="en-US" baseline="-25000" dirty="0"/>
          </a:p>
        </p:txBody>
      </p:sp>
      <p:pic>
        <p:nvPicPr>
          <p:cNvPr id="4" name="Picture 3" descr="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9" y="2557466"/>
            <a:ext cx="247647" cy="262656"/>
          </a:xfrm>
          <a:prstGeom prst="rect">
            <a:avLst/>
          </a:prstGeom>
        </p:spPr>
      </p:pic>
      <p:pic>
        <p:nvPicPr>
          <p:cNvPr id="5" name="Picture 4" descr="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3" y="2857070"/>
            <a:ext cx="247647" cy="262656"/>
          </a:xfrm>
          <a:prstGeom prst="rect">
            <a:avLst/>
          </a:prstGeom>
        </p:spPr>
      </p:pic>
      <p:pic>
        <p:nvPicPr>
          <p:cNvPr id="6" name="Picture 5" descr="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4" y="2554724"/>
            <a:ext cx="247647" cy="262656"/>
          </a:xfrm>
          <a:prstGeom prst="rect">
            <a:avLst/>
          </a:prstGeom>
        </p:spPr>
      </p:pic>
      <p:pic>
        <p:nvPicPr>
          <p:cNvPr id="7" name="Picture 6" descr="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9" y="4640379"/>
            <a:ext cx="247647" cy="262656"/>
          </a:xfrm>
          <a:prstGeom prst="rect">
            <a:avLst/>
          </a:prstGeom>
        </p:spPr>
      </p:pic>
      <p:pic>
        <p:nvPicPr>
          <p:cNvPr id="8" name="Picture 7" descr="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113" y="4640379"/>
            <a:ext cx="247647" cy="262656"/>
          </a:xfrm>
          <a:prstGeom prst="rect">
            <a:avLst/>
          </a:prstGeom>
        </p:spPr>
      </p:pic>
      <p:pic>
        <p:nvPicPr>
          <p:cNvPr id="9" name="Picture 8" descr="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9" y="4942725"/>
            <a:ext cx="247647" cy="26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6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88" y="244158"/>
            <a:ext cx="8585987" cy="13398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Cancellation of Extra Arm Length Accelerations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Assume 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, R</a:t>
            </a:r>
            <a:r>
              <a:rPr lang="en-US" baseline="-25000" dirty="0" smtClean="0"/>
              <a:t>3</a:t>
            </a:r>
            <a:r>
              <a:rPr lang="en-US" dirty="0" smtClean="0"/>
              <a:t> are applied radial accelerations out from the center of the triangle for the 3 spacecraft to cancel one-half of the extra accelerations:</a:t>
            </a:r>
          </a:p>
          <a:p>
            <a:pPr lvl="1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= K </a:t>
            </a:r>
            <a:r>
              <a:rPr lang="en-US" sz="1700" dirty="0" err="1" smtClean="0">
                <a:latin typeface="Arial"/>
                <a:cs typeface="Arial"/>
              </a:rPr>
              <a:t>cos</a:t>
            </a:r>
            <a:r>
              <a:rPr lang="en-US" sz="1700" dirty="0" smtClean="0">
                <a:latin typeface="Arial"/>
                <a:cs typeface="Arial"/>
              </a:rPr>
              <a:t> </a:t>
            </a:r>
            <a:r>
              <a:rPr lang="en-US" sz="1700" dirty="0" smtClean="0">
                <a:latin typeface="+mj-lt"/>
                <a:cs typeface="Snell Roundhand Black"/>
              </a:rPr>
              <a:t>2</a:t>
            </a:r>
            <a:r>
              <a:rPr lang="en-US" dirty="0" smtClean="0">
                <a:latin typeface="Snell Roundhand Black"/>
                <a:cs typeface="Snell Roundhand Black"/>
              </a:rPr>
              <a:t> </a:t>
            </a:r>
            <a:r>
              <a:rPr lang="en-US" dirty="0" smtClean="0">
                <a:cs typeface="Snell Roundhand Black"/>
              </a:rPr>
              <a:t>L ;       R</a:t>
            </a:r>
            <a:r>
              <a:rPr lang="en-US" baseline="-25000" dirty="0" smtClean="0">
                <a:cs typeface="Snell Roundhand Black"/>
              </a:rPr>
              <a:t>2</a:t>
            </a:r>
            <a:r>
              <a:rPr lang="en-US" dirty="0" smtClean="0">
                <a:cs typeface="Snell Roundhand Black"/>
              </a:rPr>
              <a:t> = K </a:t>
            </a:r>
            <a:r>
              <a:rPr lang="en-US" sz="1700" dirty="0" err="1">
                <a:latin typeface="Arial"/>
                <a:cs typeface="Arial"/>
              </a:rPr>
              <a:t>cos</a:t>
            </a:r>
            <a:r>
              <a:rPr lang="en-US" sz="1700" dirty="0" smtClean="0">
                <a:latin typeface="Snell Roundhand Black"/>
                <a:cs typeface="Snell Roundhand Black"/>
              </a:rPr>
              <a:t> </a:t>
            </a:r>
            <a:r>
              <a:rPr lang="en-US" sz="1700" dirty="0">
                <a:cs typeface="Snell Roundhand Black"/>
              </a:rPr>
              <a:t>2</a:t>
            </a:r>
            <a:r>
              <a:rPr lang="en-US" sz="1200" baseline="30000" dirty="0" smtClean="0">
                <a:cs typeface="Snell Roundhand Black"/>
              </a:rPr>
              <a:t> </a:t>
            </a:r>
            <a:r>
              <a:rPr lang="en-US" dirty="0" smtClean="0">
                <a:cs typeface="Snell Roundhand Black"/>
              </a:rPr>
              <a:t>(L + 120</a:t>
            </a:r>
            <a:r>
              <a:rPr lang="en-US" dirty="0" smtClean="0"/>
              <a:t>°</a:t>
            </a:r>
            <a:r>
              <a:rPr lang="en-US" dirty="0" smtClean="0">
                <a:cs typeface="Snell Roundhand Black"/>
              </a:rPr>
              <a:t>)</a:t>
            </a:r>
          </a:p>
          <a:p>
            <a:pPr lvl="1"/>
            <a:r>
              <a:rPr lang="en-US" dirty="0" smtClean="0">
                <a:cs typeface="Snell Roundhand Black"/>
              </a:rPr>
              <a:t>R</a:t>
            </a:r>
            <a:r>
              <a:rPr lang="en-US" baseline="-25000" dirty="0" smtClean="0">
                <a:cs typeface="Snell Roundhand Black"/>
              </a:rPr>
              <a:t>3</a:t>
            </a:r>
            <a:r>
              <a:rPr lang="en-US" dirty="0" smtClean="0">
                <a:cs typeface="Snell Roundhand Black"/>
              </a:rPr>
              <a:t> = </a:t>
            </a:r>
            <a:r>
              <a:rPr lang="en-US" dirty="0">
                <a:cs typeface="Snell Roundhand Black"/>
              </a:rPr>
              <a:t>K </a:t>
            </a:r>
            <a:r>
              <a:rPr lang="en-US" sz="1700" dirty="0" err="1" smtClean="0">
                <a:latin typeface="Arial"/>
                <a:cs typeface="Arial"/>
              </a:rPr>
              <a:t>cos</a:t>
            </a:r>
            <a:r>
              <a:rPr lang="en-US" sz="1700" dirty="0" smtClean="0">
                <a:latin typeface="Arial"/>
                <a:cs typeface="Arial"/>
              </a:rPr>
              <a:t> </a:t>
            </a:r>
            <a:r>
              <a:rPr lang="en-US" sz="1700" dirty="0" smtClean="0">
                <a:cs typeface="Snell Roundhand Black"/>
              </a:rPr>
              <a:t>2</a:t>
            </a:r>
            <a:r>
              <a:rPr lang="en-US" sz="1600" dirty="0" smtClean="0">
                <a:cs typeface="Snell Roundhand Black"/>
              </a:rPr>
              <a:t> </a:t>
            </a:r>
            <a:r>
              <a:rPr lang="en-US" dirty="0" smtClean="0">
                <a:cs typeface="Snell Roundhand Black"/>
              </a:rPr>
              <a:t>(L - 120</a:t>
            </a:r>
            <a:r>
              <a:rPr lang="en-US" dirty="0"/>
              <a:t>°</a:t>
            </a:r>
            <a:r>
              <a:rPr lang="en-US" dirty="0" smtClean="0">
                <a:cs typeface="Snell Roundhand Black"/>
              </a:rPr>
              <a:t>)</a:t>
            </a:r>
            <a:endParaRPr lang="en-US" dirty="0">
              <a:cs typeface="Snell Roundhand Black"/>
            </a:endParaRPr>
          </a:p>
          <a:p>
            <a:r>
              <a:rPr lang="en-US" dirty="0" smtClean="0">
                <a:cs typeface="Snell Roundhand Black"/>
              </a:rPr>
              <a:t>Assume similar applied tangential accelerations T</a:t>
            </a:r>
            <a:r>
              <a:rPr lang="en-US" baseline="-25000" dirty="0" smtClean="0">
                <a:cs typeface="Snell Roundhand Black"/>
              </a:rPr>
              <a:t>1</a:t>
            </a:r>
            <a:r>
              <a:rPr lang="en-US" dirty="0" smtClean="0">
                <a:cs typeface="Snell Roundhand Black"/>
              </a:rPr>
              <a:t>, T</a:t>
            </a:r>
            <a:r>
              <a:rPr lang="en-US" baseline="-25000" dirty="0" smtClean="0">
                <a:cs typeface="Snell Roundhand Black"/>
              </a:rPr>
              <a:t>2</a:t>
            </a:r>
            <a:r>
              <a:rPr lang="en-US" dirty="0" smtClean="0">
                <a:cs typeface="Snell Roundhand Black"/>
              </a:rPr>
              <a:t>, T</a:t>
            </a:r>
            <a:r>
              <a:rPr lang="en-US" baseline="-25000" dirty="0" smtClean="0">
                <a:cs typeface="Snell Roundhand Black"/>
              </a:rPr>
              <a:t>3</a:t>
            </a:r>
            <a:r>
              <a:rPr lang="en-US" dirty="0" smtClean="0">
                <a:cs typeface="Snell Roundhand Black"/>
              </a:rPr>
              <a:t> in the clockwise direction around the center of the triangle:</a:t>
            </a:r>
          </a:p>
          <a:p>
            <a:pPr lvl="1"/>
            <a:r>
              <a:rPr lang="en-US" dirty="0" smtClean="0">
                <a:cs typeface="Snell Roundhand Black"/>
              </a:rPr>
              <a:t>T</a:t>
            </a:r>
            <a:r>
              <a:rPr lang="en-US" baseline="-25000" dirty="0" smtClean="0">
                <a:cs typeface="Snell Roundhand Black"/>
              </a:rPr>
              <a:t>1</a:t>
            </a:r>
            <a:r>
              <a:rPr lang="en-US" dirty="0" smtClean="0">
                <a:cs typeface="Snell Roundhand Black"/>
              </a:rPr>
              <a:t> = K</a:t>
            </a:r>
            <a:r>
              <a:rPr lang="en-US" sz="2100" dirty="0" smtClean="0">
                <a:cs typeface="Snell Roundhand Black"/>
              </a:rPr>
              <a:t> </a:t>
            </a:r>
            <a:r>
              <a:rPr lang="en-US" sz="1700" dirty="0" smtClean="0">
                <a:latin typeface="Arial"/>
                <a:cs typeface="Arial"/>
              </a:rPr>
              <a:t>sin</a:t>
            </a:r>
            <a:r>
              <a:rPr lang="en-US" sz="1700" dirty="0" smtClean="0">
                <a:latin typeface="Snell Roundhand Black"/>
                <a:cs typeface="Snell Roundhand Black"/>
              </a:rPr>
              <a:t> </a:t>
            </a:r>
            <a:r>
              <a:rPr lang="en-US" sz="1700" dirty="0" smtClean="0">
                <a:cs typeface="Snell Roundhand Black"/>
              </a:rPr>
              <a:t>2</a:t>
            </a:r>
            <a:r>
              <a:rPr lang="en-US" sz="1600" dirty="0" smtClean="0">
                <a:cs typeface="Snell Roundhand Black"/>
              </a:rPr>
              <a:t> </a:t>
            </a:r>
            <a:r>
              <a:rPr lang="en-US" dirty="0" smtClean="0">
                <a:cs typeface="Snell Roundhand Black"/>
              </a:rPr>
              <a:t>L ;          T</a:t>
            </a:r>
            <a:r>
              <a:rPr lang="en-US" baseline="-25000" dirty="0" smtClean="0">
                <a:cs typeface="Snell Roundhand Black"/>
              </a:rPr>
              <a:t>2</a:t>
            </a:r>
            <a:r>
              <a:rPr lang="en-US" dirty="0" smtClean="0">
                <a:cs typeface="Snell Roundhand Black"/>
              </a:rPr>
              <a:t> = K </a:t>
            </a:r>
            <a:r>
              <a:rPr lang="en-US" sz="1700" dirty="0">
                <a:latin typeface="Arial"/>
                <a:cs typeface="Arial"/>
              </a:rPr>
              <a:t>sin</a:t>
            </a:r>
            <a:r>
              <a:rPr lang="en-US" sz="1700" dirty="0" smtClean="0">
                <a:latin typeface="Snell Roundhand Black"/>
                <a:cs typeface="Snell Roundhand Black"/>
              </a:rPr>
              <a:t> </a:t>
            </a:r>
            <a:r>
              <a:rPr lang="en-US" sz="1700" dirty="0" smtClean="0">
                <a:cs typeface="Snell Roundhand Black"/>
              </a:rPr>
              <a:t>2</a:t>
            </a:r>
            <a:r>
              <a:rPr lang="en-US" dirty="0" smtClean="0">
                <a:cs typeface="Snell Roundhand Black"/>
              </a:rPr>
              <a:t> (L + 120</a:t>
            </a:r>
            <a:r>
              <a:rPr lang="en-US" dirty="0"/>
              <a:t>°</a:t>
            </a:r>
            <a:r>
              <a:rPr lang="en-US" dirty="0" smtClean="0">
                <a:cs typeface="Snell Roundhand Black"/>
              </a:rPr>
              <a:t>)</a:t>
            </a:r>
          </a:p>
          <a:p>
            <a:pPr lvl="1"/>
            <a:r>
              <a:rPr lang="en-US" dirty="0">
                <a:cs typeface="Snell Roundhand Black"/>
              </a:rPr>
              <a:t>T</a:t>
            </a:r>
            <a:r>
              <a:rPr lang="en-US" baseline="-25000" dirty="0">
                <a:cs typeface="Snell Roundhand Black"/>
              </a:rPr>
              <a:t>2</a:t>
            </a:r>
            <a:r>
              <a:rPr lang="en-US" dirty="0">
                <a:cs typeface="Snell Roundhand Black"/>
              </a:rPr>
              <a:t> = K </a:t>
            </a:r>
            <a:r>
              <a:rPr lang="en-US" sz="1700" dirty="0">
                <a:latin typeface="Arial"/>
                <a:cs typeface="Arial"/>
              </a:rPr>
              <a:t>sin</a:t>
            </a:r>
            <a:r>
              <a:rPr lang="en-US" sz="1700" dirty="0" smtClean="0">
                <a:latin typeface="Snell Roundhand Black"/>
                <a:cs typeface="Snell Roundhand Black"/>
              </a:rPr>
              <a:t> </a:t>
            </a:r>
            <a:r>
              <a:rPr lang="en-US" sz="1700" dirty="0" smtClean="0">
                <a:cs typeface="Snell Roundhand Black"/>
              </a:rPr>
              <a:t>2</a:t>
            </a:r>
            <a:r>
              <a:rPr lang="en-US" dirty="0" smtClean="0">
                <a:cs typeface="Snell Roundhand Black"/>
              </a:rPr>
              <a:t> (L - 120</a:t>
            </a:r>
            <a:r>
              <a:rPr lang="en-US" dirty="0"/>
              <a:t>°</a:t>
            </a:r>
            <a:r>
              <a:rPr lang="en-US" dirty="0" smtClean="0">
                <a:cs typeface="Snell Roundhand Black"/>
              </a:rPr>
              <a:t>)</a:t>
            </a:r>
          </a:p>
          <a:p>
            <a:r>
              <a:rPr lang="en-US" dirty="0" smtClean="0">
                <a:cs typeface="Snell Roundhand Black"/>
              </a:rPr>
              <a:t>A simulation of this approach is needed. However, it appears that these accelerations would cancel out the extra accelerations.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4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nder_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25" y="83657"/>
            <a:ext cx="8678220" cy="670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9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Mission Option	for 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Drift-away orbit:</a:t>
            </a:r>
          </a:p>
          <a:p>
            <a:pPr lvl="1"/>
            <a:r>
              <a:rPr lang="en-US" dirty="0" smtClean="0"/>
              <a:t>6</a:t>
            </a:r>
            <a:r>
              <a:rPr lang="en-US" dirty="0"/>
              <a:t>°</a:t>
            </a:r>
            <a:r>
              <a:rPr lang="en-US" dirty="0" smtClean="0"/>
              <a:t> per year drift rate</a:t>
            </a:r>
          </a:p>
          <a:p>
            <a:pPr lvl="1"/>
            <a:r>
              <a:rPr lang="en-US" dirty="0" smtClean="0"/>
              <a:t>12</a:t>
            </a:r>
            <a:r>
              <a:rPr lang="en-US" dirty="0"/>
              <a:t>°</a:t>
            </a:r>
            <a:r>
              <a:rPr lang="en-US" dirty="0" smtClean="0"/>
              <a:t> from Earth initially. (However, some extra </a:t>
            </a:r>
            <a:r>
              <a:rPr lang="el-GR" b="1" dirty="0" smtClean="0"/>
              <a:t>Δ</a:t>
            </a:r>
            <a:r>
              <a:rPr lang="en-US" b="1" dirty="0" smtClean="0"/>
              <a:t>V</a:t>
            </a:r>
            <a:r>
              <a:rPr lang="en-US" b="1" i="1" dirty="0" smtClean="0"/>
              <a:t> </a:t>
            </a:r>
            <a:r>
              <a:rPr lang="el-GR" dirty="0"/>
              <a:t> </a:t>
            </a:r>
            <a:r>
              <a:rPr lang="en-US" dirty="0" smtClean="0"/>
              <a:t>is required to achieve this.)</a:t>
            </a:r>
          </a:p>
          <a:p>
            <a:r>
              <a:rPr lang="en-US" dirty="0" smtClean="0"/>
              <a:t>At 12</a:t>
            </a:r>
            <a:r>
              <a:rPr lang="en-US" dirty="0"/>
              <a:t>°</a:t>
            </a:r>
            <a:r>
              <a:rPr lang="en-US" dirty="0" smtClean="0"/>
              <a:t> from Earth:</a:t>
            </a:r>
          </a:p>
          <a:p>
            <a:pPr lvl="1"/>
            <a:r>
              <a:rPr lang="en-US" dirty="0" smtClean="0"/>
              <a:t>K = 7.0 x 10</a:t>
            </a:r>
            <a:r>
              <a:rPr lang="en-US" baseline="30000" dirty="0" smtClean="0"/>
              <a:t>-9</a:t>
            </a:r>
            <a:r>
              <a:rPr lang="en-US" dirty="0" smtClean="0"/>
              <a:t> m/s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Over 6 days, </a:t>
            </a:r>
            <a:r>
              <a:rPr lang="el-GR" b="1" dirty="0"/>
              <a:t>Δ</a:t>
            </a:r>
            <a:r>
              <a:rPr lang="en-US" b="1" dirty="0"/>
              <a:t>V</a:t>
            </a:r>
            <a:r>
              <a:rPr lang="en-US" b="1" i="1" dirty="0" smtClean="0"/>
              <a:t> </a:t>
            </a:r>
            <a:r>
              <a:rPr lang="en-US" dirty="0" smtClean="0"/>
              <a:t>= 3.6 x 10</a:t>
            </a:r>
            <a:r>
              <a:rPr lang="en-US" baseline="30000" dirty="0" smtClean="0"/>
              <a:t>-3 </a:t>
            </a:r>
            <a:r>
              <a:rPr lang="en-US" dirty="0" smtClean="0"/>
              <a:t>m/s</a:t>
            </a:r>
          </a:p>
          <a:p>
            <a:r>
              <a:rPr lang="en-US" dirty="0" smtClean="0"/>
              <a:t>Assume 80</a:t>
            </a:r>
            <a:r>
              <a:rPr lang="en-US" baseline="30000" dirty="0" smtClean="0"/>
              <a:t> </a:t>
            </a:r>
            <a:r>
              <a:rPr lang="en-US" dirty="0" smtClean="0"/>
              <a:t>micro-N thrust is available in each in-plane direction, and 70 micro-N can be used for orbit maintenance, with 600 kg spacecraft:</a:t>
            </a:r>
          </a:p>
          <a:p>
            <a:pPr lvl="1"/>
            <a:r>
              <a:rPr lang="en-US" dirty="0" smtClean="0"/>
              <a:t>8.6 </a:t>
            </a:r>
            <a:r>
              <a:rPr lang="en-US" dirty="0" err="1" smtClean="0"/>
              <a:t>hr</a:t>
            </a:r>
            <a:r>
              <a:rPr lang="en-US" dirty="0" smtClean="0"/>
              <a:t> of thrust is needed every 6 days to achieve </a:t>
            </a:r>
            <a:r>
              <a:rPr lang="el-GR" b="1" dirty="0"/>
              <a:t>Δ</a:t>
            </a:r>
            <a:r>
              <a:rPr lang="en-US" b="1" dirty="0"/>
              <a:t>V</a:t>
            </a:r>
            <a:r>
              <a:rPr lang="en-US" b="1" i="1" dirty="0" smtClean="0"/>
              <a:t> </a:t>
            </a:r>
            <a:r>
              <a:rPr lang="en-US" dirty="0" smtClean="0"/>
              <a:t>cancellation initially</a:t>
            </a:r>
          </a:p>
          <a:p>
            <a:pPr lvl="1"/>
            <a:r>
              <a:rPr lang="en-US" dirty="0" smtClean="0"/>
              <a:t>6.1 </a:t>
            </a:r>
            <a:r>
              <a:rPr lang="en-US" dirty="0" err="1" smtClean="0"/>
              <a:t>hr</a:t>
            </a:r>
            <a:r>
              <a:rPr lang="en-US" dirty="0" smtClean="0"/>
              <a:t> is needed every 6 days after 3 month commissioning period</a:t>
            </a:r>
          </a:p>
          <a:p>
            <a:pPr lvl="1"/>
            <a:r>
              <a:rPr lang="en-US" dirty="0" smtClean="0"/>
              <a:t>2.6 </a:t>
            </a:r>
            <a:r>
              <a:rPr lang="en-US" dirty="0" err="1" smtClean="0"/>
              <a:t>hr</a:t>
            </a:r>
            <a:r>
              <a:rPr lang="en-US" dirty="0" smtClean="0"/>
              <a:t> is needed every 6 days after 1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7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Orbit control to prevent the increase of angle variations beyond </a:t>
            </a:r>
            <a:br>
              <a:rPr lang="en-US" dirty="0" smtClean="0"/>
            </a:br>
            <a:r>
              <a:rPr lang="en-US" dirty="0" smtClean="0"/>
              <a:t>0.°1 for a LISA-type mission with 10</a:t>
            </a:r>
            <a:r>
              <a:rPr lang="en-US" baseline="30000" dirty="0" smtClean="0"/>
              <a:t>6 </a:t>
            </a:r>
            <a:r>
              <a:rPr lang="en-US" dirty="0" smtClean="0"/>
              <a:t>km arm lengths appears to be feasible. This would considerably simplify the in-field guiding system for compensating for the angle changes.</a:t>
            </a:r>
          </a:p>
          <a:p>
            <a:r>
              <a:rPr lang="en-US" dirty="0" smtClean="0"/>
              <a:t>If 80 micro-N maximum thrust is available in both the radial and transverse directions, and a drift-away orbit that starts 12</a:t>
            </a:r>
            <a:r>
              <a:rPr lang="en-US" dirty="0"/>
              <a:t>°</a:t>
            </a:r>
            <a:r>
              <a:rPr lang="en-US" dirty="0" smtClean="0"/>
              <a:t> from the Earth can be used, the maximum lost time for science after the commissioning period would be about 4%.</a:t>
            </a:r>
          </a:p>
          <a:p>
            <a:r>
              <a:rPr lang="en-US" dirty="0" smtClean="0"/>
              <a:t>The maximum voltage applied to the GRS electrodes during thrusting would be about 40 V RMS, which is within the “wide range” of voltages available on the GRS.</a:t>
            </a:r>
          </a:p>
        </p:txBody>
      </p:sp>
    </p:spTree>
    <p:extLst>
      <p:ext uri="{BB962C8B-B14F-4D97-AF65-F5344CB8AC3E}">
        <p14:creationId xmlns:p14="http://schemas.microsoft.com/office/powerpoint/2010/main" val="3781890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3">
      <a:dk1>
        <a:srgbClr val="000000"/>
      </a:dk1>
      <a:lt1>
        <a:srgbClr val="FFFFFF"/>
      </a:lt1>
      <a:dk2>
        <a:srgbClr val="6F6D5D"/>
      </a:dk2>
      <a:lt2>
        <a:srgbClr val="7CB8EA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368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Capital</vt:lpstr>
      <vt:lpstr>Possible Periodic Orbit Control Maneuvers for the LISA Mission</vt:lpstr>
      <vt:lpstr>LISA Orbits with no Earth Perturbations</vt:lpstr>
      <vt:lpstr>Arm Length Accelerations due to the Earth</vt:lpstr>
      <vt:lpstr>Cancellation of Extra Arm Length Accelerations</vt:lpstr>
      <vt:lpstr>PowerPoint Presentation</vt:lpstr>
      <vt:lpstr>One Mission Option for Cancellation</vt:lpstr>
      <vt:lpstr>Conclusions</vt:lpstr>
    </vt:vector>
  </TitlesOfParts>
  <Company>JILA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Conrad</dc:creator>
  <cp:lastModifiedBy>Kristin Conrad</cp:lastModifiedBy>
  <cp:revision>88</cp:revision>
  <cp:lastPrinted>2012-03-23T15:28:55Z</cp:lastPrinted>
  <dcterms:created xsi:type="dcterms:W3CDTF">2011-08-04T15:27:45Z</dcterms:created>
  <dcterms:modified xsi:type="dcterms:W3CDTF">2012-05-16T16:13:54Z</dcterms:modified>
</cp:coreProperties>
</file>