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8"/>
  </p:notesMasterIdLst>
  <p:handoutMasterIdLst>
    <p:handoutMasterId r:id="rId39"/>
  </p:handoutMasterIdLst>
  <p:sldIdLst>
    <p:sldId id="265" r:id="rId3"/>
    <p:sldId id="322" r:id="rId4"/>
    <p:sldId id="343" r:id="rId5"/>
    <p:sldId id="363" r:id="rId6"/>
    <p:sldId id="269" r:id="rId7"/>
    <p:sldId id="274" r:id="rId8"/>
    <p:sldId id="364" r:id="rId9"/>
    <p:sldId id="378" r:id="rId10"/>
    <p:sldId id="365" r:id="rId11"/>
    <p:sldId id="262" r:id="rId12"/>
    <p:sldId id="367" r:id="rId13"/>
    <p:sldId id="366" r:id="rId14"/>
    <p:sldId id="263" r:id="rId15"/>
    <p:sldId id="376" r:id="rId16"/>
    <p:sldId id="304" r:id="rId17"/>
    <p:sldId id="320" r:id="rId18"/>
    <p:sldId id="323" r:id="rId19"/>
    <p:sldId id="326" r:id="rId20"/>
    <p:sldId id="372" r:id="rId21"/>
    <p:sldId id="350" r:id="rId22"/>
    <p:sldId id="379" r:id="rId23"/>
    <p:sldId id="256" r:id="rId24"/>
    <p:sldId id="257" r:id="rId25"/>
    <p:sldId id="375" r:id="rId26"/>
    <p:sldId id="289" r:id="rId27"/>
    <p:sldId id="348" r:id="rId28"/>
    <p:sldId id="310" r:id="rId29"/>
    <p:sldId id="368" r:id="rId30"/>
    <p:sldId id="369" r:id="rId31"/>
    <p:sldId id="373" r:id="rId32"/>
    <p:sldId id="380" r:id="rId33"/>
    <p:sldId id="361" r:id="rId34"/>
    <p:sldId id="381" r:id="rId35"/>
    <p:sldId id="360" r:id="rId36"/>
    <p:sldId id="374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66"/>
    <a:srgbClr val="FF3300"/>
    <a:srgbClr val="FFFF99"/>
    <a:srgbClr val="99FF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3" autoAdjust="0"/>
    <p:restoredTop sz="94757" autoAdjust="0"/>
  </p:normalViewPr>
  <p:slideViewPr>
    <p:cSldViewPr>
      <p:cViewPr>
        <p:scale>
          <a:sx n="80" d="100"/>
          <a:sy n="80" d="100"/>
        </p:scale>
        <p:origin x="-888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8"/>
    </p:cViewPr>
  </p:sorterViewPr>
  <p:notesViewPr>
    <p:cSldViewPr>
      <p:cViewPr varScale="1">
        <p:scale>
          <a:sx n="34" d="100"/>
          <a:sy n="34" d="100"/>
        </p:scale>
        <p:origin x="-2198" y="-82"/>
      </p:cViewPr>
      <p:guideLst>
        <p:guide orient="horz" pos="2880"/>
        <p:guide pos="2160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A17CA9F-0DA7-471B-A08F-CB2671A2E33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58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D915C47-E8C2-468B-9641-A0646866163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4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40D96B4-8005-49F0-AC8B-AF3E46CA5B19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31A620-EB9A-4C15-8861-6196061836BD}" type="slidenum">
              <a:rPr lang="en-US" sz="1200" smtClean="0"/>
              <a:pPr/>
              <a:t>20</a:t>
            </a:fld>
            <a:endParaRPr lang="en-US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C1D995D-FB6E-4BBE-A2B0-927B5434E4E3}" type="slidenum">
              <a:rPr lang="en-US" sz="1200" smtClean="0"/>
              <a:pPr/>
              <a:t>22</a:t>
            </a:fld>
            <a:endParaRPr lang="en-US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248ADA3-A9E5-435E-9972-8EEEB825B20E}" type="slidenum">
              <a:rPr lang="en-US" sz="1200" smtClean="0"/>
              <a:pPr/>
              <a:t>23</a:t>
            </a:fld>
            <a:endParaRPr lang="en-US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B62D37-E7F3-400D-B3FC-8B48B704C7B6}" type="slidenum">
              <a:rPr lang="en-US" sz="1200" smtClean="0"/>
              <a:pPr/>
              <a:t>25</a:t>
            </a:fld>
            <a:endParaRPr lang="en-US" sz="12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6EDAE10-AF2E-4330-BD0A-7D2654DB7917}" type="slidenum">
              <a:rPr lang="en-US" sz="1200" smtClean="0"/>
              <a:pPr/>
              <a:t>26</a:t>
            </a:fld>
            <a:endParaRPr lang="en-US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158F2A6-334F-458D-AAB1-2E0136AA295D}" type="slidenum">
              <a:rPr lang="en-US" sz="1200" smtClean="0"/>
              <a:pPr/>
              <a:t>27</a:t>
            </a:fld>
            <a:endParaRPr lang="en-US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B1616D-462F-4483-B27B-621EC4A81DB6}" type="slidenum">
              <a:rPr lang="en-US" sz="1200" smtClean="0"/>
              <a:pPr/>
              <a:t>5</a:t>
            </a:fld>
            <a:endParaRPr lang="en-US" sz="120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71DF4D6-0FB8-4C81-A810-9D118CFADBA1}" type="slidenum">
              <a:rPr lang="en-US" sz="1200" smtClean="0"/>
              <a:pPr/>
              <a:t>6</a:t>
            </a:fld>
            <a:endParaRPr lang="en-US" sz="12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652262-A14C-436F-8168-27AD112C5079}" type="slidenum">
              <a:rPr lang="en-US" sz="1200" smtClean="0"/>
              <a:pPr/>
              <a:t>10</a:t>
            </a:fld>
            <a:endParaRPr 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5D6DA21-4FEA-43D1-9653-36C20D7C7FE1}" type="slidenum">
              <a:rPr lang="en-US" sz="1200" smtClean="0"/>
              <a:pPr/>
              <a:t>13</a:t>
            </a:fld>
            <a:endParaRPr lang="en-US" sz="12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232750F-E0DC-4673-BC8A-9C8C4879C243}" type="slidenum">
              <a:rPr lang="en-US" sz="1200" smtClean="0"/>
              <a:pPr/>
              <a:t>15</a:t>
            </a:fld>
            <a:endParaRPr lang="en-US" sz="12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2C72359-54A0-43F3-8C61-7E68999D24E5}" type="slidenum">
              <a:rPr lang="en-US" sz="1200" smtClean="0"/>
              <a:pPr/>
              <a:t>16</a:t>
            </a:fld>
            <a:endParaRPr lang="en-US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D26B3F7-80AF-42F9-9A92-DE2346559636}" type="slidenum">
              <a:rPr lang="en-US" sz="1200" smtClean="0"/>
              <a:pPr/>
              <a:t>18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400800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Paris May23rd 2012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L. Di Fiore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400800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62A1A-BB41-4526-A311-5B2B8B70F80C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 bwMode="auto">
          <a:xfrm>
            <a:off x="7748954" y="53580"/>
            <a:ext cx="480646" cy="485364"/>
            <a:chOff x="98" y="336"/>
            <a:chExt cx="2091" cy="2112"/>
          </a:xfrm>
        </p:grpSpPr>
        <p:sp>
          <p:nvSpPr>
            <p:cNvPr id="8" name="AutoShape 5"/>
            <p:cNvSpPr>
              <a:spLocks noChangeAspect="1" noChangeArrowheads="1" noTextEdit="1"/>
            </p:cNvSpPr>
            <p:nvPr/>
          </p:nvSpPr>
          <p:spPr bwMode="auto">
            <a:xfrm>
              <a:off x="98" y="336"/>
              <a:ext cx="2091" cy="21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" y="331"/>
              <a:ext cx="2117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3756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Paris May23rd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Di Fiore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3D39B-AFEA-49F3-A027-E1A380557F7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Paris May23rd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Di Fiore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8713E-034E-42ED-B386-EF957550569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79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Paris May23rd 2012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L. Di Fiore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3A35B-F497-4DFC-B3E3-9AB691DC5F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8666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Paris May23rd 2012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L. Di Fiore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3343A-DE68-4C6A-BB6F-46144C22A4A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5767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Paris May23rd 2012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L. Di Fiore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15A1D-E52F-4164-852A-15C40DAB46A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7466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Paris May23rd 2012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L. Di Fiore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C7512-7896-48F9-96F7-D147B1AAA3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8625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Paris May23rd 2012</a:t>
            </a: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L. Di Fiore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76EE6-6E99-4E02-98E1-81D6B9C5D55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7048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Paris May23rd 2012</a:t>
            </a: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L. Di Fiore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92BD4-6D3A-47DB-AB94-17BE449253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6437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Paris May23rd 2012</a:t>
            </a: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L. Di Fiore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6FF59-8D9D-4647-8E91-3D2B6957575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1676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Paris May23rd 2012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L. Di Fiore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CD727-82A3-432E-9D91-5BFDC62BAD5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943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Paris May23rd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Di Fiore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E60DD-BC27-4561-B8E9-03DEA2FC50C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378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Paris May23rd 2012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L. Di Fiore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E8F24-1797-4959-B7F6-0DB2B9FD351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7411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Paris May23rd 2012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L. Di Fiore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F2618-22C1-4478-B9B9-900F39AE4D9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6904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Paris May23rd 2012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L. Di Fiore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457E9-01AC-4470-9CC3-9A1A9AB3FD1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293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Paris May23rd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Di Fiore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2C0D1-BB4F-4991-8574-7C72B72B25B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5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Paris May23rd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Di Fiore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46908-6083-40C0-9CAA-482D9414791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11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Paris May23rd 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Di Fiore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60352-C091-4FC0-AA88-B375808D00E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4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Paris May23rd 2012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Di Fiore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F2A30-0991-41FA-A5DB-7279AEACD85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86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Paris May23rd 2012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Di Fiore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40FD5-6FEA-4C2A-AD66-70275D310FE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Paris May23rd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Di Fiore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8B78D-655E-4E22-BB91-AF9E8328F04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7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Paris May23rd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Di Fiore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E55A6-BF44-477C-8814-4394A0F9C3E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91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Paris May23rd 2012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L. Di Fiore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1B7AB83-1A79-4BFD-8FF9-6B5CFDBCB7F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pic>
        <p:nvPicPr>
          <p:cNvPr id="1031" name="Picture 7" descr="logoinfn-piccol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0" descr="LISA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Paris May23rd 2012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L. Di Fiore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DE85FF7-FD3A-475E-931E-B18D36B974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0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data 3"/>
          <p:cNvSpPr>
            <a:spLocks noGrp="1"/>
          </p:cNvSpPr>
          <p:nvPr>
            <p:ph type="dt" sz="quarter" idx="10"/>
          </p:nvPr>
        </p:nvSpPr>
        <p:spPr>
          <a:xfrm>
            <a:off x="6096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 smtClean="0"/>
              <a:t>Paris May23rd 2012</a:t>
            </a:r>
          </a:p>
        </p:txBody>
      </p:sp>
      <p:sp>
        <p:nvSpPr>
          <p:cNvPr id="307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 smtClean="0"/>
              <a:t>L. Di Fiore</a:t>
            </a:r>
          </a:p>
        </p:txBody>
      </p:sp>
      <p:sp>
        <p:nvSpPr>
          <p:cNvPr id="307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064A032-AF9D-48F8-B207-5691D355F724}" type="slidenum">
              <a:rPr lang="en-US" sz="1400" smtClean="0"/>
              <a:pPr eaLnBrk="1" hangingPunct="1"/>
              <a:t>1</a:t>
            </a:fld>
            <a:endParaRPr lang="en-US" sz="1400" dirty="0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533400"/>
            <a:ext cx="8042275" cy="16764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accent2"/>
                </a:solidFill>
              </a:rPr>
              <a:t>Development of an Optical Read-Out system for the LISA/NGO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  <a:r>
              <a:rPr lang="en-US" sz="3200" dirty="0" smtClean="0">
                <a:solidFill>
                  <a:schemeClr val="accent2"/>
                </a:solidFill>
              </a:rPr>
              <a:t>gravitational reference sensor: a status report</a:t>
            </a:r>
            <a:endParaRPr lang="en-GB" sz="3200" dirty="0" smtClean="0">
              <a:solidFill>
                <a:schemeClr val="accent2"/>
              </a:solidFill>
            </a:endParaRP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62000" y="2438400"/>
            <a:ext cx="7315200" cy="990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it-IT" sz="2400" dirty="0" smtClean="0"/>
              <a:t>Rosario De Rosa, </a:t>
            </a:r>
            <a:r>
              <a:rPr lang="it-IT" sz="2400" u="sng" dirty="0" smtClean="0"/>
              <a:t>Luciano Di Fiore</a:t>
            </a:r>
            <a:r>
              <a:rPr lang="it-IT" sz="2400" dirty="0" smtClean="0"/>
              <a:t>, Fabio </a:t>
            </a:r>
            <a:r>
              <a:rPr lang="it-IT" sz="2400" dirty="0" err="1" smtClean="0"/>
              <a:t>Garufi</a:t>
            </a:r>
            <a:r>
              <a:rPr lang="it-IT" sz="2400" dirty="0" smtClean="0"/>
              <a:t>, </a:t>
            </a:r>
          </a:p>
          <a:p>
            <a:pPr marL="0" indent="0" eaLnBrk="1" hangingPunct="1">
              <a:buNone/>
            </a:pPr>
            <a:r>
              <a:rPr lang="it-IT" sz="2400" dirty="0" smtClean="0"/>
              <a:t>Aniello Grado, Leopoldo Milano and Giuliana Russano</a:t>
            </a:r>
            <a:r>
              <a:rPr lang="it-IT" sz="2400" baseline="30000" dirty="0" smtClean="0"/>
              <a:t>1)</a:t>
            </a:r>
            <a:endParaRPr lang="en-GB" sz="2400" baseline="30000" dirty="0" smtClean="0"/>
          </a:p>
        </p:txBody>
      </p:sp>
      <p:sp>
        <p:nvSpPr>
          <p:cNvPr id="2" name="Rettangolo 1"/>
          <p:cNvSpPr/>
          <p:nvPr/>
        </p:nvSpPr>
        <p:spPr>
          <a:xfrm>
            <a:off x="1331568" y="4289058"/>
            <a:ext cx="65708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b="1" dirty="0" smtClean="0">
                <a:solidFill>
                  <a:schemeClr val="accent2"/>
                </a:solidFill>
              </a:rPr>
              <a:t>This </a:t>
            </a:r>
            <a:r>
              <a:rPr lang="en-US" b="1" dirty="0">
                <a:solidFill>
                  <a:schemeClr val="accent2"/>
                </a:solidFill>
              </a:rPr>
              <a:t>R&amp;D </a:t>
            </a:r>
            <a:r>
              <a:rPr lang="en-US" b="1" dirty="0" smtClean="0">
                <a:solidFill>
                  <a:schemeClr val="accent2"/>
                </a:solidFill>
              </a:rPr>
              <a:t>activity is supported by INFN Commission II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102204" y="5919377"/>
            <a:ext cx="2646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1) Present address: University of Trento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data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Paris May23rd 2012</a:t>
            </a:r>
          </a:p>
        </p:txBody>
      </p:sp>
      <p:sp>
        <p:nvSpPr>
          <p:cNvPr id="9219" name="Segnaposto piè di pagina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L. Di Fiore</a:t>
            </a:r>
          </a:p>
        </p:txBody>
      </p:sp>
      <p:sp>
        <p:nvSpPr>
          <p:cNvPr id="9220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75A2BDE-00BB-40A7-B2F6-7BCC1114D6F3}" type="slidenum">
              <a:rPr lang="en-US" sz="1400" smtClean="0"/>
              <a:pPr eaLnBrk="1" hangingPunct="1"/>
              <a:t>10</a:t>
            </a:fld>
            <a:endParaRPr lang="en-US" sz="1400" smtClean="0"/>
          </a:p>
        </p:txBody>
      </p:sp>
      <p:pic>
        <p:nvPicPr>
          <p:cNvPr id="9221" name="Picture 2" descr="rigido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5105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3"/>
          <p:cNvSpPr txBox="1">
            <a:spLocks noChangeArrowheads="1"/>
          </p:cNvSpPr>
          <p:nvPr/>
        </p:nvSpPr>
        <p:spPr bwMode="auto">
          <a:xfrm>
            <a:off x="1066800" y="228600"/>
            <a:ext cx="662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2400" u="sng">
                <a:solidFill>
                  <a:schemeClr val="accent2"/>
                </a:solidFill>
              </a:rPr>
              <a:t>Sensitivity measurement with a rigid set-up </a:t>
            </a:r>
          </a:p>
        </p:txBody>
      </p:sp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5867400" y="762000"/>
            <a:ext cx="3167063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GB" dirty="0"/>
              <a:t>the bench is machined from a single block of stainless-steel and has some interfaces for </a:t>
            </a:r>
            <a:r>
              <a:rPr lang="en-GB" dirty="0" err="1"/>
              <a:t>fiber</a:t>
            </a:r>
            <a:r>
              <a:rPr lang="en-GB" dirty="0"/>
              <a:t> couplers and sensors.</a:t>
            </a:r>
          </a:p>
          <a:p>
            <a:pPr algn="just" eaLnBrk="1" hangingPunct="1"/>
            <a:endParaRPr lang="en-GB" dirty="0"/>
          </a:p>
          <a:p>
            <a:pPr algn="just" eaLnBrk="1" hangingPunct="1"/>
            <a:r>
              <a:rPr lang="en-GB" dirty="0"/>
              <a:t>the "test mass" mounts some mirrors and can be moved for calibration</a:t>
            </a:r>
          </a:p>
          <a:p>
            <a:pPr algn="just" eaLnBrk="1" hangingPunct="1"/>
            <a:endParaRPr lang="en-GB" dirty="0"/>
          </a:p>
          <a:p>
            <a:pPr algn="just" eaLnBrk="1" hangingPunct="1"/>
            <a:r>
              <a:rPr lang="en-GB" dirty="0"/>
              <a:t>the system is symmetric for differential </a:t>
            </a:r>
            <a:r>
              <a:rPr lang="en-GB" dirty="0" smtClean="0"/>
              <a:t>measurements </a:t>
            </a:r>
          </a:p>
          <a:p>
            <a:pPr algn="just" eaLnBrk="1" hangingPunct="1"/>
            <a:r>
              <a:rPr lang="en-GB" dirty="0" smtClean="0"/>
              <a:t>(if necessary)</a:t>
            </a:r>
            <a:endParaRPr lang="en-GB" dirty="0"/>
          </a:p>
          <a:p>
            <a:pPr algn="just" eaLnBrk="1" hangingPunct="1"/>
            <a:endParaRPr lang="en-GB" dirty="0"/>
          </a:p>
          <a:p>
            <a:pPr algn="just" eaLnBrk="1" hangingPunct="1"/>
            <a:r>
              <a:rPr lang="en-GB" dirty="0"/>
              <a:t>the whole set-up is closed in a box to reduce thermal variations and prevent effect of air flows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Paris May23rd 2012</a:t>
            </a: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Di Fiore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40FD5-6FEA-4C2A-AD66-70275D310FE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1066800" y="753776"/>
            <a:ext cx="6635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increasing the power the noise decreases less than expected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8" y="910064"/>
            <a:ext cx="9792696" cy="467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5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Paris May23rd 2012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Di Fiore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62A1A-BB41-4526-A311-5B2B8B70F80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370"/>
            <a:ext cx="8147676" cy="434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590800" y="361890"/>
            <a:ext cx="4028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Dependence of sensitivity on power</a:t>
            </a:r>
            <a:endParaRPr lang="en-US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219200" y="5486400"/>
            <a:ext cx="6964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the QPD we observed en excess noise above about 0.15 </a:t>
            </a:r>
            <a:r>
              <a:rPr lang="en-US" dirty="0" err="1" smtClean="0"/>
              <a:t>mW</a:t>
            </a:r>
            <a:endParaRPr lang="en-US" dirty="0" smtClean="0"/>
          </a:p>
          <a:p>
            <a:r>
              <a:rPr lang="en-US" dirty="0" smtClean="0"/>
              <a:t>With the PSD the noise follows the model up to 0.5 </a:t>
            </a:r>
            <a:r>
              <a:rPr lang="en-US" dirty="0" err="1" smtClean="0"/>
              <a:t>mW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903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data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Paris May23rd 2012</a:t>
            </a:r>
          </a:p>
        </p:txBody>
      </p:sp>
      <p:sp>
        <p:nvSpPr>
          <p:cNvPr id="10243" name="Segnaposto piè di pagina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L. Di Fiore</a:t>
            </a:r>
          </a:p>
        </p:txBody>
      </p:sp>
      <p:sp>
        <p:nvSpPr>
          <p:cNvPr id="10244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6AE4FC2-606A-401E-AD4C-D57AACB9C6D9}" type="slidenum">
              <a:rPr lang="en-US" sz="1400" smtClean="0"/>
              <a:pPr eaLnBrk="1" hangingPunct="1"/>
              <a:t>13</a:t>
            </a:fld>
            <a:endParaRPr lang="en-US" sz="1400" smtClean="0"/>
          </a:p>
        </p:txBody>
      </p:sp>
      <p:sp>
        <p:nvSpPr>
          <p:cNvPr id="10245" name="Text Box 15"/>
          <p:cNvSpPr txBox="1">
            <a:spLocks noChangeArrowheads="1"/>
          </p:cNvSpPr>
          <p:nvPr/>
        </p:nvSpPr>
        <p:spPr bwMode="auto">
          <a:xfrm>
            <a:off x="1752600" y="228600"/>
            <a:ext cx="2106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u="sng" dirty="0" smtClean="0"/>
              <a:t>Noise at 1 </a:t>
            </a:r>
            <a:r>
              <a:rPr lang="en-US" sz="2400" u="sng" dirty="0" err="1" smtClean="0"/>
              <a:t>mHz</a:t>
            </a:r>
            <a:endParaRPr lang="en-US" sz="2400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72" y="1268712"/>
            <a:ext cx="8490020" cy="481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61412" y="3068952"/>
            <a:ext cx="1170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m/Hz</a:t>
            </a:r>
            <a:r>
              <a:rPr lang="en-US" baseline="30000" dirty="0" smtClean="0"/>
              <a:t>1/2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Paris May23rd 2012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Di Fiore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62A1A-BB41-4526-A311-5B2B8B70F80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12" y="656438"/>
            <a:ext cx="8172480" cy="3942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781628" y="188568"/>
            <a:ext cx="4953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Comparison of QPD versus PSD sensitivity </a:t>
            </a:r>
            <a:endParaRPr lang="en-US" b="1" u="sng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414772" y="4869191"/>
            <a:ext cx="2549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 range </a:t>
            </a:r>
            <a:r>
              <a:rPr lang="en-US" dirty="0" smtClean="0">
                <a:sym typeface="Wingdings" pitchFamily="2" charset="2"/>
              </a:rPr>
              <a:t></a:t>
            </a: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411252" y="4706837"/>
            <a:ext cx="3259226" cy="8002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QPD ~ spot size</a:t>
            </a:r>
            <a:r>
              <a:rPr lang="en-US" dirty="0"/>
              <a:t> </a:t>
            </a:r>
            <a:r>
              <a:rPr lang="en-US" dirty="0" smtClean="0"/>
              <a:t>~ 400 </a:t>
            </a:r>
            <a:r>
              <a:rPr lang="en-US" dirty="0" smtClean="0">
                <a:latin typeface="Symbol" pitchFamily="18" charset="2"/>
                <a:ea typeface="SimSun" pitchFamily="2" charset="-122"/>
              </a:rPr>
              <a:t>m</a:t>
            </a:r>
            <a:r>
              <a:rPr lang="en-US" dirty="0" smtClean="0"/>
              <a:t>m </a:t>
            </a:r>
          </a:p>
          <a:p>
            <a:endParaRPr lang="en-US" sz="600" dirty="0" smtClean="0"/>
          </a:p>
          <a:p>
            <a:r>
              <a:rPr lang="en-US" dirty="0" smtClean="0"/>
              <a:t>PSD </a:t>
            </a:r>
            <a:r>
              <a:rPr lang="en-US" dirty="0"/>
              <a:t>~ </a:t>
            </a:r>
            <a:r>
              <a:rPr lang="en-US" dirty="0" smtClean="0"/>
              <a:t>detector </a:t>
            </a:r>
            <a:r>
              <a:rPr lang="en-US" dirty="0"/>
              <a:t>size ~ </a:t>
            </a:r>
            <a:r>
              <a:rPr lang="en-US" dirty="0" smtClean="0"/>
              <a:t>4.7 mm</a:t>
            </a:r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91496" y="5769312"/>
            <a:ext cx="8377614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NB: with PSD we can still gain a factor 2 (or more) by using a smaller sensor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90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data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Paris May23rd 2012</a:t>
            </a:r>
          </a:p>
        </p:txBody>
      </p:sp>
      <p:sp>
        <p:nvSpPr>
          <p:cNvPr id="13315" name="Segnaposto piè di pagina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L. Di Fiore</a:t>
            </a:r>
          </a:p>
        </p:txBody>
      </p:sp>
      <p:sp>
        <p:nvSpPr>
          <p:cNvPr id="1331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4AD4C3-9D94-4CCB-8637-3EEF1515FEE8}" type="slidenum">
              <a:rPr lang="en-US" sz="1400" smtClean="0"/>
              <a:pPr eaLnBrk="1" hangingPunct="1"/>
              <a:t>15</a:t>
            </a:fld>
            <a:endParaRPr lang="en-US" sz="1400" smtClean="0"/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1219200" y="228600"/>
            <a:ext cx="540702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u="sng"/>
              <a:t>Test on torsion pendulum </a:t>
            </a:r>
          </a:p>
          <a:p>
            <a:pPr eaLnBrk="1" hangingPunct="1"/>
            <a:r>
              <a:rPr lang="en-US" sz="2400" b="1" u="sng"/>
              <a:t>(in collaboration with the Trento group)</a:t>
            </a:r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609600" y="1219200"/>
            <a:ext cx="800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/>
              <a:t>We </a:t>
            </a:r>
            <a:r>
              <a:rPr lang="en-US" sz="2400" dirty="0" smtClean="0"/>
              <a:t>implement </a:t>
            </a:r>
            <a:r>
              <a:rPr lang="en-US" sz="2400" dirty="0"/>
              <a:t>an optical read-out system on the </a:t>
            </a:r>
            <a:r>
              <a:rPr lang="en-US" sz="2400" dirty="0" smtClean="0"/>
              <a:t>four </a:t>
            </a:r>
            <a:r>
              <a:rPr lang="en-US" sz="2400" dirty="0"/>
              <a:t>masses torsion pendulum in Trento</a:t>
            </a:r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304800" y="2209800"/>
            <a:ext cx="3962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/>
              <a:t>The goal </a:t>
            </a:r>
            <a:r>
              <a:rPr lang="en-US" sz="2400" dirty="0" smtClean="0"/>
              <a:t>was</a:t>
            </a: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>
              <a:buFontTx/>
              <a:buChar char="•"/>
            </a:pPr>
            <a:r>
              <a:rPr lang="en-US" sz="2400" dirty="0"/>
              <a:t> Check of performances, reliability and sensitivity </a:t>
            </a:r>
          </a:p>
          <a:p>
            <a:pPr eaLnBrk="1" hangingPunct="1">
              <a:buFontTx/>
              <a:buChar char="•"/>
            </a:pPr>
            <a:endParaRPr lang="en-US" sz="2400" dirty="0"/>
          </a:p>
          <a:p>
            <a:pPr eaLnBrk="1" hangingPunct="1">
              <a:buFontTx/>
              <a:buChar char="•"/>
            </a:pPr>
            <a:r>
              <a:rPr lang="en-US" sz="2400" dirty="0"/>
              <a:t> Check of back action level</a:t>
            </a:r>
          </a:p>
          <a:p>
            <a:pPr eaLnBrk="1" hangingPunct="1">
              <a:buFontTx/>
              <a:buChar char="•"/>
            </a:pPr>
            <a:endParaRPr lang="en-US" sz="2400" dirty="0"/>
          </a:p>
          <a:p>
            <a:pPr eaLnBrk="1" hangingPunct="1">
              <a:buFontTx/>
              <a:buChar char="•"/>
            </a:pPr>
            <a:r>
              <a:rPr lang="en-US" sz="2400" dirty="0"/>
              <a:t> Contribute to improve the performance of the facility (if possible) </a:t>
            </a:r>
          </a:p>
        </p:txBody>
      </p:sp>
      <p:pic>
        <p:nvPicPr>
          <p:cNvPr id="13320" name="Picture 1" descr="E:\Pendulum data\Photo 4 mass facility\2007-06-03 Seconda integrazione pendolo\P5250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4" r="6529" b="4353"/>
          <a:stretch>
            <a:fillRect/>
          </a:stretch>
        </p:blipFill>
        <p:spPr bwMode="auto">
          <a:xfrm>
            <a:off x="4419600" y="2209800"/>
            <a:ext cx="4191000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data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Paris May23rd 2012</a:t>
            </a:r>
          </a:p>
        </p:txBody>
      </p:sp>
      <p:sp>
        <p:nvSpPr>
          <p:cNvPr id="14339" name="Segnaposto piè di pagina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L. Di Fiore</a:t>
            </a:r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36E4864-DFDB-4C64-B8C3-13EF7856023B}" type="slidenum">
              <a:rPr lang="en-US" sz="1400" smtClean="0"/>
              <a:pPr eaLnBrk="1" hangingPunct="1"/>
              <a:t>16</a:t>
            </a:fld>
            <a:endParaRPr lang="en-US" sz="1400" smtClean="0"/>
          </a:p>
        </p:txBody>
      </p:sp>
      <p:pic>
        <p:nvPicPr>
          <p:cNvPr id="14341" name="Picture 5" descr="P3070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50963"/>
            <a:ext cx="4876800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P2130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1600"/>
            <a:ext cx="26193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279525" y="319088"/>
            <a:ext cx="403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the ORO during the assembling 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data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Paris May23rd 2012</a:t>
            </a:r>
            <a:endParaRPr lang="it-IT" sz="1400" smtClean="0"/>
          </a:p>
        </p:txBody>
      </p:sp>
      <p:sp>
        <p:nvSpPr>
          <p:cNvPr id="15363" name="Segnaposto piè di pagina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1400" smtClean="0"/>
              <a:t>L. Di Fiore</a:t>
            </a:r>
          </a:p>
        </p:txBody>
      </p:sp>
      <p:sp>
        <p:nvSpPr>
          <p:cNvPr id="15364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DC6CA5-91B1-444B-ACB1-3D012562C3C9}" type="slidenum">
              <a:rPr lang="it-IT" sz="1400" smtClean="0"/>
              <a:pPr eaLnBrk="1" hangingPunct="1"/>
              <a:t>17</a:t>
            </a:fld>
            <a:endParaRPr lang="it-IT" sz="1400" smtClean="0"/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438" y="908050"/>
            <a:ext cx="648176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3"/>
          <p:cNvSpPr txBox="1">
            <a:spLocks noChangeArrowheads="1"/>
          </p:cNvSpPr>
          <p:nvPr/>
        </p:nvSpPr>
        <p:spPr bwMode="auto">
          <a:xfrm>
            <a:off x="1524000" y="179388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2400" u="sng"/>
              <a:t>Angular measurement: </a:t>
            </a:r>
            <a:r>
              <a:rPr lang="it-IT" sz="2400" u="sng">
                <a:latin typeface="Symbol" pitchFamily="18" charset="2"/>
              </a:rPr>
              <a:t>j (2008)</a:t>
            </a:r>
            <a:r>
              <a:rPr lang="it-IT" sz="2400" u="sng"/>
              <a:t> </a:t>
            </a:r>
          </a:p>
        </p:txBody>
      </p:sp>
      <p:sp>
        <p:nvSpPr>
          <p:cNvPr id="15367" name="Text Box 4"/>
          <p:cNvSpPr txBox="1">
            <a:spLocks noChangeArrowheads="1"/>
          </p:cNvSpPr>
          <p:nvPr/>
        </p:nvSpPr>
        <p:spPr bwMode="auto">
          <a:xfrm>
            <a:off x="974725" y="5119688"/>
            <a:ext cx="40592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/>
              <a:t>ORO sensitivity (</a:t>
            </a:r>
            <a:r>
              <a:rPr lang="en-US">
                <a:cs typeface="Times New Roman" pitchFamily="18" charset="0"/>
              </a:rPr>
              <a:t>~ 2·10</a:t>
            </a:r>
            <a:r>
              <a:rPr lang="en-US" baseline="30000">
                <a:cs typeface="Times New Roman" pitchFamily="18" charset="0"/>
              </a:rPr>
              <a:t>-8</a:t>
            </a:r>
            <a:r>
              <a:rPr lang="en-US">
                <a:cs typeface="Times New Roman" pitchFamily="18" charset="0"/>
              </a:rPr>
              <a:t> rad/sqrt(Hz)</a:t>
            </a:r>
          </a:p>
          <a:p>
            <a:pPr eaLnBrk="1" hangingPunct="1"/>
            <a:endParaRPr lang="en-US">
              <a:cs typeface="Times New Roman" pitchFamily="18" charset="0"/>
            </a:endParaRPr>
          </a:p>
          <a:p>
            <a:pPr eaLnBrk="1" hangingPunct="1"/>
            <a:r>
              <a:rPr lang="en-US">
                <a:cs typeface="Times New Roman" pitchFamily="18" charset="0"/>
              </a:rPr>
              <a:t>EM sensitivity (</a:t>
            </a:r>
            <a:r>
              <a:rPr lang="it-IT"/>
              <a:t>(</a:t>
            </a:r>
            <a:r>
              <a:rPr lang="en-US"/>
              <a:t>~ 3·10</a:t>
            </a:r>
            <a:r>
              <a:rPr lang="en-US" baseline="30000"/>
              <a:t>-7</a:t>
            </a:r>
            <a:r>
              <a:rPr lang="en-US"/>
              <a:t> rad/sqrt(Hz)</a:t>
            </a:r>
          </a:p>
          <a:p>
            <a:pPr eaLnBrk="1" hangingPunct="1"/>
            <a:endParaRPr lang="en-US">
              <a:cs typeface="Times New Roman" pitchFamily="18" charset="0"/>
            </a:endParaRPr>
          </a:p>
        </p:txBody>
      </p:sp>
      <p:sp>
        <p:nvSpPr>
          <p:cNvPr id="15368" name="Rectangle 5"/>
          <p:cNvSpPr>
            <a:spLocks noChangeArrowheads="1"/>
          </p:cNvSpPr>
          <p:nvPr/>
        </p:nvSpPr>
        <p:spPr bwMode="auto">
          <a:xfrm>
            <a:off x="6156325" y="1123950"/>
            <a:ext cx="19812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b="1"/>
              <a:t>EM </a:t>
            </a:r>
          </a:p>
          <a:p>
            <a:r>
              <a:rPr lang="it-IT">
                <a:latin typeface="Symbol" pitchFamily="18" charset="2"/>
              </a:rPr>
              <a:t>j </a:t>
            </a:r>
            <a:r>
              <a:rPr lang="it-IT"/>
              <a:t>=</a:t>
            </a:r>
            <a:r>
              <a:rPr lang="en-US">
                <a:latin typeface="Symbol" pitchFamily="18" charset="2"/>
                <a:cs typeface="Times New Roman" pitchFamily="18" charset="0"/>
              </a:rPr>
              <a:t>a</a:t>
            </a:r>
            <a:r>
              <a:rPr lang="it-IT"/>
              <a:t>(Z1 - h</a:t>
            </a:r>
            <a:r>
              <a:rPr lang="it-IT">
                <a:latin typeface="Symbol" pitchFamily="18" charset="2"/>
              </a:rPr>
              <a:t> </a:t>
            </a:r>
            <a:r>
              <a:rPr lang="it-IT"/>
              <a:t>Z2)</a:t>
            </a:r>
          </a:p>
        </p:txBody>
      </p:sp>
      <p:sp>
        <p:nvSpPr>
          <p:cNvPr id="15369" name="Line 6"/>
          <p:cNvSpPr>
            <a:spLocks noChangeShapeType="1"/>
          </p:cNvSpPr>
          <p:nvPr/>
        </p:nvSpPr>
        <p:spPr bwMode="auto">
          <a:xfrm flipH="1">
            <a:off x="5508625" y="1844675"/>
            <a:ext cx="792163" cy="10080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70" name="Rectangle 7"/>
          <p:cNvSpPr>
            <a:spLocks noChangeArrowheads="1"/>
          </p:cNvSpPr>
          <p:nvPr/>
        </p:nvSpPr>
        <p:spPr bwMode="auto">
          <a:xfrm>
            <a:off x="6156325" y="1123950"/>
            <a:ext cx="1981200" cy="7112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/>
              <a:t>EM </a:t>
            </a:r>
          </a:p>
          <a:p>
            <a:r>
              <a:rPr lang="it-IT">
                <a:latin typeface="Symbol" pitchFamily="18" charset="2"/>
              </a:rPr>
              <a:t>j </a:t>
            </a:r>
            <a:r>
              <a:rPr lang="it-IT"/>
              <a:t>=</a:t>
            </a:r>
            <a:r>
              <a:rPr lang="en-US">
                <a:latin typeface="Symbol" pitchFamily="18" charset="2"/>
                <a:cs typeface="Times New Roman" pitchFamily="18" charset="0"/>
              </a:rPr>
              <a:t>a</a:t>
            </a:r>
            <a:r>
              <a:rPr lang="it-IT"/>
              <a:t>(Z1 - h</a:t>
            </a:r>
            <a:r>
              <a:rPr lang="it-IT">
                <a:latin typeface="Symbol" pitchFamily="18" charset="2"/>
              </a:rPr>
              <a:t> </a:t>
            </a:r>
            <a:r>
              <a:rPr lang="it-IT"/>
              <a:t>Z2)</a:t>
            </a:r>
          </a:p>
        </p:txBody>
      </p:sp>
      <p:sp>
        <p:nvSpPr>
          <p:cNvPr id="15371" name="Rectangle 8"/>
          <p:cNvSpPr>
            <a:spLocks noChangeArrowheads="1"/>
          </p:cNvSpPr>
          <p:nvPr/>
        </p:nvSpPr>
        <p:spPr bwMode="auto">
          <a:xfrm>
            <a:off x="6019800" y="2060575"/>
            <a:ext cx="3124200" cy="711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/>
              <a:t>ORO </a:t>
            </a:r>
          </a:p>
          <a:p>
            <a:r>
              <a:rPr lang="it-IT">
                <a:latin typeface="Symbol" pitchFamily="18" charset="2"/>
              </a:rPr>
              <a:t>j </a:t>
            </a:r>
            <a:r>
              <a:rPr lang="it-IT"/>
              <a:t>=1/(4lcos</a:t>
            </a:r>
            <a:r>
              <a:rPr lang="it-IT">
                <a:latin typeface="Symbol" pitchFamily="18" charset="2"/>
              </a:rPr>
              <a:t>q</a:t>
            </a:r>
            <a:r>
              <a:rPr lang="it-IT"/>
              <a:t>)</a:t>
            </a:r>
            <a:r>
              <a:rPr lang="en-US">
                <a:cs typeface="Times New Roman" pitchFamily="18" charset="0"/>
              </a:rPr>
              <a:t>·</a:t>
            </a:r>
            <a:r>
              <a:rPr lang="it-IT"/>
              <a:t>(</a:t>
            </a:r>
            <a:r>
              <a:rPr lang="it-IT">
                <a:latin typeface="Symbol" pitchFamily="18" charset="2"/>
              </a:rPr>
              <a:t>D</a:t>
            </a:r>
            <a:r>
              <a:rPr lang="it-IT"/>
              <a:t>x1 + k </a:t>
            </a:r>
            <a:r>
              <a:rPr lang="it-IT">
                <a:latin typeface="Symbol" pitchFamily="18" charset="2"/>
              </a:rPr>
              <a:t>D</a:t>
            </a:r>
            <a:r>
              <a:rPr lang="it-IT"/>
              <a:t>x2)</a:t>
            </a:r>
          </a:p>
        </p:txBody>
      </p:sp>
      <p:sp>
        <p:nvSpPr>
          <p:cNvPr id="15372" name="Line 9"/>
          <p:cNvSpPr>
            <a:spLocks noChangeShapeType="1"/>
          </p:cNvSpPr>
          <p:nvPr/>
        </p:nvSpPr>
        <p:spPr bwMode="auto">
          <a:xfrm flipH="1">
            <a:off x="5580063" y="2708275"/>
            <a:ext cx="504825" cy="9366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data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Paris May23rd 2012</a:t>
            </a:r>
            <a:endParaRPr lang="it-IT" sz="1400" smtClean="0"/>
          </a:p>
        </p:txBody>
      </p:sp>
      <p:sp>
        <p:nvSpPr>
          <p:cNvPr id="18435" name="Segnaposto piè di pagina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1400" smtClean="0"/>
              <a:t>L. Di Fiore</a:t>
            </a:r>
          </a:p>
        </p:txBody>
      </p:sp>
      <p:sp>
        <p:nvSpPr>
          <p:cNvPr id="1843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2FD9923-D4B9-4C99-8097-595F2A311F9A}" type="slidenum">
              <a:rPr lang="it-IT" sz="1400" smtClean="0"/>
              <a:pPr eaLnBrk="1" hangingPunct="1"/>
              <a:t>18</a:t>
            </a:fld>
            <a:endParaRPr lang="it-IT" sz="1400" smtClean="0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648176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3"/>
          <p:cNvSpPr txBox="1">
            <a:spLocks noChangeArrowheads="1"/>
          </p:cNvSpPr>
          <p:nvPr/>
        </p:nvSpPr>
        <p:spPr bwMode="auto">
          <a:xfrm>
            <a:off x="1187450" y="284163"/>
            <a:ext cx="3652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 u="sng"/>
              <a:t>Force measurement (2008)</a:t>
            </a:r>
          </a:p>
        </p:txBody>
      </p:sp>
      <p:sp>
        <p:nvSpPr>
          <p:cNvPr id="18439" name="Text Box 4"/>
          <p:cNvSpPr txBox="1">
            <a:spLocks noChangeArrowheads="1"/>
          </p:cNvSpPr>
          <p:nvPr/>
        </p:nvSpPr>
        <p:spPr bwMode="auto">
          <a:xfrm>
            <a:off x="611188" y="906463"/>
            <a:ext cx="81200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The ORO signal can be used, as the capacitive one, for putting upper limits to the force noise</a:t>
            </a:r>
          </a:p>
        </p:txBody>
      </p:sp>
      <p:sp>
        <p:nvSpPr>
          <p:cNvPr id="18440" name="Text Box 5"/>
          <p:cNvSpPr txBox="1">
            <a:spLocks noChangeArrowheads="1"/>
          </p:cNvSpPr>
          <p:nvPr/>
        </p:nvSpPr>
        <p:spPr bwMode="auto">
          <a:xfrm>
            <a:off x="1600200" y="2298700"/>
            <a:ext cx="2416175" cy="3762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/>
              <a:t>Pendulum thermal noise</a:t>
            </a:r>
          </a:p>
        </p:txBody>
      </p:sp>
      <p:sp>
        <p:nvSpPr>
          <p:cNvPr id="18441" name="Line 6"/>
          <p:cNvSpPr>
            <a:spLocks noChangeShapeType="1"/>
          </p:cNvSpPr>
          <p:nvPr/>
        </p:nvSpPr>
        <p:spPr bwMode="auto">
          <a:xfrm flipH="1">
            <a:off x="1763713" y="2708275"/>
            <a:ext cx="360362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42" name="Text Box 7"/>
          <p:cNvSpPr txBox="1">
            <a:spLocks noChangeArrowheads="1"/>
          </p:cNvSpPr>
          <p:nvPr/>
        </p:nvSpPr>
        <p:spPr bwMode="auto">
          <a:xfrm>
            <a:off x="6732588" y="1773238"/>
            <a:ext cx="1079500" cy="4064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>
                <a:latin typeface="Symbol" pitchFamily="18" charset="2"/>
              </a:rPr>
              <a:t>j </a:t>
            </a:r>
            <a:r>
              <a:rPr lang="it-IT"/>
              <a:t>EM </a:t>
            </a:r>
            <a:endParaRPr lang="en-US"/>
          </a:p>
        </p:txBody>
      </p:sp>
      <p:sp>
        <p:nvSpPr>
          <p:cNvPr id="18443" name="Line 8"/>
          <p:cNvSpPr>
            <a:spLocks noChangeShapeType="1"/>
          </p:cNvSpPr>
          <p:nvPr/>
        </p:nvSpPr>
        <p:spPr bwMode="auto">
          <a:xfrm flipH="1">
            <a:off x="6156325" y="1989138"/>
            <a:ext cx="503238" cy="2873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44" name="Text Box 9"/>
          <p:cNvSpPr txBox="1">
            <a:spLocks noChangeArrowheads="1"/>
          </p:cNvSpPr>
          <p:nvPr/>
        </p:nvSpPr>
        <p:spPr bwMode="auto">
          <a:xfrm>
            <a:off x="6732588" y="2276475"/>
            <a:ext cx="1079500" cy="406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>
                <a:latin typeface="Symbol" pitchFamily="18" charset="2"/>
              </a:rPr>
              <a:t>j  </a:t>
            </a:r>
            <a:r>
              <a:rPr lang="it-IT"/>
              <a:t>ORO</a:t>
            </a:r>
            <a:endParaRPr lang="en-US"/>
          </a:p>
        </p:txBody>
      </p:sp>
      <p:sp>
        <p:nvSpPr>
          <p:cNvPr id="18445" name="Line 10"/>
          <p:cNvSpPr>
            <a:spLocks noChangeShapeType="1"/>
          </p:cNvSpPr>
          <p:nvPr/>
        </p:nvSpPr>
        <p:spPr bwMode="auto">
          <a:xfrm flipH="1">
            <a:off x="6227763" y="2708275"/>
            <a:ext cx="431800" cy="730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46" name="Rectangle 11"/>
          <p:cNvSpPr>
            <a:spLocks noChangeArrowheads="1"/>
          </p:cNvSpPr>
          <p:nvPr/>
        </p:nvSpPr>
        <p:spPr bwMode="auto">
          <a:xfrm>
            <a:off x="6588125" y="2924175"/>
            <a:ext cx="1574800" cy="406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(Xem – Xstc)</a:t>
            </a:r>
            <a:endParaRPr lang="en-US"/>
          </a:p>
        </p:txBody>
      </p:sp>
      <p:sp>
        <p:nvSpPr>
          <p:cNvPr id="18447" name="Line 12"/>
          <p:cNvSpPr>
            <a:spLocks noChangeShapeType="1"/>
          </p:cNvSpPr>
          <p:nvPr/>
        </p:nvSpPr>
        <p:spPr bwMode="auto">
          <a:xfrm flipH="1" flipV="1">
            <a:off x="6156325" y="3068638"/>
            <a:ext cx="3603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48" name="Rectangle 13"/>
          <p:cNvSpPr>
            <a:spLocks noChangeArrowheads="1"/>
          </p:cNvSpPr>
          <p:nvPr/>
        </p:nvSpPr>
        <p:spPr bwMode="auto">
          <a:xfrm>
            <a:off x="6659563" y="3500438"/>
            <a:ext cx="1800225" cy="4064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/>
              <a:t>Xoro – Xstc</a:t>
            </a:r>
            <a:endParaRPr lang="en-US"/>
          </a:p>
        </p:txBody>
      </p:sp>
      <p:sp>
        <p:nvSpPr>
          <p:cNvPr id="18449" name="Line 14"/>
          <p:cNvSpPr>
            <a:spLocks noChangeShapeType="1"/>
          </p:cNvSpPr>
          <p:nvPr/>
        </p:nvSpPr>
        <p:spPr bwMode="auto">
          <a:xfrm flipH="1" flipV="1">
            <a:off x="6156325" y="3284538"/>
            <a:ext cx="431800" cy="360362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50" name="Text Box 15"/>
          <p:cNvSpPr txBox="1">
            <a:spLocks noChangeArrowheads="1"/>
          </p:cNvSpPr>
          <p:nvPr/>
        </p:nvSpPr>
        <p:spPr bwMode="auto">
          <a:xfrm>
            <a:off x="250825" y="5768975"/>
            <a:ext cx="5905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We get the same (or slightly lower) limit with the ORO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Paris May23rd 2012</a:t>
            </a: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Di Fiore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40FD5-6FEA-4C2A-AD66-70275D310FE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611472" y="1088688"/>
            <a:ext cx="7921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this test we designed, in collaboration with the Trento group, an auxiliary readout system for the 4 mass torsion pendulum facility based on the same simple technology and using multiple reflections.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601604" y="458604"/>
            <a:ext cx="5027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ORO as a readout for torsion pendulum facility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40" y="2348856"/>
            <a:ext cx="4853968" cy="3080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431448" y="5569257"/>
            <a:ext cx="8610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This increases the force readout sensitivity of the facility by almost one order of magnitude</a:t>
            </a:r>
            <a:endParaRPr lang="en-US" sz="1800" dirty="0"/>
          </a:p>
        </p:txBody>
      </p:sp>
      <p:sp>
        <p:nvSpPr>
          <p:cNvPr id="8" name="CasellaDiTesto 7"/>
          <p:cNvSpPr txBox="1"/>
          <p:nvPr/>
        </p:nvSpPr>
        <p:spPr>
          <a:xfrm rot="21114056">
            <a:off x="1102966" y="3531688"/>
            <a:ext cx="6437296" cy="707886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See </a:t>
            </a:r>
            <a:r>
              <a:rPr lang="en-US" sz="4000" dirty="0" smtClean="0">
                <a:solidFill>
                  <a:srgbClr val="FFFF00"/>
                </a:solidFill>
              </a:rPr>
              <a:t>poster</a:t>
            </a:r>
            <a:r>
              <a:rPr lang="en-US" sz="3600" dirty="0" smtClean="0">
                <a:solidFill>
                  <a:srgbClr val="FFFF00"/>
                </a:solidFill>
              </a:rPr>
              <a:t> by </a:t>
            </a:r>
            <a:r>
              <a:rPr lang="en-US" sz="3600" dirty="0" err="1" smtClean="0">
                <a:solidFill>
                  <a:srgbClr val="FFFF00"/>
                </a:solidFill>
              </a:rPr>
              <a:t>Giuliana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Russano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89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data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Paris May23rd 2012</a:t>
            </a:r>
          </a:p>
        </p:txBody>
      </p:sp>
      <p:sp>
        <p:nvSpPr>
          <p:cNvPr id="5123" name="Segnaposto piè di pagina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L. Di Fiore</a:t>
            </a:r>
          </a:p>
        </p:txBody>
      </p:sp>
      <p:sp>
        <p:nvSpPr>
          <p:cNvPr id="5124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FE3CCE7-BCDB-4449-B4B9-22FB7B7C849D}" type="slidenum">
              <a:rPr lang="en-US" sz="1400" smtClean="0"/>
              <a:pPr eaLnBrk="1" hangingPunct="1"/>
              <a:t>2</a:t>
            </a:fld>
            <a:endParaRPr lang="en-US" sz="1400" smtClean="0"/>
          </a:p>
        </p:txBody>
      </p:sp>
      <p:sp>
        <p:nvSpPr>
          <p:cNvPr id="5125" name="CasellaDiTesto 4"/>
          <p:cNvSpPr txBox="1">
            <a:spLocks noChangeArrowheads="1"/>
          </p:cNvSpPr>
          <p:nvPr/>
        </p:nvSpPr>
        <p:spPr bwMode="auto">
          <a:xfrm>
            <a:off x="762000" y="457200"/>
            <a:ext cx="77724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971550" indent="-5143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u="sng" dirty="0"/>
              <a:t>Talk overview</a:t>
            </a:r>
          </a:p>
          <a:p>
            <a:pPr algn="ctr" eaLnBrk="1" hangingPunct="1"/>
            <a:endParaRPr lang="en-US" sz="3200" b="1" u="sng" dirty="0"/>
          </a:p>
          <a:p>
            <a:pPr eaLnBrk="1" hangingPunct="1">
              <a:buFont typeface="Arial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goal </a:t>
            </a:r>
            <a:r>
              <a:rPr lang="en-US" sz="2800" dirty="0"/>
              <a:t>of the activity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 dirty="0"/>
              <a:t> proposed ORO set-up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 dirty="0"/>
              <a:t> tests on sensitivity </a:t>
            </a:r>
          </a:p>
          <a:p>
            <a:pPr lvl="1" eaLnBrk="1" hangingPunct="1">
              <a:buFont typeface="Times New Roman" pitchFamily="18" charset="0"/>
              <a:buAutoNum type="arabicPeriod"/>
            </a:pPr>
            <a:r>
              <a:rPr lang="en-US" sz="2800" dirty="0"/>
              <a:t>Bench top</a:t>
            </a:r>
          </a:p>
          <a:p>
            <a:pPr lvl="1" eaLnBrk="1" hangingPunct="1">
              <a:buFont typeface="Times New Roman" pitchFamily="18" charset="0"/>
              <a:buAutoNum type="arabicPeriod"/>
            </a:pPr>
            <a:r>
              <a:rPr lang="en-US" sz="2800" dirty="0"/>
              <a:t>Suspended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 dirty="0"/>
              <a:t> layout for implementation in LISA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next </a:t>
            </a:r>
            <a:r>
              <a:rPr lang="en-US" sz="2800" dirty="0"/>
              <a:t>steps for space qualification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data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Paris May23rd 2012</a:t>
            </a:r>
          </a:p>
        </p:txBody>
      </p:sp>
      <p:sp>
        <p:nvSpPr>
          <p:cNvPr id="19459" name="Segnaposto piè di pagina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L. Di Fiore</a:t>
            </a:r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4DB822-DDF5-4704-B9FF-E393E2F47D58}" type="slidenum">
              <a:rPr lang="en-US" sz="1400" smtClean="0"/>
              <a:pPr eaLnBrk="1" hangingPunct="1"/>
              <a:t>20</a:t>
            </a:fld>
            <a:endParaRPr lang="en-US" sz="1400" smtClean="0"/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1371600" y="228600"/>
            <a:ext cx="47089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 u="sng" dirty="0"/>
              <a:t>Integration in </a:t>
            </a:r>
            <a:r>
              <a:rPr lang="en-US" sz="2400" b="1" u="sng" dirty="0" smtClean="0"/>
              <a:t>LISA (</a:t>
            </a:r>
            <a:r>
              <a:rPr lang="en-US" sz="2400" b="1" u="sng" dirty="0" err="1" smtClean="0"/>
              <a:t>eLISA</a:t>
            </a:r>
            <a:r>
              <a:rPr lang="en-US" sz="2400" b="1" u="sng" dirty="0" smtClean="0"/>
              <a:t>/NGO)</a:t>
            </a:r>
            <a:endParaRPr lang="en-US" sz="2400" b="1" u="sng" dirty="0"/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380999" y="1538748"/>
            <a:ext cx="816927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400" dirty="0" smtClean="0"/>
              <a:t>As </a:t>
            </a:r>
            <a:r>
              <a:rPr lang="en-US" sz="2400" dirty="0"/>
              <a:t>a starting point, we studied the possible integration of the ORO in the present design of the LISA Pathfinder inertial sensor.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endParaRPr lang="en-US" sz="2400" dirty="0"/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400" dirty="0"/>
              <a:t>The main problem is the little space left between the electrodes to let the light reach the surface of the proof mass.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endParaRPr lang="en-US" sz="2400" dirty="0"/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final LISA </a:t>
            </a:r>
            <a:r>
              <a:rPr lang="en-US" sz="2400" dirty="0" smtClean="0"/>
              <a:t>design should not </a:t>
            </a:r>
            <a:r>
              <a:rPr lang="en-US" sz="2400" dirty="0"/>
              <a:t>be different </a:t>
            </a:r>
            <a:r>
              <a:rPr lang="en-US" sz="2400" dirty="0" smtClean="0"/>
              <a:t>from LISA-PF electrode configuration.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Paris May23rd 2012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Di Fiore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62A1A-BB41-4526-A311-5B2B8B70F80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32" y="1361291"/>
            <a:ext cx="7042529" cy="422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853896" y="438573"/>
            <a:ext cx="5136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Placing an ORO inside the IS </a:t>
            </a:r>
            <a:r>
              <a:rPr lang="en-US" dirty="0" err="1" smtClean="0"/>
              <a:t>is</a:t>
            </a:r>
            <a:r>
              <a:rPr lang="en-US" dirty="0" smtClean="0"/>
              <a:t> not an easy task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73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data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Paris May23rd 2012</a:t>
            </a:r>
          </a:p>
        </p:txBody>
      </p:sp>
      <p:sp>
        <p:nvSpPr>
          <p:cNvPr id="20483" name="Segnaposto piè di pagina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L. Di Fiore</a:t>
            </a:r>
          </a:p>
        </p:txBody>
      </p:sp>
      <p:sp>
        <p:nvSpPr>
          <p:cNvPr id="20484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F5A780-70A7-4ED1-954F-50CF616CB000}" type="slidenum">
              <a:rPr lang="en-US" sz="1400" smtClean="0"/>
              <a:pPr eaLnBrk="1" hangingPunct="1"/>
              <a:t>22</a:t>
            </a:fld>
            <a:endParaRPr lang="en-US" sz="1400" smtClean="0"/>
          </a:p>
        </p:txBody>
      </p:sp>
      <p:pic>
        <p:nvPicPr>
          <p:cNvPr id="20485" name="Picture 5" descr="immagine_1_b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46138"/>
            <a:ext cx="6781800" cy="54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85800" y="228600"/>
            <a:ext cx="5257800" cy="3810000"/>
            <a:chOff x="432" y="144"/>
            <a:chExt cx="3312" cy="2400"/>
          </a:xfrm>
        </p:grpSpPr>
        <p:grpSp>
          <p:nvGrpSpPr>
            <p:cNvPr id="20495" name="Group 10"/>
            <p:cNvGrpSpPr>
              <a:grpSpLocks/>
            </p:cNvGrpSpPr>
            <p:nvPr/>
          </p:nvGrpSpPr>
          <p:grpSpPr bwMode="auto">
            <a:xfrm>
              <a:off x="432" y="144"/>
              <a:ext cx="1440" cy="672"/>
              <a:chOff x="144" y="336"/>
              <a:chExt cx="1440" cy="672"/>
            </a:xfrm>
          </p:grpSpPr>
          <p:sp>
            <p:nvSpPr>
              <p:cNvPr id="20499" name="Text Box 7"/>
              <p:cNvSpPr txBox="1">
                <a:spLocks noChangeArrowheads="1"/>
              </p:cNvSpPr>
              <p:nvPr/>
            </p:nvSpPr>
            <p:spPr bwMode="auto">
              <a:xfrm>
                <a:off x="480" y="384"/>
                <a:ext cx="782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GB" sz="2400"/>
                  <a:t>position </a:t>
                </a:r>
              </a:p>
              <a:p>
                <a:pPr eaLnBrk="1" hangingPunct="1"/>
                <a:r>
                  <a:rPr lang="en-GB" sz="2400"/>
                  <a:t>sensors</a:t>
                </a:r>
              </a:p>
            </p:txBody>
          </p:sp>
          <p:sp>
            <p:nvSpPr>
              <p:cNvPr id="20500" name="Oval 8"/>
              <p:cNvSpPr>
                <a:spLocks noChangeArrowheads="1"/>
              </p:cNvSpPr>
              <p:nvPr/>
            </p:nvSpPr>
            <p:spPr bwMode="auto">
              <a:xfrm>
                <a:off x="144" y="336"/>
                <a:ext cx="1440" cy="672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0496" name="Line 9"/>
            <p:cNvSpPr>
              <a:spLocks noChangeShapeType="1"/>
            </p:cNvSpPr>
            <p:nvPr/>
          </p:nvSpPr>
          <p:spPr bwMode="auto">
            <a:xfrm>
              <a:off x="1776" y="624"/>
              <a:ext cx="1968" cy="192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12"/>
            <p:cNvSpPr>
              <a:spLocks noChangeShapeType="1"/>
            </p:cNvSpPr>
            <p:nvPr/>
          </p:nvSpPr>
          <p:spPr bwMode="auto">
            <a:xfrm>
              <a:off x="1104" y="816"/>
              <a:ext cx="624" cy="13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Line 13"/>
            <p:cNvSpPr>
              <a:spLocks noChangeShapeType="1"/>
            </p:cNvSpPr>
            <p:nvPr/>
          </p:nvSpPr>
          <p:spPr bwMode="auto">
            <a:xfrm>
              <a:off x="960" y="768"/>
              <a:ext cx="720" cy="177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5562600" y="838200"/>
            <a:ext cx="3581400" cy="3733800"/>
            <a:chOff x="3504" y="528"/>
            <a:chExt cx="2256" cy="2352"/>
          </a:xfrm>
        </p:grpSpPr>
        <p:grpSp>
          <p:nvGrpSpPr>
            <p:cNvPr id="20489" name="Group 15"/>
            <p:cNvGrpSpPr>
              <a:grpSpLocks/>
            </p:cNvGrpSpPr>
            <p:nvPr/>
          </p:nvGrpSpPr>
          <p:grpSpPr bwMode="auto">
            <a:xfrm>
              <a:off x="4320" y="528"/>
              <a:ext cx="1440" cy="672"/>
              <a:chOff x="144" y="336"/>
              <a:chExt cx="1440" cy="672"/>
            </a:xfrm>
          </p:grpSpPr>
          <p:sp>
            <p:nvSpPr>
              <p:cNvPr id="20493" name="Text Box 16"/>
              <p:cNvSpPr txBox="1">
                <a:spLocks noChangeArrowheads="1"/>
              </p:cNvSpPr>
              <p:nvPr/>
            </p:nvSpPr>
            <p:spPr bwMode="auto">
              <a:xfrm>
                <a:off x="480" y="384"/>
                <a:ext cx="766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GB" sz="2400"/>
                  <a:t>fiber </a:t>
                </a:r>
              </a:p>
              <a:p>
                <a:pPr eaLnBrk="1" hangingPunct="1"/>
                <a:r>
                  <a:rPr lang="en-GB" sz="2400"/>
                  <a:t>couplers</a:t>
                </a:r>
              </a:p>
            </p:txBody>
          </p:sp>
          <p:sp>
            <p:nvSpPr>
              <p:cNvPr id="20494" name="Oval 17"/>
              <p:cNvSpPr>
                <a:spLocks noChangeArrowheads="1"/>
              </p:cNvSpPr>
              <p:nvPr/>
            </p:nvSpPr>
            <p:spPr bwMode="auto">
              <a:xfrm>
                <a:off x="144" y="336"/>
                <a:ext cx="1440" cy="672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0490" name="Line 18"/>
            <p:cNvSpPr>
              <a:spLocks noChangeShapeType="1"/>
            </p:cNvSpPr>
            <p:nvPr/>
          </p:nvSpPr>
          <p:spPr bwMode="auto">
            <a:xfrm flipH="1">
              <a:off x="3504" y="1200"/>
              <a:ext cx="1392" cy="168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Line 19"/>
            <p:cNvSpPr>
              <a:spLocks noChangeShapeType="1"/>
            </p:cNvSpPr>
            <p:nvPr/>
          </p:nvSpPr>
          <p:spPr bwMode="auto">
            <a:xfrm flipH="1">
              <a:off x="3552" y="1200"/>
              <a:ext cx="1296" cy="148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Line 20"/>
            <p:cNvSpPr>
              <a:spLocks noChangeShapeType="1"/>
            </p:cNvSpPr>
            <p:nvPr/>
          </p:nvSpPr>
          <p:spPr bwMode="auto">
            <a:xfrm flipH="1">
              <a:off x="3552" y="1152"/>
              <a:ext cx="1248" cy="12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8" name="Text Box 22"/>
          <p:cNvSpPr txBox="1">
            <a:spLocks noChangeArrowheads="1"/>
          </p:cNvSpPr>
          <p:nvPr/>
        </p:nvSpPr>
        <p:spPr bwMode="auto">
          <a:xfrm>
            <a:off x="3108325" y="-34925"/>
            <a:ext cx="237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u="sng"/>
              <a:t>Proposed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data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Paris May23rd 2012</a:t>
            </a:r>
          </a:p>
        </p:txBody>
      </p:sp>
      <p:sp>
        <p:nvSpPr>
          <p:cNvPr id="21507" name="Segnaposto piè di pagina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L. Di Fiore</a:t>
            </a:r>
          </a:p>
        </p:txBody>
      </p:sp>
      <p:sp>
        <p:nvSpPr>
          <p:cNvPr id="2150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46FCE7A-9BD1-48E0-88B2-10ECD8F2C682}" type="slidenum">
              <a:rPr lang="en-US" sz="1400" smtClean="0"/>
              <a:pPr eaLnBrk="1" hangingPunct="1"/>
              <a:t>23</a:t>
            </a:fld>
            <a:endParaRPr lang="en-US" sz="1400" smtClean="0"/>
          </a:p>
        </p:txBody>
      </p:sp>
      <p:pic>
        <p:nvPicPr>
          <p:cNvPr id="21509" name="Picture 5" descr="immagine_2_b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838200"/>
            <a:ext cx="6786562" cy="51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2"/>
          <p:cNvSpPr txBox="1">
            <a:spLocks noChangeArrowheads="1"/>
          </p:cNvSpPr>
          <p:nvPr/>
        </p:nvSpPr>
        <p:spPr bwMode="auto">
          <a:xfrm>
            <a:off x="762000" y="0"/>
            <a:ext cx="7391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/>
              <a:t>The idea is to use the electrodes as mirrors for directing the beams to the test mass surface and to the sensors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Paris May23rd 2012</a:t>
            </a: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Di Fiore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40FD5-6FEA-4C2A-AD66-70275D310FE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96" y="58255"/>
            <a:ext cx="6409156" cy="610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Line 13"/>
          <p:cNvSpPr>
            <a:spLocks noChangeShapeType="1"/>
          </p:cNvSpPr>
          <p:nvPr/>
        </p:nvSpPr>
        <p:spPr bwMode="auto">
          <a:xfrm flipH="1">
            <a:off x="5318037" y="3012723"/>
            <a:ext cx="1849208" cy="203649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H="1">
            <a:off x="5342520" y="2922709"/>
            <a:ext cx="1800241" cy="158643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438665" y="2698397"/>
            <a:ext cx="1744662" cy="3143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dirty="0"/>
              <a:t>Optical </a:t>
            </a:r>
            <a:r>
              <a:rPr lang="en-GB" sz="1400" dirty="0" err="1"/>
              <a:t>fiber</a:t>
            </a:r>
            <a:r>
              <a:rPr lang="en-GB" sz="1400" dirty="0"/>
              <a:t> couplers</a:t>
            </a: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 flipV="1">
            <a:off x="5908366" y="2469335"/>
            <a:ext cx="1059831" cy="22906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 flipV="1">
            <a:off x="5709314" y="2042956"/>
            <a:ext cx="1457931" cy="65544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 flipV="1">
            <a:off x="5492280" y="1260322"/>
            <a:ext cx="1960103" cy="1438074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51424" y="3158964"/>
            <a:ext cx="14636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Position detectors</a:t>
            </a:r>
          </a:p>
        </p:txBody>
      </p:sp>
      <p:cxnSp>
        <p:nvCxnSpPr>
          <p:cNvPr id="6" name="Connettore 2 5"/>
          <p:cNvCxnSpPr/>
          <p:nvPr/>
        </p:nvCxnSpPr>
        <p:spPr bwMode="auto">
          <a:xfrm>
            <a:off x="1511592" y="3473289"/>
            <a:ext cx="450060" cy="1035855"/>
          </a:xfrm>
          <a:prstGeom prst="straightConnector1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Connettore 2 17"/>
          <p:cNvCxnSpPr/>
          <p:nvPr/>
        </p:nvCxnSpPr>
        <p:spPr bwMode="auto">
          <a:xfrm flipV="1">
            <a:off x="983261" y="1628760"/>
            <a:ext cx="978391" cy="1530204"/>
          </a:xfrm>
          <a:prstGeom prst="straightConnector1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7467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data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Paris May23rd 2012</a:t>
            </a:r>
          </a:p>
        </p:txBody>
      </p:sp>
      <p:sp>
        <p:nvSpPr>
          <p:cNvPr id="25603" name="Segnaposto piè di pagina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L. Di Fiore</a:t>
            </a:r>
          </a:p>
        </p:txBody>
      </p:sp>
      <p:sp>
        <p:nvSpPr>
          <p:cNvPr id="25604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BC516BD-2C28-4DED-BFDC-39AD405C4F25}" type="slidenum">
              <a:rPr lang="en-US" sz="1400" smtClean="0"/>
              <a:pPr eaLnBrk="1" hangingPunct="1"/>
              <a:t>25</a:t>
            </a:fld>
            <a:endParaRPr lang="en-US" sz="1400" smtClean="0"/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609600" y="0"/>
            <a:ext cx="7153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 smtClean="0"/>
              <a:t>Bench top prototype (with PZT actuation in translation)</a:t>
            </a:r>
            <a:endParaRPr lang="en-US" sz="2400" dirty="0"/>
          </a:p>
        </p:txBody>
      </p:sp>
      <p:sp>
        <p:nvSpPr>
          <p:cNvPr id="25606" name="Text Box 13"/>
          <p:cNvSpPr txBox="1">
            <a:spLocks noChangeArrowheads="1"/>
          </p:cNvSpPr>
          <p:nvPr/>
        </p:nvSpPr>
        <p:spPr bwMode="auto">
          <a:xfrm>
            <a:off x="746125" y="4918075"/>
            <a:ext cx="79406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The prototype was assembled successfully, there maximum correcrion necessary for getting the beams at the center of the detectors was of about 0.2 mm, compatible with machining and assembling tolerances</a:t>
            </a:r>
          </a:p>
        </p:txBody>
      </p:sp>
      <p:pic>
        <p:nvPicPr>
          <p:cNvPr id="25607" name="Picture 14" descr="DSCN13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66800"/>
            <a:ext cx="5219700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 Box 15"/>
          <p:cNvSpPr txBox="1">
            <a:spLocks noChangeArrowheads="1"/>
          </p:cNvSpPr>
          <p:nvPr/>
        </p:nvSpPr>
        <p:spPr bwMode="auto">
          <a:xfrm>
            <a:off x="228600" y="838200"/>
            <a:ext cx="1600200" cy="282575"/>
          </a:xfrm>
          <a:prstGeom prst="rect">
            <a:avLst/>
          </a:prstGeom>
          <a:solidFill>
            <a:srgbClr val="FFFF99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lIns="30175" tIns="15088" rIns="30175" bIns="1508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rgbClr val="000099"/>
                </a:solidFill>
                <a:latin typeface="Verdana" pitchFamily="34" charset="0"/>
              </a:rPr>
              <a:t>Optical Fibers</a:t>
            </a:r>
            <a:endParaRPr lang="it-IT" sz="4800"/>
          </a:p>
        </p:txBody>
      </p:sp>
      <p:sp>
        <p:nvSpPr>
          <p:cNvPr id="25609" name="Line 16"/>
          <p:cNvSpPr>
            <a:spLocks noChangeShapeType="1"/>
          </p:cNvSpPr>
          <p:nvPr/>
        </p:nvSpPr>
        <p:spPr bwMode="auto">
          <a:xfrm>
            <a:off x="1828800" y="1066800"/>
            <a:ext cx="1981200" cy="7620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Text Box 17"/>
          <p:cNvSpPr txBox="1">
            <a:spLocks noChangeArrowheads="1"/>
          </p:cNvSpPr>
          <p:nvPr/>
        </p:nvSpPr>
        <p:spPr bwMode="auto">
          <a:xfrm>
            <a:off x="5867400" y="3352800"/>
            <a:ext cx="1600200" cy="282575"/>
          </a:xfrm>
          <a:prstGeom prst="rect">
            <a:avLst/>
          </a:prstGeom>
          <a:solidFill>
            <a:srgbClr val="FFFF99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lIns="30175" tIns="15088" rIns="30175" bIns="1508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rgbClr val="000099"/>
                </a:solidFill>
                <a:latin typeface="Verdana" pitchFamily="34" charset="0"/>
              </a:rPr>
              <a:t>Test mass</a:t>
            </a:r>
            <a:endParaRPr lang="it-IT" sz="4800"/>
          </a:p>
        </p:txBody>
      </p:sp>
      <p:sp>
        <p:nvSpPr>
          <p:cNvPr id="25611" name="Line 18"/>
          <p:cNvSpPr>
            <a:spLocks noChangeShapeType="1"/>
          </p:cNvSpPr>
          <p:nvPr/>
        </p:nvSpPr>
        <p:spPr bwMode="auto">
          <a:xfrm flipH="1" flipV="1">
            <a:off x="4953000" y="2362200"/>
            <a:ext cx="1371600" cy="1066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Text Box 19"/>
          <p:cNvSpPr txBox="1">
            <a:spLocks noChangeArrowheads="1"/>
          </p:cNvSpPr>
          <p:nvPr/>
        </p:nvSpPr>
        <p:spPr bwMode="auto">
          <a:xfrm>
            <a:off x="5715000" y="685800"/>
            <a:ext cx="1600200" cy="282575"/>
          </a:xfrm>
          <a:prstGeom prst="rect">
            <a:avLst/>
          </a:prstGeom>
          <a:solidFill>
            <a:srgbClr val="FFFF99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lIns="30175" tIns="15088" rIns="30175" bIns="1508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rgbClr val="000099"/>
                </a:solidFill>
                <a:latin typeface="Verdana" pitchFamily="34" charset="0"/>
              </a:rPr>
              <a:t>Photodiodes</a:t>
            </a:r>
            <a:endParaRPr lang="it-IT" sz="4800"/>
          </a:p>
        </p:txBody>
      </p:sp>
      <p:sp>
        <p:nvSpPr>
          <p:cNvPr id="25613" name="Line 20"/>
          <p:cNvSpPr>
            <a:spLocks noChangeShapeType="1"/>
          </p:cNvSpPr>
          <p:nvPr/>
        </p:nvSpPr>
        <p:spPr bwMode="auto">
          <a:xfrm flipH="1">
            <a:off x="3657600" y="990600"/>
            <a:ext cx="2209800" cy="11430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Text Box 21"/>
          <p:cNvSpPr txBox="1">
            <a:spLocks noChangeArrowheads="1"/>
          </p:cNvSpPr>
          <p:nvPr/>
        </p:nvSpPr>
        <p:spPr bwMode="auto">
          <a:xfrm>
            <a:off x="1066800" y="4038600"/>
            <a:ext cx="1600200" cy="708025"/>
          </a:xfrm>
          <a:prstGeom prst="rect">
            <a:avLst/>
          </a:prstGeom>
          <a:solidFill>
            <a:srgbClr val="FFFF99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lIns="30175" tIns="15088" rIns="30175" bIns="1508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rgbClr val="000099"/>
                </a:solidFill>
                <a:latin typeface="Verdana" pitchFamily="34" charset="0"/>
              </a:rPr>
              <a:t>Calibrated X,Y,Z PZT actuator</a:t>
            </a:r>
            <a:endParaRPr lang="it-IT" sz="4800"/>
          </a:p>
        </p:txBody>
      </p:sp>
      <p:sp>
        <p:nvSpPr>
          <p:cNvPr id="25615" name="Line 22"/>
          <p:cNvSpPr>
            <a:spLocks noChangeShapeType="1"/>
          </p:cNvSpPr>
          <p:nvPr/>
        </p:nvSpPr>
        <p:spPr bwMode="auto">
          <a:xfrm flipV="1">
            <a:off x="2667000" y="3429000"/>
            <a:ext cx="1828800" cy="7620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Line 23"/>
          <p:cNvSpPr>
            <a:spLocks noChangeShapeType="1"/>
          </p:cNvSpPr>
          <p:nvPr/>
        </p:nvSpPr>
        <p:spPr bwMode="auto">
          <a:xfrm flipH="1">
            <a:off x="6019800" y="990600"/>
            <a:ext cx="76200" cy="9906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1053404" y="4038600"/>
            <a:ext cx="1600200" cy="708025"/>
          </a:xfrm>
          <a:prstGeom prst="rect">
            <a:avLst/>
          </a:prstGeom>
          <a:solidFill>
            <a:srgbClr val="FFFF99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lIns="30175" tIns="15088" rIns="30175" bIns="1508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rgbClr val="000099"/>
                </a:solidFill>
                <a:latin typeface="Verdana" pitchFamily="34" charset="0"/>
              </a:rPr>
              <a:t>Calibrated X,Y,Z PZT actuator</a:t>
            </a:r>
            <a:endParaRPr lang="it-IT" sz="4800" dirty="0"/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 flipV="1">
            <a:off x="2653604" y="3429000"/>
            <a:ext cx="1828800" cy="7620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data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Paris May23rd 2012</a:t>
            </a:r>
          </a:p>
        </p:txBody>
      </p:sp>
      <p:sp>
        <p:nvSpPr>
          <p:cNvPr id="26627" name="Segnaposto piè di pagina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L. Di Fiore</a:t>
            </a:r>
          </a:p>
        </p:txBody>
      </p:sp>
      <p:sp>
        <p:nvSpPr>
          <p:cNvPr id="2662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605DBB4-E1D2-4F3E-8FEB-6E488E0BCBD6}" type="slidenum">
              <a:rPr lang="en-US" sz="1400" smtClean="0"/>
              <a:pPr eaLnBrk="1" hangingPunct="1"/>
              <a:t>26</a:t>
            </a:fld>
            <a:endParaRPr lang="en-US" sz="1400" smtClean="0"/>
          </a:p>
        </p:txBody>
      </p:sp>
      <p:pic>
        <p:nvPicPr>
          <p:cNvPr id="26629" name="Picture 4" descr="fotoprototipo 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50292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Line 9"/>
          <p:cNvSpPr>
            <a:spLocks noChangeShapeType="1"/>
          </p:cNvSpPr>
          <p:nvPr/>
        </p:nvSpPr>
        <p:spPr bwMode="auto">
          <a:xfrm flipH="1">
            <a:off x="4953000" y="1981200"/>
            <a:ext cx="12192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6308725" y="1565275"/>
            <a:ext cx="26066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/>
              <a:t>A particular with the plate where the output fiber couplers are attached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Paris May23rd 2012</a:t>
            </a:r>
          </a:p>
        </p:txBody>
      </p:sp>
      <p:sp>
        <p:nvSpPr>
          <p:cNvPr id="27651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L. Di Fiore</a:t>
            </a:r>
          </a:p>
        </p:txBody>
      </p:sp>
      <p:sp>
        <p:nvSpPr>
          <p:cNvPr id="2765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66E13A-3E70-45CB-8780-60F222D9F363}" type="slidenum">
              <a:rPr lang="en-US" sz="1400" smtClean="0"/>
              <a:pPr eaLnBrk="1" hangingPunct="1"/>
              <a:t>27</a:t>
            </a:fld>
            <a:endParaRPr lang="en-US" sz="1400" smtClean="0"/>
          </a:p>
        </p:txBody>
      </p:sp>
      <p:sp>
        <p:nvSpPr>
          <p:cNvPr id="27653" name="Text Box 2"/>
          <p:cNvSpPr txBox="1">
            <a:spLocks noChangeArrowheads="1"/>
          </p:cNvSpPr>
          <p:nvPr/>
        </p:nvSpPr>
        <p:spPr bwMode="auto">
          <a:xfrm>
            <a:off x="609600" y="609600"/>
            <a:ext cx="81534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200" dirty="0"/>
              <a:t> check of the design (passage of the beams etc.).</a:t>
            </a:r>
          </a:p>
          <a:p>
            <a:pPr eaLnBrk="1" hangingPunct="1">
              <a:buFontTx/>
              <a:buChar char="•"/>
            </a:pPr>
            <a:endParaRPr lang="en-US" sz="1400" dirty="0"/>
          </a:p>
          <a:p>
            <a:pPr eaLnBrk="1" hangingPunct="1">
              <a:buFontTx/>
              <a:buChar char="•"/>
            </a:pPr>
            <a:r>
              <a:rPr lang="en-US" sz="2200" dirty="0"/>
              <a:t> measurement of the 6X6 sensing matrix in agreement to the analytical model (within few %) </a:t>
            </a:r>
            <a:r>
              <a:rPr lang="en-US" sz="2200" dirty="0">
                <a:sym typeface="Wingdings" pitchFamily="2" charset="2"/>
              </a:rPr>
              <a:t> validation of the analytical model</a:t>
            </a:r>
            <a:endParaRPr lang="en-US" sz="2200" dirty="0"/>
          </a:p>
          <a:p>
            <a:pPr eaLnBrk="1" hangingPunct="1">
              <a:buFontTx/>
              <a:buChar char="•"/>
            </a:pPr>
            <a:endParaRPr lang="en-US" sz="1400" dirty="0"/>
          </a:p>
          <a:p>
            <a:pPr eaLnBrk="1" hangingPunct="1">
              <a:buFontTx/>
              <a:buChar char="•"/>
            </a:pPr>
            <a:r>
              <a:rPr lang="en-US" sz="2200" dirty="0"/>
              <a:t> the measurement was only performed for the longitudinal DOFs (18 out of 36 matrix elements) because only a 3 DOF PZT system was available</a:t>
            </a: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0" y="2586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27655" name="Object 4"/>
          <p:cNvGraphicFramePr>
            <a:graphicFrameLocks noChangeAspect="1"/>
          </p:cNvGraphicFramePr>
          <p:nvPr/>
        </p:nvGraphicFramePr>
        <p:xfrm>
          <a:off x="228600" y="3243263"/>
          <a:ext cx="3733800" cy="209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3" name="Equation" r:id="rId4" imgW="3175000" imgH="1778000" progId="Equation.3">
                  <p:embed/>
                </p:oleObj>
              </mc:Choice>
              <mc:Fallback>
                <p:oleObj name="Equation" r:id="rId4" imgW="3175000" imgH="1778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243263"/>
                        <a:ext cx="3733800" cy="209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6" name="Rectangle 5"/>
          <p:cNvSpPr>
            <a:spLocks noChangeArrowheads="1"/>
          </p:cNvSpPr>
          <p:nvPr/>
        </p:nvSpPr>
        <p:spPr bwMode="auto">
          <a:xfrm>
            <a:off x="0" y="2662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27657" name="Object 6"/>
          <p:cNvGraphicFramePr>
            <a:graphicFrameLocks noChangeAspect="1"/>
          </p:cNvGraphicFramePr>
          <p:nvPr/>
        </p:nvGraphicFramePr>
        <p:xfrm>
          <a:off x="4343400" y="3260725"/>
          <a:ext cx="4572000" cy="207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4" name="Equation" r:id="rId6" imgW="4356100" imgH="1778000" progId="Equation.3">
                  <p:embed/>
                </p:oleObj>
              </mc:Choice>
              <mc:Fallback>
                <p:oleObj name="Equation" r:id="rId6" imgW="4356100" imgH="1778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260725"/>
                        <a:ext cx="4572000" cy="207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8" name="Text Box 7"/>
          <p:cNvSpPr txBox="1">
            <a:spLocks noChangeArrowheads="1"/>
          </p:cNvSpPr>
          <p:nvPr/>
        </p:nvSpPr>
        <p:spPr bwMode="auto">
          <a:xfrm>
            <a:off x="1127125" y="5470525"/>
            <a:ext cx="118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/>
              <a:t>Measured</a:t>
            </a:r>
          </a:p>
        </p:txBody>
      </p:sp>
      <p:sp>
        <p:nvSpPr>
          <p:cNvPr id="27659" name="Text Box 8"/>
          <p:cNvSpPr txBox="1">
            <a:spLocks noChangeArrowheads="1"/>
          </p:cNvSpPr>
          <p:nvPr/>
        </p:nvSpPr>
        <p:spPr bwMode="auto">
          <a:xfrm>
            <a:off x="4800600" y="5486400"/>
            <a:ext cx="3500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/>
              <a:t>Computed with analytical model</a:t>
            </a:r>
          </a:p>
        </p:txBody>
      </p:sp>
      <p:sp>
        <p:nvSpPr>
          <p:cNvPr id="27660" name="Oval 9"/>
          <p:cNvSpPr>
            <a:spLocks noChangeArrowheads="1"/>
          </p:cNvSpPr>
          <p:nvPr/>
        </p:nvSpPr>
        <p:spPr bwMode="auto">
          <a:xfrm>
            <a:off x="838200" y="3200400"/>
            <a:ext cx="609600" cy="3048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661" name="Oval 10"/>
          <p:cNvSpPr>
            <a:spLocks noChangeArrowheads="1"/>
          </p:cNvSpPr>
          <p:nvPr/>
        </p:nvSpPr>
        <p:spPr bwMode="auto">
          <a:xfrm>
            <a:off x="1524000" y="3962400"/>
            <a:ext cx="609600" cy="3048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662" name="Oval 11"/>
          <p:cNvSpPr>
            <a:spLocks noChangeArrowheads="1"/>
          </p:cNvSpPr>
          <p:nvPr/>
        </p:nvSpPr>
        <p:spPr bwMode="auto">
          <a:xfrm>
            <a:off x="6096000" y="5029200"/>
            <a:ext cx="609600" cy="3048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663" name="Oval 12"/>
          <p:cNvSpPr>
            <a:spLocks noChangeArrowheads="1"/>
          </p:cNvSpPr>
          <p:nvPr/>
        </p:nvSpPr>
        <p:spPr bwMode="auto">
          <a:xfrm>
            <a:off x="2133600" y="5029200"/>
            <a:ext cx="609600" cy="3048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664" name="Oval 13"/>
          <p:cNvSpPr>
            <a:spLocks noChangeArrowheads="1"/>
          </p:cNvSpPr>
          <p:nvPr/>
        </p:nvSpPr>
        <p:spPr bwMode="auto">
          <a:xfrm>
            <a:off x="5410200" y="3962400"/>
            <a:ext cx="609600" cy="3048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665" name="Oval 14"/>
          <p:cNvSpPr>
            <a:spLocks noChangeArrowheads="1"/>
          </p:cNvSpPr>
          <p:nvPr/>
        </p:nvSpPr>
        <p:spPr bwMode="auto">
          <a:xfrm>
            <a:off x="4876800" y="3200400"/>
            <a:ext cx="609600" cy="3048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666" name="Text Box 15"/>
          <p:cNvSpPr txBox="1">
            <a:spLocks noChangeArrowheads="1"/>
          </p:cNvSpPr>
          <p:nvPr/>
        </p:nvSpPr>
        <p:spPr bwMode="auto">
          <a:xfrm>
            <a:off x="990600" y="152400"/>
            <a:ext cx="1241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u="sng"/>
              <a:t>Results: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Paris May23rd 2012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Di Fiore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62A1A-BB41-4526-A311-5B2B8B70F80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8" name="CasellaDiTesto 67"/>
          <p:cNvSpPr txBox="1"/>
          <p:nvPr/>
        </p:nvSpPr>
        <p:spPr>
          <a:xfrm>
            <a:off x="4046324" y="1353850"/>
            <a:ext cx="1526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Front view</a:t>
            </a:r>
            <a:endParaRPr lang="en-US" dirty="0"/>
          </a:p>
        </p:txBody>
      </p:sp>
      <p:sp>
        <p:nvSpPr>
          <p:cNvPr id="97" name="CasellaDiTesto 96"/>
          <p:cNvSpPr txBox="1"/>
          <p:nvPr/>
        </p:nvSpPr>
        <p:spPr>
          <a:xfrm>
            <a:off x="4010899" y="3860187"/>
            <a:ext cx="1526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  <p:grpSp>
        <p:nvGrpSpPr>
          <p:cNvPr id="204" name="Gruppo 203"/>
          <p:cNvGrpSpPr/>
          <p:nvPr/>
        </p:nvGrpSpPr>
        <p:grpSpPr>
          <a:xfrm>
            <a:off x="341436" y="3180644"/>
            <a:ext cx="3221357" cy="2138608"/>
            <a:chOff x="289576" y="3248976"/>
            <a:chExt cx="3472316" cy="2250300"/>
          </a:xfrm>
        </p:grpSpPr>
        <p:grpSp>
          <p:nvGrpSpPr>
            <p:cNvPr id="126" name="Gruppo 125"/>
            <p:cNvGrpSpPr/>
            <p:nvPr/>
          </p:nvGrpSpPr>
          <p:grpSpPr>
            <a:xfrm>
              <a:off x="1189696" y="3612412"/>
              <a:ext cx="1599866" cy="1526816"/>
              <a:chOff x="5292096" y="548616"/>
              <a:chExt cx="3600480" cy="3601638"/>
            </a:xfrm>
            <a:solidFill>
              <a:srgbClr val="FFFF00"/>
            </a:solidFill>
          </p:grpSpPr>
          <p:sp>
            <p:nvSpPr>
              <p:cNvPr id="119" name="Rettangolo 118"/>
              <p:cNvSpPr/>
              <p:nvPr/>
            </p:nvSpPr>
            <p:spPr bwMode="auto">
              <a:xfrm>
                <a:off x="5292096" y="548616"/>
                <a:ext cx="3600480" cy="3601638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grpSp>
            <p:nvGrpSpPr>
              <p:cNvPr id="125" name="Gruppo 124"/>
              <p:cNvGrpSpPr/>
              <p:nvPr/>
            </p:nvGrpSpPr>
            <p:grpSpPr>
              <a:xfrm>
                <a:off x="6732288" y="1943840"/>
                <a:ext cx="720096" cy="765064"/>
                <a:chOff x="6732288" y="1943840"/>
                <a:chExt cx="720096" cy="765064"/>
              </a:xfrm>
              <a:grpFill/>
            </p:grpSpPr>
            <p:sp>
              <p:nvSpPr>
                <p:cNvPr id="120" name="Rettangolo 119"/>
                <p:cNvSpPr/>
                <p:nvPr/>
              </p:nvSpPr>
              <p:spPr bwMode="auto">
                <a:xfrm>
                  <a:off x="6732288" y="1943840"/>
                  <a:ext cx="720096" cy="7200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cxnSp>
              <p:nvCxnSpPr>
                <p:cNvPr id="122" name="Connettore 1 121"/>
                <p:cNvCxnSpPr/>
                <p:nvPr/>
              </p:nvCxnSpPr>
              <p:spPr bwMode="auto">
                <a:xfrm>
                  <a:off x="6732288" y="1988808"/>
                  <a:ext cx="720096" cy="720096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4" name="Connettore 1 123"/>
                <p:cNvCxnSpPr/>
                <p:nvPr/>
              </p:nvCxnSpPr>
              <p:spPr bwMode="auto">
                <a:xfrm flipH="1">
                  <a:off x="6732288" y="1988808"/>
                  <a:ext cx="720096" cy="720096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07" name="Rettangolo 106"/>
            <p:cNvSpPr/>
            <p:nvPr/>
          </p:nvSpPr>
          <p:spPr bwMode="auto">
            <a:xfrm rot="10800000" flipH="1">
              <a:off x="3259973" y="4509144"/>
              <a:ext cx="501919" cy="113632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8" name="O 107"/>
            <p:cNvSpPr/>
            <p:nvPr/>
          </p:nvSpPr>
          <p:spPr bwMode="auto">
            <a:xfrm rot="10800000" flipH="1">
              <a:off x="379589" y="4464950"/>
              <a:ext cx="237036" cy="224217"/>
            </a:xfrm>
            <a:prstGeom prst="flowChartOr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8" name="Rettangolo 57"/>
            <p:cNvSpPr/>
            <p:nvPr/>
          </p:nvSpPr>
          <p:spPr bwMode="auto">
            <a:xfrm>
              <a:off x="2125635" y="5275892"/>
              <a:ext cx="504253" cy="223384"/>
            </a:xfrm>
            <a:prstGeom prst="rect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9" name="Rettangolo 58"/>
            <p:cNvSpPr/>
            <p:nvPr/>
          </p:nvSpPr>
          <p:spPr bwMode="auto">
            <a:xfrm>
              <a:off x="1369720" y="5275892"/>
              <a:ext cx="504253" cy="223384"/>
            </a:xfrm>
            <a:prstGeom prst="rect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7" name="Rettangolo 46"/>
            <p:cNvSpPr/>
            <p:nvPr/>
          </p:nvSpPr>
          <p:spPr bwMode="auto">
            <a:xfrm rot="10800000">
              <a:off x="1369721" y="3248976"/>
              <a:ext cx="504253" cy="223384"/>
            </a:xfrm>
            <a:prstGeom prst="rect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8" name="Rettangolo 47"/>
            <p:cNvSpPr/>
            <p:nvPr/>
          </p:nvSpPr>
          <p:spPr bwMode="auto">
            <a:xfrm rot="10800000">
              <a:off x="2126310" y="3248976"/>
              <a:ext cx="503578" cy="223385"/>
            </a:xfrm>
            <a:prstGeom prst="rect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8" name="Rettangolo 97"/>
            <p:cNvSpPr/>
            <p:nvPr/>
          </p:nvSpPr>
          <p:spPr bwMode="auto">
            <a:xfrm>
              <a:off x="2252113" y="4060242"/>
              <a:ext cx="373662" cy="628926"/>
            </a:xfrm>
            <a:prstGeom prst="rect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5" name="Rettangolo 104"/>
            <p:cNvSpPr/>
            <p:nvPr/>
          </p:nvSpPr>
          <p:spPr bwMode="auto">
            <a:xfrm>
              <a:off x="1330230" y="4060242"/>
              <a:ext cx="408528" cy="628926"/>
            </a:xfrm>
            <a:prstGeom prst="rect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13" name="Gruppo 112"/>
            <p:cNvGrpSpPr/>
            <p:nvPr/>
          </p:nvGrpSpPr>
          <p:grpSpPr>
            <a:xfrm>
              <a:off x="289576" y="4464951"/>
              <a:ext cx="3420456" cy="224217"/>
              <a:chOff x="4762488" y="3519011"/>
              <a:chExt cx="3420456" cy="224217"/>
            </a:xfrm>
          </p:grpSpPr>
          <p:sp>
            <p:nvSpPr>
              <p:cNvPr id="114" name="Rettangolo 113"/>
              <p:cNvSpPr/>
              <p:nvPr/>
            </p:nvSpPr>
            <p:spPr bwMode="auto">
              <a:xfrm rot="10800000">
                <a:off x="4762488" y="3594182"/>
                <a:ext cx="501919" cy="113632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16" name="Connettore 1 115"/>
              <p:cNvCxnSpPr>
                <a:endCxn id="115" idx="6"/>
              </p:cNvCxnSpPr>
              <p:nvPr/>
            </p:nvCxnSpPr>
            <p:spPr bwMode="auto">
              <a:xfrm flipV="1">
                <a:off x="5231407" y="3631119"/>
                <a:ext cx="2714501" cy="19880"/>
              </a:xfrm>
              <a:prstGeom prst="lin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5" name="O 114"/>
              <p:cNvSpPr/>
              <p:nvPr/>
            </p:nvSpPr>
            <p:spPr bwMode="auto">
              <a:xfrm rot="10800000">
                <a:off x="7945908" y="3519011"/>
                <a:ext cx="237036" cy="224217"/>
              </a:xfrm>
              <a:prstGeom prst="flowChartOr">
                <a:avLst/>
              </a:prstGeom>
              <a:solidFill>
                <a:schemeClr val="accent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36" name="Gruppo 35"/>
            <p:cNvGrpSpPr/>
            <p:nvPr/>
          </p:nvGrpSpPr>
          <p:grpSpPr>
            <a:xfrm>
              <a:off x="2771760" y="4239108"/>
              <a:ext cx="830458" cy="221998"/>
              <a:chOff x="5292096" y="3248976"/>
              <a:chExt cx="1129136" cy="311000"/>
            </a:xfrm>
          </p:grpSpPr>
          <p:sp>
            <p:nvSpPr>
              <p:cNvPr id="31" name="Rettangolo 30"/>
              <p:cNvSpPr/>
              <p:nvPr/>
            </p:nvSpPr>
            <p:spPr bwMode="auto">
              <a:xfrm>
                <a:off x="5738797" y="3338987"/>
                <a:ext cx="682435" cy="159189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2" name="O 31"/>
              <p:cNvSpPr/>
              <p:nvPr/>
            </p:nvSpPr>
            <p:spPr bwMode="auto">
              <a:xfrm>
                <a:off x="6012293" y="3248976"/>
                <a:ext cx="319027" cy="311000"/>
              </a:xfrm>
              <a:prstGeom prst="flowChartOr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33" name="Connettore 1 32"/>
              <p:cNvCxnSpPr/>
              <p:nvPr/>
            </p:nvCxnSpPr>
            <p:spPr bwMode="auto">
              <a:xfrm>
                <a:off x="5292096" y="3429000"/>
                <a:ext cx="547564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03" name="Gruppo 202"/>
          <p:cNvGrpSpPr/>
          <p:nvPr/>
        </p:nvGrpSpPr>
        <p:grpSpPr>
          <a:xfrm>
            <a:off x="289577" y="548616"/>
            <a:ext cx="3221356" cy="2037156"/>
            <a:chOff x="289576" y="548616"/>
            <a:chExt cx="3399117" cy="2263310"/>
          </a:xfrm>
        </p:grpSpPr>
        <p:grpSp>
          <p:nvGrpSpPr>
            <p:cNvPr id="202" name="Gruppo 201"/>
            <p:cNvGrpSpPr/>
            <p:nvPr/>
          </p:nvGrpSpPr>
          <p:grpSpPr>
            <a:xfrm flipV="1">
              <a:off x="2757565" y="1426670"/>
              <a:ext cx="914315" cy="472126"/>
              <a:chOff x="2789563" y="4152472"/>
              <a:chExt cx="914315" cy="472126"/>
            </a:xfrm>
          </p:grpSpPr>
          <p:sp>
            <p:nvSpPr>
              <p:cNvPr id="43" name="Rettangolo 42"/>
              <p:cNvSpPr/>
              <p:nvPr/>
            </p:nvSpPr>
            <p:spPr bwMode="auto">
              <a:xfrm rot="20700020">
                <a:off x="3201960" y="4152472"/>
                <a:ext cx="501918" cy="113632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4" name="O 43"/>
              <p:cNvSpPr/>
              <p:nvPr/>
            </p:nvSpPr>
            <p:spPr bwMode="auto">
              <a:xfrm>
                <a:off x="3259971" y="4402601"/>
                <a:ext cx="234638" cy="221997"/>
              </a:xfrm>
              <a:prstGeom prst="flowChartOr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45" name="Connettore 1 44"/>
              <p:cNvCxnSpPr>
                <a:stCxn id="6" idx="3"/>
                <a:endCxn id="44" idx="2"/>
              </p:cNvCxnSpPr>
              <p:nvPr/>
            </p:nvCxnSpPr>
            <p:spPr bwMode="auto">
              <a:xfrm>
                <a:off x="2821561" y="4364315"/>
                <a:ext cx="438410" cy="149285"/>
              </a:xfrm>
              <a:prstGeom prst="line">
                <a:avLst/>
              </a:prstGeom>
              <a:noFill/>
              <a:ln w="9525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" name="Connettore 1 78"/>
              <p:cNvCxnSpPr>
                <a:endCxn id="43" idx="1"/>
              </p:cNvCxnSpPr>
              <p:nvPr/>
            </p:nvCxnSpPr>
            <p:spPr bwMode="auto">
              <a:xfrm flipV="1">
                <a:off x="2789563" y="4274240"/>
                <a:ext cx="420948" cy="113072"/>
              </a:xfrm>
              <a:prstGeom prst="line">
                <a:avLst/>
              </a:prstGeom>
              <a:noFill/>
              <a:ln w="9525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" name="Rettangolo 5"/>
            <p:cNvSpPr/>
            <p:nvPr/>
          </p:nvSpPr>
          <p:spPr bwMode="auto">
            <a:xfrm>
              <a:off x="1200712" y="921766"/>
              <a:ext cx="1588851" cy="1530373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34" name="Gruppo 33"/>
            <p:cNvGrpSpPr/>
            <p:nvPr/>
          </p:nvGrpSpPr>
          <p:grpSpPr>
            <a:xfrm>
              <a:off x="289576" y="2216225"/>
              <a:ext cx="3360614" cy="382295"/>
              <a:chOff x="1892978" y="4210548"/>
              <a:chExt cx="4569274" cy="535562"/>
            </a:xfrm>
          </p:grpSpPr>
          <p:grpSp>
            <p:nvGrpSpPr>
              <p:cNvPr id="8" name="Gruppo 7"/>
              <p:cNvGrpSpPr/>
              <p:nvPr/>
            </p:nvGrpSpPr>
            <p:grpSpPr>
              <a:xfrm>
                <a:off x="2029590" y="4354741"/>
                <a:ext cx="4301730" cy="391369"/>
                <a:chOff x="2028825" y="4338638"/>
                <a:chExt cx="4302919" cy="400049"/>
              </a:xfrm>
            </p:grpSpPr>
            <p:grpSp>
              <p:nvGrpSpPr>
                <p:cNvPr id="13" name="Gruppo 12"/>
                <p:cNvGrpSpPr/>
                <p:nvPr/>
              </p:nvGrpSpPr>
              <p:grpSpPr>
                <a:xfrm>
                  <a:off x="2028825" y="4338638"/>
                  <a:ext cx="2140744" cy="395287"/>
                  <a:chOff x="2028825" y="4338638"/>
                  <a:chExt cx="2140744" cy="395287"/>
                </a:xfrm>
              </p:grpSpPr>
              <p:cxnSp>
                <p:nvCxnSpPr>
                  <p:cNvPr id="17" name="Connettore 1 16"/>
                  <p:cNvCxnSpPr/>
                  <p:nvPr/>
                </p:nvCxnSpPr>
                <p:spPr bwMode="auto">
                  <a:xfrm>
                    <a:off x="2028825" y="4338638"/>
                    <a:ext cx="1400175" cy="395287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8" name="Connettore 1 17"/>
                  <p:cNvCxnSpPr/>
                  <p:nvPr/>
                </p:nvCxnSpPr>
                <p:spPr bwMode="auto">
                  <a:xfrm flipH="1">
                    <a:off x="3429000" y="4512072"/>
                    <a:ext cx="740569" cy="208359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14" name="Gruppo 13"/>
                <p:cNvGrpSpPr/>
                <p:nvPr/>
              </p:nvGrpSpPr>
              <p:grpSpPr>
                <a:xfrm flipH="1">
                  <a:off x="4191000" y="4343400"/>
                  <a:ext cx="2140744" cy="395287"/>
                  <a:chOff x="2028825" y="4338638"/>
                  <a:chExt cx="2140744" cy="395287"/>
                </a:xfrm>
              </p:grpSpPr>
              <p:cxnSp>
                <p:nvCxnSpPr>
                  <p:cNvPr id="15" name="Connettore 1 14"/>
                  <p:cNvCxnSpPr/>
                  <p:nvPr/>
                </p:nvCxnSpPr>
                <p:spPr bwMode="auto">
                  <a:xfrm>
                    <a:off x="2028825" y="4338638"/>
                    <a:ext cx="1400175" cy="395287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6" name="Connettore 1 15"/>
                  <p:cNvCxnSpPr/>
                  <p:nvPr/>
                </p:nvCxnSpPr>
                <p:spPr bwMode="auto">
                  <a:xfrm flipH="1">
                    <a:off x="3429000" y="4512072"/>
                    <a:ext cx="740569" cy="208359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11" name="Rettangolo 10"/>
              <p:cNvSpPr/>
              <p:nvPr/>
            </p:nvSpPr>
            <p:spPr bwMode="auto">
              <a:xfrm rot="20552446">
                <a:off x="5779816" y="4353885"/>
                <a:ext cx="682436" cy="159188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" name="O 11"/>
              <p:cNvSpPr/>
              <p:nvPr/>
            </p:nvSpPr>
            <p:spPr bwMode="auto">
              <a:xfrm>
                <a:off x="1892978" y="4210548"/>
                <a:ext cx="339419" cy="311000"/>
              </a:xfrm>
              <a:prstGeom prst="flowChartOr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35" name="Gruppo 34"/>
            <p:cNvGrpSpPr/>
            <p:nvPr/>
          </p:nvGrpSpPr>
          <p:grpSpPr>
            <a:xfrm>
              <a:off x="295578" y="548616"/>
              <a:ext cx="3393115" cy="597921"/>
              <a:chOff x="1901139" y="1874375"/>
              <a:chExt cx="4613464" cy="837635"/>
            </a:xfrm>
          </p:grpSpPr>
          <p:grpSp>
            <p:nvGrpSpPr>
              <p:cNvPr id="20" name="Gruppo 19"/>
              <p:cNvGrpSpPr/>
              <p:nvPr/>
            </p:nvGrpSpPr>
            <p:grpSpPr>
              <a:xfrm rot="10800000">
                <a:off x="2093394" y="2173341"/>
                <a:ext cx="4301730" cy="391369"/>
                <a:chOff x="2028825" y="4338638"/>
                <a:chExt cx="4302919" cy="400049"/>
              </a:xfrm>
            </p:grpSpPr>
            <p:grpSp>
              <p:nvGrpSpPr>
                <p:cNvPr id="25" name="Gruppo 24"/>
                <p:cNvGrpSpPr/>
                <p:nvPr/>
              </p:nvGrpSpPr>
              <p:grpSpPr>
                <a:xfrm>
                  <a:off x="2028825" y="4338638"/>
                  <a:ext cx="2140744" cy="395287"/>
                  <a:chOff x="2028825" y="4338638"/>
                  <a:chExt cx="2140744" cy="395287"/>
                </a:xfrm>
              </p:grpSpPr>
              <p:cxnSp>
                <p:nvCxnSpPr>
                  <p:cNvPr id="29" name="Connettore 1 28"/>
                  <p:cNvCxnSpPr/>
                  <p:nvPr/>
                </p:nvCxnSpPr>
                <p:spPr bwMode="auto">
                  <a:xfrm>
                    <a:off x="2028825" y="4338638"/>
                    <a:ext cx="1400175" cy="395287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0" name="Connettore 1 29"/>
                  <p:cNvCxnSpPr/>
                  <p:nvPr/>
                </p:nvCxnSpPr>
                <p:spPr bwMode="auto">
                  <a:xfrm flipH="1">
                    <a:off x="3429000" y="4512072"/>
                    <a:ext cx="740569" cy="208359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26" name="Gruppo 25"/>
                <p:cNvGrpSpPr/>
                <p:nvPr/>
              </p:nvGrpSpPr>
              <p:grpSpPr>
                <a:xfrm flipH="1">
                  <a:off x="4191000" y="4343400"/>
                  <a:ext cx="2140744" cy="395287"/>
                  <a:chOff x="2028825" y="4338638"/>
                  <a:chExt cx="2140744" cy="395287"/>
                </a:xfrm>
              </p:grpSpPr>
              <p:cxnSp>
                <p:nvCxnSpPr>
                  <p:cNvPr id="27" name="Connettore 1 26"/>
                  <p:cNvCxnSpPr/>
                  <p:nvPr/>
                </p:nvCxnSpPr>
                <p:spPr bwMode="auto">
                  <a:xfrm>
                    <a:off x="2028825" y="4338638"/>
                    <a:ext cx="1400175" cy="395287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8" name="Connettore 1 27"/>
                  <p:cNvCxnSpPr/>
                  <p:nvPr/>
                </p:nvCxnSpPr>
                <p:spPr bwMode="auto">
                  <a:xfrm flipH="1">
                    <a:off x="3429000" y="4512072"/>
                    <a:ext cx="740569" cy="208359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22" name="Rettangolo 21"/>
              <p:cNvSpPr/>
              <p:nvPr/>
            </p:nvSpPr>
            <p:spPr bwMode="auto">
              <a:xfrm rot="10800000">
                <a:off x="4683736" y="1874375"/>
                <a:ext cx="513643" cy="312941"/>
              </a:xfrm>
              <a:prstGeom prst="rect">
                <a:avLst/>
              </a:prstGeom>
              <a:solidFill>
                <a:srgbClr val="FFCC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3" name="Rettangolo 22"/>
              <p:cNvSpPr/>
              <p:nvPr/>
            </p:nvSpPr>
            <p:spPr bwMode="auto">
              <a:xfrm rot="9752446">
                <a:off x="1901139" y="2451008"/>
                <a:ext cx="682436" cy="159188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4" name="O 23"/>
              <p:cNvSpPr/>
              <p:nvPr/>
            </p:nvSpPr>
            <p:spPr bwMode="auto">
              <a:xfrm rot="10800000">
                <a:off x="6192316" y="2397902"/>
                <a:ext cx="322287" cy="314108"/>
              </a:xfrm>
              <a:prstGeom prst="flowChartOr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17" name="Rettangolo 116"/>
            <p:cNvSpPr/>
            <p:nvPr/>
          </p:nvSpPr>
          <p:spPr bwMode="auto">
            <a:xfrm>
              <a:off x="2118982" y="1101699"/>
              <a:ext cx="510906" cy="1196372"/>
            </a:xfrm>
            <a:prstGeom prst="rect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7" name="Rettangolo 126"/>
            <p:cNvSpPr/>
            <p:nvPr/>
          </p:nvSpPr>
          <p:spPr bwMode="auto">
            <a:xfrm>
              <a:off x="1369720" y="1101699"/>
              <a:ext cx="510906" cy="1196372"/>
            </a:xfrm>
            <a:prstGeom prst="rect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8" name="Rettangolo 127"/>
            <p:cNvSpPr/>
            <p:nvPr/>
          </p:nvSpPr>
          <p:spPr bwMode="auto">
            <a:xfrm rot="10800000">
              <a:off x="2342125" y="2588542"/>
              <a:ext cx="377775" cy="223384"/>
            </a:xfrm>
            <a:prstGeom prst="rect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9" name="Rettangolo 128"/>
            <p:cNvSpPr/>
            <p:nvPr/>
          </p:nvSpPr>
          <p:spPr bwMode="auto">
            <a:xfrm rot="10800000">
              <a:off x="1279708" y="2588542"/>
              <a:ext cx="377775" cy="223384"/>
            </a:xfrm>
            <a:prstGeom prst="rect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0" name="Rettangolo 129"/>
            <p:cNvSpPr/>
            <p:nvPr/>
          </p:nvSpPr>
          <p:spPr bwMode="auto">
            <a:xfrm rot="10800000">
              <a:off x="1279708" y="561628"/>
              <a:ext cx="377775" cy="223384"/>
            </a:xfrm>
            <a:prstGeom prst="rect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1" name="Triangolo isoscele 130"/>
            <p:cNvSpPr/>
            <p:nvPr/>
          </p:nvSpPr>
          <p:spPr bwMode="auto">
            <a:xfrm rot="10800000" flipV="1">
              <a:off x="1819781" y="2318554"/>
              <a:ext cx="360047" cy="133324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8" name="Triangolo isoscele 137"/>
            <p:cNvSpPr/>
            <p:nvPr/>
          </p:nvSpPr>
          <p:spPr bwMode="auto">
            <a:xfrm rot="10800000">
              <a:off x="1819780" y="921675"/>
              <a:ext cx="360047" cy="133324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41" name="Gruppo 140"/>
          <p:cNvGrpSpPr/>
          <p:nvPr/>
        </p:nvGrpSpPr>
        <p:grpSpPr>
          <a:xfrm>
            <a:off x="5382108" y="3180644"/>
            <a:ext cx="3179581" cy="2138608"/>
            <a:chOff x="971520" y="3338988"/>
            <a:chExt cx="3472316" cy="2250300"/>
          </a:xfrm>
        </p:grpSpPr>
        <p:grpSp>
          <p:nvGrpSpPr>
            <p:cNvPr id="142" name="Gruppo 141"/>
            <p:cNvGrpSpPr/>
            <p:nvPr/>
          </p:nvGrpSpPr>
          <p:grpSpPr>
            <a:xfrm>
              <a:off x="1871640" y="3702424"/>
              <a:ext cx="1599866" cy="1526816"/>
              <a:chOff x="5292096" y="548616"/>
              <a:chExt cx="3600480" cy="3601638"/>
            </a:xfrm>
            <a:solidFill>
              <a:srgbClr val="FFFF00"/>
            </a:solidFill>
          </p:grpSpPr>
          <p:sp>
            <p:nvSpPr>
              <p:cNvPr id="159" name="Rettangolo 158"/>
              <p:cNvSpPr/>
              <p:nvPr/>
            </p:nvSpPr>
            <p:spPr bwMode="auto">
              <a:xfrm>
                <a:off x="5292096" y="548616"/>
                <a:ext cx="3600480" cy="3601638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grpSp>
            <p:nvGrpSpPr>
              <p:cNvPr id="160" name="Gruppo 159"/>
              <p:cNvGrpSpPr/>
              <p:nvPr/>
            </p:nvGrpSpPr>
            <p:grpSpPr>
              <a:xfrm>
                <a:off x="6732288" y="1943840"/>
                <a:ext cx="720096" cy="765064"/>
                <a:chOff x="6732288" y="1943840"/>
                <a:chExt cx="720096" cy="765064"/>
              </a:xfrm>
              <a:grpFill/>
            </p:grpSpPr>
            <p:sp>
              <p:nvSpPr>
                <p:cNvPr id="161" name="Rettangolo 160"/>
                <p:cNvSpPr/>
                <p:nvPr/>
              </p:nvSpPr>
              <p:spPr bwMode="auto">
                <a:xfrm>
                  <a:off x="6732288" y="1943840"/>
                  <a:ext cx="720096" cy="7200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cxnSp>
              <p:nvCxnSpPr>
                <p:cNvPr id="162" name="Connettore 1 161"/>
                <p:cNvCxnSpPr/>
                <p:nvPr/>
              </p:nvCxnSpPr>
              <p:spPr bwMode="auto">
                <a:xfrm>
                  <a:off x="6732288" y="1988808"/>
                  <a:ext cx="720096" cy="720096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3" name="Connettore 1 162"/>
                <p:cNvCxnSpPr/>
                <p:nvPr/>
              </p:nvCxnSpPr>
              <p:spPr bwMode="auto">
                <a:xfrm flipH="1">
                  <a:off x="6732288" y="1988808"/>
                  <a:ext cx="720096" cy="720096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43" name="Rettangolo 142"/>
            <p:cNvSpPr/>
            <p:nvPr/>
          </p:nvSpPr>
          <p:spPr bwMode="auto">
            <a:xfrm rot="10800000" flipH="1">
              <a:off x="3941917" y="4599156"/>
              <a:ext cx="501919" cy="113632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4" name="O 143"/>
            <p:cNvSpPr/>
            <p:nvPr/>
          </p:nvSpPr>
          <p:spPr bwMode="auto">
            <a:xfrm rot="10800000" flipH="1">
              <a:off x="1061533" y="4554962"/>
              <a:ext cx="237036" cy="224217"/>
            </a:xfrm>
            <a:prstGeom prst="flowChartOr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5" name="Rettangolo 144"/>
            <p:cNvSpPr/>
            <p:nvPr/>
          </p:nvSpPr>
          <p:spPr bwMode="auto">
            <a:xfrm>
              <a:off x="2807579" y="5365904"/>
              <a:ext cx="504253" cy="223384"/>
            </a:xfrm>
            <a:prstGeom prst="rect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6" name="Rettangolo 145"/>
            <p:cNvSpPr/>
            <p:nvPr/>
          </p:nvSpPr>
          <p:spPr bwMode="auto">
            <a:xfrm>
              <a:off x="2051664" y="5365904"/>
              <a:ext cx="504253" cy="223384"/>
            </a:xfrm>
            <a:prstGeom prst="rect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7" name="Rettangolo 146"/>
            <p:cNvSpPr/>
            <p:nvPr/>
          </p:nvSpPr>
          <p:spPr bwMode="auto">
            <a:xfrm rot="10800000">
              <a:off x="2051665" y="3338988"/>
              <a:ext cx="504253" cy="223384"/>
            </a:xfrm>
            <a:prstGeom prst="rect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8" name="Rettangolo 147"/>
            <p:cNvSpPr/>
            <p:nvPr/>
          </p:nvSpPr>
          <p:spPr bwMode="auto">
            <a:xfrm rot="10800000">
              <a:off x="2808254" y="3338988"/>
              <a:ext cx="503578" cy="223385"/>
            </a:xfrm>
            <a:prstGeom prst="rect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3" name="Rettangolo 152"/>
            <p:cNvSpPr/>
            <p:nvPr/>
          </p:nvSpPr>
          <p:spPr bwMode="auto">
            <a:xfrm>
              <a:off x="2934057" y="4150254"/>
              <a:ext cx="373662" cy="628926"/>
            </a:xfrm>
            <a:prstGeom prst="rect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4" name="Rettangolo 153"/>
            <p:cNvSpPr/>
            <p:nvPr/>
          </p:nvSpPr>
          <p:spPr bwMode="auto">
            <a:xfrm>
              <a:off x="2012174" y="4150254"/>
              <a:ext cx="408528" cy="628926"/>
            </a:xfrm>
            <a:prstGeom prst="rect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55" name="Gruppo 154"/>
            <p:cNvGrpSpPr/>
            <p:nvPr/>
          </p:nvGrpSpPr>
          <p:grpSpPr>
            <a:xfrm>
              <a:off x="971520" y="4554963"/>
              <a:ext cx="3420456" cy="224217"/>
              <a:chOff x="4762488" y="3519011"/>
              <a:chExt cx="3420456" cy="224217"/>
            </a:xfrm>
          </p:grpSpPr>
          <p:sp>
            <p:nvSpPr>
              <p:cNvPr id="156" name="Rettangolo 155"/>
              <p:cNvSpPr/>
              <p:nvPr/>
            </p:nvSpPr>
            <p:spPr bwMode="auto">
              <a:xfrm rot="10800000">
                <a:off x="4762488" y="3594182"/>
                <a:ext cx="501919" cy="113632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57" name="Connettore 1 156"/>
              <p:cNvCxnSpPr>
                <a:endCxn id="158" idx="6"/>
              </p:cNvCxnSpPr>
              <p:nvPr/>
            </p:nvCxnSpPr>
            <p:spPr bwMode="auto">
              <a:xfrm flipV="1">
                <a:off x="5231407" y="3631119"/>
                <a:ext cx="2714501" cy="19880"/>
              </a:xfrm>
              <a:prstGeom prst="lin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8" name="O 157"/>
              <p:cNvSpPr/>
              <p:nvPr/>
            </p:nvSpPr>
            <p:spPr bwMode="auto">
              <a:xfrm rot="10800000">
                <a:off x="7945908" y="3519011"/>
                <a:ext cx="237036" cy="224217"/>
              </a:xfrm>
              <a:prstGeom prst="flowChartOr">
                <a:avLst/>
              </a:prstGeom>
              <a:solidFill>
                <a:schemeClr val="accent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64" name="Gruppo 163"/>
          <p:cNvGrpSpPr/>
          <p:nvPr/>
        </p:nvGrpSpPr>
        <p:grpSpPr>
          <a:xfrm>
            <a:off x="5382108" y="548616"/>
            <a:ext cx="3119622" cy="2038556"/>
            <a:chOff x="971520" y="625617"/>
            <a:chExt cx="3399117" cy="2263310"/>
          </a:xfrm>
        </p:grpSpPr>
        <p:grpSp>
          <p:nvGrpSpPr>
            <p:cNvPr id="165" name="Gruppo 164"/>
            <p:cNvGrpSpPr/>
            <p:nvPr/>
          </p:nvGrpSpPr>
          <p:grpSpPr>
            <a:xfrm>
              <a:off x="971520" y="625617"/>
              <a:ext cx="3399117" cy="2049904"/>
              <a:chOff x="1892978" y="1874375"/>
              <a:chExt cx="4621625" cy="2871735"/>
            </a:xfrm>
          </p:grpSpPr>
          <p:sp>
            <p:nvSpPr>
              <p:cNvPr id="173" name="Rettangolo 172"/>
              <p:cNvSpPr/>
              <p:nvPr/>
            </p:nvSpPr>
            <p:spPr bwMode="auto">
              <a:xfrm>
                <a:off x="3131808" y="2397125"/>
                <a:ext cx="2160288" cy="2143918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grpSp>
            <p:nvGrpSpPr>
              <p:cNvPr id="174" name="Gruppo 173"/>
              <p:cNvGrpSpPr/>
              <p:nvPr/>
            </p:nvGrpSpPr>
            <p:grpSpPr>
              <a:xfrm>
                <a:off x="1892978" y="4210548"/>
                <a:ext cx="4569274" cy="535562"/>
                <a:chOff x="1892978" y="4210548"/>
                <a:chExt cx="4569274" cy="535562"/>
              </a:xfrm>
            </p:grpSpPr>
            <p:grpSp>
              <p:nvGrpSpPr>
                <p:cNvPr id="190" name="Gruppo 189"/>
                <p:cNvGrpSpPr/>
                <p:nvPr/>
              </p:nvGrpSpPr>
              <p:grpSpPr>
                <a:xfrm>
                  <a:off x="2029590" y="4354741"/>
                  <a:ext cx="4301730" cy="391369"/>
                  <a:chOff x="2028825" y="4338638"/>
                  <a:chExt cx="4302919" cy="400049"/>
                </a:xfrm>
              </p:grpSpPr>
              <p:grpSp>
                <p:nvGrpSpPr>
                  <p:cNvPr id="193" name="Gruppo 192"/>
                  <p:cNvGrpSpPr/>
                  <p:nvPr/>
                </p:nvGrpSpPr>
                <p:grpSpPr>
                  <a:xfrm>
                    <a:off x="2028825" y="4338638"/>
                    <a:ext cx="2140744" cy="395287"/>
                    <a:chOff x="2028825" y="4338638"/>
                    <a:chExt cx="2140744" cy="395287"/>
                  </a:xfrm>
                </p:grpSpPr>
                <p:cxnSp>
                  <p:nvCxnSpPr>
                    <p:cNvPr id="197" name="Connettore 1 196"/>
                    <p:cNvCxnSpPr/>
                    <p:nvPr/>
                  </p:nvCxnSpPr>
                  <p:spPr bwMode="auto">
                    <a:xfrm>
                      <a:off x="2028825" y="4338638"/>
                      <a:ext cx="1400175" cy="395287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98" name="Connettore 1 197"/>
                    <p:cNvCxnSpPr/>
                    <p:nvPr/>
                  </p:nvCxnSpPr>
                  <p:spPr bwMode="auto">
                    <a:xfrm flipH="1">
                      <a:off x="3429000" y="4512072"/>
                      <a:ext cx="740569" cy="208359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194" name="Gruppo 193"/>
                  <p:cNvGrpSpPr/>
                  <p:nvPr/>
                </p:nvGrpSpPr>
                <p:grpSpPr>
                  <a:xfrm flipH="1">
                    <a:off x="4191000" y="4343400"/>
                    <a:ext cx="2140744" cy="395287"/>
                    <a:chOff x="2028825" y="4338638"/>
                    <a:chExt cx="2140744" cy="395287"/>
                  </a:xfrm>
                </p:grpSpPr>
                <p:cxnSp>
                  <p:nvCxnSpPr>
                    <p:cNvPr id="195" name="Connettore 1 194"/>
                    <p:cNvCxnSpPr/>
                    <p:nvPr/>
                  </p:nvCxnSpPr>
                  <p:spPr bwMode="auto">
                    <a:xfrm>
                      <a:off x="2028825" y="4338638"/>
                      <a:ext cx="1400175" cy="395287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96" name="Connettore 1 195"/>
                    <p:cNvCxnSpPr/>
                    <p:nvPr/>
                  </p:nvCxnSpPr>
                  <p:spPr bwMode="auto">
                    <a:xfrm flipH="1">
                      <a:off x="3429000" y="4512072"/>
                      <a:ext cx="740569" cy="208359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</p:grpSp>
            <p:sp>
              <p:nvSpPr>
                <p:cNvPr id="191" name="Rettangolo 190"/>
                <p:cNvSpPr/>
                <p:nvPr/>
              </p:nvSpPr>
              <p:spPr bwMode="auto">
                <a:xfrm rot="20552446">
                  <a:off x="5779816" y="4353885"/>
                  <a:ext cx="682436" cy="159188"/>
                </a:xfrm>
                <a:prstGeom prst="rect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92" name="O 191"/>
                <p:cNvSpPr/>
                <p:nvPr/>
              </p:nvSpPr>
              <p:spPr bwMode="auto">
                <a:xfrm>
                  <a:off x="1892978" y="4210548"/>
                  <a:ext cx="339419" cy="311000"/>
                </a:xfrm>
                <a:prstGeom prst="flowChartOr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75" name="Gruppo 174"/>
              <p:cNvGrpSpPr/>
              <p:nvPr/>
            </p:nvGrpSpPr>
            <p:grpSpPr>
              <a:xfrm>
                <a:off x="1901139" y="1874375"/>
                <a:ext cx="4613464" cy="837635"/>
                <a:chOff x="1901139" y="1874375"/>
                <a:chExt cx="4613464" cy="837635"/>
              </a:xfrm>
            </p:grpSpPr>
            <p:grpSp>
              <p:nvGrpSpPr>
                <p:cNvPr id="180" name="Gruppo 179"/>
                <p:cNvGrpSpPr/>
                <p:nvPr/>
              </p:nvGrpSpPr>
              <p:grpSpPr>
                <a:xfrm rot="10800000">
                  <a:off x="2093394" y="2173341"/>
                  <a:ext cx="4301730" cy="391369"/>
                  <a:chOff x="2028825" y="4338638"/>
                  <a:chExt cx="4302919" cy="400049"/>
                </a:xfrm>
              </p:grpSpPr>
              <p:grpSp>
                <p:nvGrpSpPr>
                  <p:cNvPr id="184" name="Gruppo 183"/>
                  <p:cNvGrpSpPr/>
                  <p:nvPr/>
                </p:nvGrpSpPr>
                <p:grpSpPr>
                  <a:xfrm>
                    <a:off x="2028825" y="4338638"/>
                    <a:ext cx="2140744" cy="395287"/>
                    <a:chOff x="2028825" y="4338638"/>
                    <a:chExt cx="2140744" cy="395287"/>
                  </a:xfrm>
                </p:grpSpPr>
                <p:cxnSp>
                  <p:nvCxnSpPr>
                    <p:cNvPr id="188" name="Connettore 1 187"/>
                    <p:cNvCxnSpPr/>
                    <p:nvPr/>
                  </p:nvCxnSpPr>
                  <p:spPr bwMode="auto">
                    <a:xfrm>
                      <a:off x="2028825" y="4338638"/>
                      <a:ext cx="1400175" cy="395287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89" name="Connettore 1 188"/>
                    <p:cNvCxnSpPr/>
                    <p:nvPr/>
                  </p:nvCxnSpPr>
                  <p:spPr bwMode="auto">
                    <a:xfrm flipH="1">
                      <a:off x="3429000" y="4512072"/>
                      <a:ext cx="740569" cy="208359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185" name="Gruppo 184"/>
                  <p:cNvGrpSpPr/>
                  <p:nvPr/>
                </p:nvGrpSpPr>
                <p:grpSpPr>
                  <a:xfrm flipH="1">
                    <a:off x="4191000" y="4343400"/>
                    <a:ext cx="2140744" cy="395287"/>
                    <a:chOff x="2028825" y="4338638"/>
                    <a:chExt cx="2140744" cy="395287"/>
                  </a:xfrm>
                </p:grpSpPr>
                <p:cxnSp>
                  <p:nvCxnSpPr>
                    <p:cNvPr id="186" name="Connettore 1 185"/>
                    <p:cNvCxnSpPr/>
                    <p:nvPr/>
                  </p:nvCxnSpPr>
                  <p:spPr bwMode="auto">
                    <a:xfrm>
                      <a:off x="2028825" y="4338638"/>
                      <a:ext cx="1400175" cy="395287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87" name="Connettore 1 186"/>
                    <p:cNvCxnSpPr/>
                    <p:nvPr/>
                  </p:nvCxnSpPr>
                  <p:spPr bwMode="auto">
                    <a:xfrm flipH="1">
                      <a:off x="3429000" y="4512072"/>
                      <a:ext cx="740569" cy="208359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</p:grpSp>
            <p:sp>
              <p:nvSpPr>
                <p:cNvPr id="181" name="Rettangolo 180"/>
                <p:cNvSpPr/>
                <p:nvPr/>
              </p:nvSpPr>
              <p:spPr bwMode="auto">
                <a:xfrm rot="10800000">
                  <a:off x="4683736" y="1874375"/>
                  <a:ext cx="513643" cy="312941"/>
                </a:xfrm>
                <a:prstGeom prst="rect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82" name="Rettangolo 181"/>
                <p:cNvSpPr/>
                <p:nvPr/>
              </p:nvSpPr>
              <p:spPr bwMode="auto">
                <a:xfrm rot="9752446">
                  <a:off x="1901139" y="2451008"/>
                  <a:ext cx="682436" cy="159188"/>
                </a:xfrm>
                <a:prstGeom prst="rect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83" name="O 182"/>
                <p:cNvSpPr/>
                <p:nvPr/>
              </p:nvSpPr>
              <p:spPr bwMode="auto">
                <a:xfrm rot="10800000">
                  <a:off x="6192316" y="2397902"/>
                  <a:ext cx="322287" cy="314108"/>
                </a:xfrm>
                <a:prstGeom prst="flowChartOr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66" name="Rettangolo 165"/>
            <p:cNvSpPr/>
            <p:nvPr/>
          </p:nvSpPr>
          <p:spPr bwMode="auto">
            <a:xfrm>
              <a:off x="2800926" y="1178700"/>
              <a:ext cx="510906" cy="1196372"/>
            </a:xfrm>
            <a:prstGeom prst="rect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7" name="Rettangolo 166"/>
            <p:cNvSpPr/>
            <p:nvPr/>
          </p:nvSpPr>
          <p:spPr bwMode="auto">
            <a:xfrm>
              <a:off x="2051664" y="1178700"/>
              <a:ext cx="510906" cy="1196372"/>
            </a:xfrm>
            <a:prstGeom prst="rect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8" name="Rettangolo 167"/>
            <p:cNvSpPr/>
            <p:nvPr/>
          </p:nvSpPr>
          <p:spPr bwMode="auto">
            <a:xfrm rot="10800000">
              <a:off x="3024069" y="2665543"/>
              <a:ext cx="377775" cy="223384"/>
            </a:xfrm>
            <a:prstGeom prst="rect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9" name="Rettangolo 168"/>
            <p:cNvSpPr/>
            <p:nvPr/>
          </p:nvSpPr>
          <p:spPr bwMode="auto">
            <a:xfrm rot="10800000">
              <a:off x="1961652" y="2665543"/>
              <a:ext cx="377775" cy="223384"/>
            </a:xfrm>
            <a:prstGeom prst="rect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0" name="Rettangolo 169"/>
            <p:cNvSpPr/>
            <p:nvPr/>
          </p:nvSpPr>
          <p:spPr bwMode="auto">
            <a:xfrm rot="10800000">
              <a:off x="1961652" y="638629"/>
              <a:ext cx="377775" cy="223384"/>
            </a:xfrm>
            <a:prstGeom prst="rect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1" name="Triangolo isoscele 170"/>
            <p:cNvSpPr/>
            <p:nvPr/>
          </p:nvSpPr>
          <p:spPr bwMode="auto">
            <a:xfrm rot="10800000" flipV="1">
              <a:off x="2501725" y="2395555"/>
              <a:ext cx="360047" cy="133324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2" name="Triangolo isoscele 171"/>
            <p:cNvSpPr/>
            <p:nvPr/>
          </p:nvSpPr>
          <p:spPr bwMode="auto">
            <a:xfrm rot="10800000">
              <a:off x="2501724" y="998676"/>
              <a:ext cx="360047" cy="133324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99" name="CasellaDiTesto 198"/>
          <p:cNvSpPr txBox="1"/>
          <p:nvPr/>
        </p:nvSpPr>
        <p:spPr>
          <a:xfrm>
            <a:off x="5992319" y="5729250"/>
            <a:ext cx="2270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beams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Z, </a:t>
            </a:r>
            <a:r>
              <a:rPr lang="en-US" dirty="0" smtClean="0">
                <a:latin typeface="Symbol" pitchFamily="18" charset="2"/>
              </a:rPr>
              <a:t>a, q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0" name="CasellaDiTesto 199"/>
          <p:cNvSpPr txBox="1"/>
          <p:nvPr/>
        </p:nvSpPr>
        <p:spPr>
          <a:xfrm>
            <a:off x="577929" y="5729250"/>
            <a:ext cx="2823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beams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Z, Y, </a:t>
            </a:r>
            <a:r>
              <a:rPr lang="en-US" dirty="0" smtClean="0">
                <a:latin typeface="Symbol" pitchFamily="18" charset="2"/>
              </a:rPr>
              <a:t>a, h, q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1" name="CasellaDiTesto 200"/>
          <p:cNvSpPr txBox="1"/>
          <p:nvPr/>
        </p:nvSpPr>
        <p:spPr>
          <a:xfrm>
            <a:off x="2051664" y="-3061"/>
            <a:ext cx="5129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Other configurations non using x face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33527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672" y="1808784"/>
            <a:ext cx="5040672" cy="3780504"/>
          </a:xfrm>
          <a:prstGeom prst="rect">
            <a:avLst/>
          </a:prstGeo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Paris May23rd 2012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Di Fiore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E60DD-BC27-4561-B8E9-03DEA2FC50C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10" name="CasellaDiTesto 9"/>
          <p:cNvSpPr txBox="1"/>
          <p:nvPr/>
        </p:nvSpPr>
        <p:spPr>
          <a:xfrm>
            <a:off x="521460" y="728640"/>
            <a:ext cx="7921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tested this new configuration with a new prototype. In this case we </a:t>
            </a:r>
            <a:r>
              <a:rPr lang="en-US" dirty="0" err="1" smtClean="0"/>
              <a:t>addes</a:t>
            </a:r>
            <a:r>
              <a:rPr lang="en-US" dirty="0" smtClean="0"/>
              <a:t> an angular PZT staged so we checked 5 DOFs out of 6 (X, Y, Z, </a:t>
            </a:r>
            <a:r>
              <a:rPr lang="en-US" dirty="0">
                <a:latin typeface="Symbol" pitchFamily="18" charset="2"/>
              </a:rPr>
              <a:t>a</a:t>
            </a:r>
            <a:r>
              <a:rPr lang="en-US" dirty="0" smtClean="0">
                <a:latin typeface="Symbol" pitchFamily="18" charset="2"/>
              </a:rPr>
              <a:t>, q)</a:t>
            </a:r>
            <a:endParaRPr lang="en-US" dirty="0"/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611472" y="4599156"/>
            <a:ext cx="1600200" cy="461358"/>
          </a:xfrm>
          <a:prstGeom prst="rect">
            <a:avLst/>
          </a:prstGeom>
          <a:solidFill>
            <a:srgbClr val="FFFF99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lIns="30175" tIns="15088" rIns="30175" bIns="1508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rgbClr val="000099"/>
                </a:solidFill>
                <a:latin typeface="Verdana" pitchFamily="34" charset="0"/>
              </a:rPr>
              <a:t>Calibrated </a:t>
            </a:r>
            <a:r>
              <a:rPr lang="en-US" sz="1400" b="1" dirty="0" err="1" smtClean="0">
                <a:solidFill>
                  <a:srgbClr val="000099"/>
                </a:solidFill>
                <a:latin typeface="Symbol" pitchFamily="18" charset="2"/>
              </a:rPr>
              <a:t>a,q</a:t>
            </a:r>
            <a:r>
              <a:rPr lang="en-US" sz="1400" b="1" dirty="0" smtClean="0">
                <a:solidFill>
                  <a:srgbClr val="000099"/>
                </a:solidFill>
                <a:latin typeface="Verdana" pitchFamily="34" charset="0"/>
              </a:rPr>
              <a:t> </a:t>
            </a:r>
            <a:r>
              <a:rPr lang="en-US" sz="1400" b="1" dirty="0">
                <a:solidFill>
                  <a:srgbClr val="000099"/>
                </a:solidFill>
                <a:latin typeface="Verdana" pitchFamily="34" charset="0"/>
              </a:rPr>
              <a:t>PZT actuator</a:t>
            </a:r>
            <a:endParaRPr lang="it-IT" sz="4800" dirty="0"/>
          </a:p>
        </p:txBody>
      </p:sp>
      <p:cxnSp>
        <p:nvCxnSpPr>
          <p:cNvPr id="13" name="Connettore 2 12"/>
          <p:cNvCxnSpPr>
            <a:stCxn id="11" idx="3"/>
          </p:cNvCxnSpPr>
          <p:nvPr/>
        </p:nvCxnSpPr>
        <p:spPr bwMode="auto">
          <a:xfrm flipV="1">
            <a:off x="2211672" y="3475717"/>
            <a:ext cx="1910268" cy="1354118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408514" y="2798916"/>
            <a:ext cx="1600200" cy="676801"/>
          </a:xfrm>
          <a:prstGeom prst="rect">
            <a:avLst/>
          </a:prstGeom>
          <a:solidFill>
            <a:srgbClr val="FFFF99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lIns="30175" tIns="15088" rIns="30175" bIns="1508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400" b="1" dirty="0" smtClean="0">
                <a:solidFill>
                  <a:srgbClr val="000099"/>
                </a:solidFill>
                <a:latin typeface="Verdana" pitchFamily="34" charset="0"/>
              </a:rPr>
              <a:t>TM with  </a:t>
            </a:r>
            <a:r>
              <a:rPr lang="en-US" sz="1400" b="1" dirty="0">
                <a:solidFill>
                  <a:srgbClr val="000099"/>
                </a:solidFill>
                <a:latin typeface="Verdana" pitchFamily="34" charset="0"/>
              </a:rPr>
              <a:t>X,Y,Z PZT </a:t>
            </a:r>
            <a:r>
              <a:rPr lang="en-US" sz="1400" b="1" dirty="0" smtClean="0">
                <a:solidFill>
                  <a:srgbClr val="000099"/>
                </a:solidFill>
                <a:latin typeface="Verdana" pitchFamily="34" charset="0"/>
              </a:rPr>
              <a:t>actuator inside</a:t>
            </a:r>
            <a:endParaRPr lang="it-IT" sz="4800" dirty="0"/>
          </a:p>
        </p:txBody>
      </p:sp>
      <p:cxnSp>
        <p:nvCxnSpPr>
          <p:cNvPr id="16" name="Connettore 2 15"/>
          <p:cNvCxnSpPr>
            <a:stCxn id="15" idx="3"/>
          </p:cNvCxnSpPr>
          <p:nvPr/>
        </p:nvCxnSpPr>
        <p:spPr bwMode="auto">
          <a:xfrm>
            <a:off x="2008714" y="3137317"/>
            <a:ext cx="2923334" cy="55829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506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data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Paris May23rd 2012</a:t>
            </a:r>
          </a:p>
        </p:txBody>
      </p:sp>
      <p:sp>
        <p:nvSpPr>
          <p:cNvPr id="6147" name="Segnaposto piè di pagina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L. Di Fiore</a:t>
            </a:r>
          </a:p>
        </p:txBody>
      </p:sp>
      <p:sp>
        <p:nvSpPr>
          <p:cNvPr id="614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5DEEA7C-AC2B-4835-830C-8BDB1C4851C7}" type="slidenum">
              <a:rPr lang="en-US" sz="1400" smtClean="0"/>
              <a:pPr eaLnBrk="1" hangingPunct="1"/>
              <a:t>3</a:t>
            </a:fld>
            <a:endParaRPr lang="en-US" sz="1400" smtClean="0"/>
          </a:p>
        </p:txBody>
      </p:sp>
      <p:sp>
        <p:nvSpPr>
          <p:cNvPr id="6149" name="Text Box 2"/>
          <p:cNvSpPr txBox="1">
            <a:spLocks noChangeArrowheads="1"/>
          </p:cNvSpPr>
          <p:nvPr/>
        </p:nvSpPr>
        <p:spPr bwMode="auto">
          <a:xfrm>
            <a:off x="444062" y="651641"/>
            <a:ext cx="79248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GB" sz="2400" dirty="0">
                <a:solidFill>
                  <a:schemeClr val="accent2"/>
                </a:solidFill>
              </a:rPr>
              <a:t>development of an optical read-out (ORO) system for the </a:t>
            </a:r>
            <a:r>
              <a:rPr lang="en-GB" sz="2400" dirty="0" smtClean="0">
                <a:solidFill>
                  <a:schemeClr val="accent2"/>
                </a:solidFill>
              </a:rPr>
              <a:t>LISA (NGO) </a:t>
            </a:r>
            <a:r>
              <a:rPr lang="en-GB" sz="2400" dirty="0">
                <a:solidFill>
                  <a:schemeClr val="accent2"/>
                </a:solidFill>
              </a:rPr>
              <a:t>inertial sensor, to be integrated in the present design of the GRS, together with the capacitive sensor.</a:t>
            </a:r>
          </a:p>
          <a:p>
            <a:pPr algn="just" eaLnBrk="1" hangingPunct="1"/>
            <a:endParaRPr lang="en-GB" sz="900" dirty="0">
              <a:solidFill>
                <a:schemeClr val="accent2"/>
              </a:solidFill>
            </a:endParaRPr>
          </a:p>
          <a:p>
            <a:pPr algn="just" eaLnBrk="1" hangingPunct="1"/>
            <a:r>
              <a:rPr lang="en-GB" sz="2400" dirty="0"/>
              <a:t>the motivations are:</a:t>
            </a:r>
          </a:p>
          <a:p>
            <a:pPr algn="just" eaLnBrk="1" hangingPunct="1"/>
            <a:endParaRPr lang="en-GB" sz="900" dirty="0"/>
          </a:p>
          <a:p>
            <a:pPr algn="just" eaLnBrk="1" hangingPunct="1">
              <a:buFontTx/>
              <a:buChar char="•"/>
            </a:pPr>
            <a:r>
              <a:rPr lang="en-GB" sz="2400" dirty="0"/>
              <a:t> risk reduction: a back-up sensor in case the capacitive one fails after the </a:t>
            </a:r>
            <a:r>
              <a:rPr lang="en-GB" sz="2400" dirty="0" smtClean="0"/>
              <a:t>launch </a:t>
            </a:r>
            <a:r>
              <a:rPr lang="en-GB" sz="2400" dirty="0" smtClean="0">
                <a:sym typeface="Wingdings" pitchFamily="2" charset="2"/>
              </a:rPr>
              <a:t> this becomes still more important for NGO because in this case, with only two arms, the failure of a single Inertial sensor would compromise the mission.</a:t>
            </a:r>
            <a:endParaRPr lang="en-GB" sz="2400" dirty="0"/>
          </a:p>
          <a:p>
            <a:pPr algn="just" eaLnBrk="1" hangingPunct="1"/>
            <a:endParaRPr lang="en-GB" sz="900" dirty="0"/>
          </a:p>
          <a:p>
            <a:pPr algn="just" eaLnBrk="1" hangingPunct="1">
              <a:buFontTx/>
              <a:buChar char="•"/>
            </a:pPr>
            <a:r>
              <a:rPr lang="en-GB" sz="2400" dirty="0"/>
              <a:t> improved sensitivity </a:t>
            </a:r>
            <a:r>
              <a:rPr lang="en-GB" sz="2400" dirty="0" smtClean="0">
                <a:sym typeface="Wingdings" pitchFamily="2" charset="2"/>
              </a:rPr>
              <a:t> </a:t>
            </a:r>
            <a:r>
              <a:rPr lang="en-GB" sz="2400" dirty="0"/>
              <a:t>relaxed specifications on cross couplings </a:t>
            </a:r>
            <a:r>
              <a:rPr lang="en-GB" sz="2400" dirty="0" smtClean="0"/>
              <a:t>- Present </a:t>
            </a:r>
            <a:r>
              <a:rPr lang="en-GB" sz="2400" dirty="0"/>
              <a:t>requirement on C.C. is 0.1 % that is a very strong specification!</a:t>
            </a:r>
          </a:p>
          <a:p>
            <a:pPr algn="just" eaLnBrk="1" hangingPunct="1"/>
            <a:endParaRPr lang="en-GB" sz="900" dirty="0"/>
          </a:p>
        </p:txBody>
      </p:sp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2743200" y="139262"/>
            <a:ext cx="3433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 u="sng" dirty="0"/>
              <a:t>Goal of the R&amp;D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Paris May23rd 2012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Di Fiore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62A1A-BB41-4526-A311-5B2B8B70F80C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603405"/>
              </p:ext>
            </p:extLst>
          </p:nvPr>
        </p:nvGraphicFramePr>
        <p:xfrm>
          <a:off x="2959100" y="1628775"/>
          <a:ext cx="5899150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6" name="Equazione" r:id="rId3" imgW="4114800" imgH="1396800" progId="Equation.3">
                  <p:embed/>
                </p:oleObj>
              </mc:Choice>
              <mc:Fallback>
                <p:oleObj name="Equazione" r:id="rId3" imgW="4114800" imgH="1396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1628775"/>
                        <a:ext cx="5899150" cy="200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708535"/>
              </p:ext>
            </p:extLst>
          </p:nvPr>
        </p:nvGraphicFramePr>
        <p:xfrm>
          <a:off x="2965845" y="3831761"/>
          <a:ext cx="5912670" cy="207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7" name="Equazione" r:id="rId5" imgW="3771720" imgH="1396800" progId="Equation.3">
                  <p:embed/>
                </p:oleObj>
              </mc:Choice>
              <mc:Fallback>
                <p:oleObj name="Equazione" r:id="rId5" imgW="3771720" imgH="1396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845" y="3831761"/>
                        <a:ext cx="5912670" cy="207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e 8"/>
          <p:cNvSpPr/>
          <p:nvPr/>
        </p:nvSpPr>
        <p:spPr bwMode="auto">
          <a:xfrm>
            <a:off x="6282228" y="2550219"/>
            <a:ext cx="810108" cy="45006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e 9"/>
          <p:cNvSpPr/>
          <p:nvPr/>
        </p:nvSpPr>
        <p:spPr bwMode="auto">
          <a:xfrm>
            <a:off x="5022060" y="5499276"/>
            <a:ext cx="782484" cy="45006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ale 10"/>
          <p:cNvSpPr/>
          <p:nvPr/>
        </p:nvSpPr>
        <p:spPr bwMode="auto">
          <a:xfrm>
            <a:off x="4931416" y="4779180"/>
            <a:ext cx="873128" cy="45006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ale 11"/>
          <p:cNvSpPr/>
          <p:nvPr/>
        </p:nvSpPr>
        <p:spPr bwMode="auto">
          <a:xfrm>
            <a:off x="4662012" y="1898796"/>
            <a:ext cx="782462" cy="45006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e 12"/>
          <p:cNvSpPr/>
          <p:nvPr/>
        </p:nvSpPr>
        <p:spPr bwMode="auto">
          <a:xfrm>
            <a:off x="4391976" y="4149096"/>
            <a:ext cx="810108" cy="45006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e 13"/>
          <p:cNvSpPr/>
          <p:nvPr/>
        </p:nvSpPr>
        <p:spPr bwMode="auto">
          <a:xfrm>
            <a:off x="5840738" y="4149096"/>
            <a:ext cx="810108" cy="45006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Ovale 14"/>
          <p:cNvSpPr/>
          <p:nvPr/>
        </p:nvSpPr>
        <p:spPr bwMode="auto">
          <a:xfrm>
            <a:off x="5472120" y="3248976"/>
            <a:ext cx="810108" cy="36004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Ovale 15"/>
          <p:cNvSpPr/>
          <p:nvPr/>
        </p:nvSpPr>
        <p:spPr bwMode="auto">
          <a:xfrm>
            <a:off x="5472120" y="2558873"/>
            <a:ext cx="810108" cy="45006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Ovale 16"/>
          <p:cNvSpPr/>
          <p:nvPr/>
        </p:nvSpPr>
        <p:spPr bwMode="auto">
          <a:xfrm>
            <a:off x="7452384" y="1628760"/>
            <a:ext cx="810108" cy="36004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Ovale 17"/>
          <p:cNvSpPr/>
          <p:nvPr/>
        </p:nvSpPr>
        <p:spPr bwMode="auto">
          <a:xfrm>
            <a:off x="6282228" y="1898796"/>
            <a:ext cx="810108" cy="45006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Ovale 18"/>
          <p:cNvSpPr/>
          <p:nvPr/>
        </p:nvSpPr>
        <p:spPr bwMode="auto">
          <a:xfrm>
            <a:off x="5832168" y="5499276"/>
            <a:ext cx="810108" cy="45006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Ovale 19"/>
          <p:cNvSpPr/>
          <p:nvPr/>
        </p:nvSpPr>
        <p:spPr bwMode="auto">
          <a:xfrm>
            <a:off x="5846051" y="4779180"/>
            <a:ext cx="810108" cy="45006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Ovale 22"/>
          <p:cNvSpPr/>
          <p:nvPr/>
        </p:nvSpPr>
        <p:spPr bwMode="auto">
          <a:xfrm>
            <a:off x="7387749" y="3789048"/>
            <a:ext cx="810108" cy="45006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746490" y="638628"/>
            <a:ext cx="8101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Also in this case we measured the sensing matrix (5 DOF) that is in good agreement with the analytical model</a:t>
            </a:r>
            <a:endParaRPr lang="en-US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1331568" y="2558873"/>
            <a:ext cx="1194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Measured</a:t>
            </a:r>
            <a:endParaRPr lang="en-US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073733" y="4689168"/>
            <a:ext cx="1710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Analytical</a:t>
            </a:r>
            <a:endParaRPr lang="en-US" dirty="0"/>
          </a:p>
        </p:txBody>
      </p:sp>
      <p:sp>
        <p:nvSpPr>
          <p:cNvPr id="27" name="Ovale 26"/>
          <p:cNvSpPr/>
          <p:nvPr/>
        </p:nvSpPr>
        <p:spPr bwMode="auto">
          <a:xfrm>
            <a:off x="6282228" y="3248976"/>
            <a:ext cx="867803" cy="36004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94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Paris May23rd 2012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Di Fiore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62A1A-BB41-4526-A311-5B2B8B70F80C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421580" y="444241"/>
            <a:ext cx="511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Search for space qualified component</a:t>
            </a:r>
            <a:endParaRPr lang="en-US" sz="2400" b="1" u="sng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64685" y="1427214"/>
            <a:ext cx="78778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We started only recently to work in this direction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It should be clear that we don’t wont to build flight hardware: industries do that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Our goal is to check if they already exist SQ components to be used for the ORO, and to identify possible criticalities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The main points are: 	electronics</a:t>
            </a:r>
          </a:p>
          <a:p>
            <a:pPr lvl="5"/>
            <a:r>
              <a:rPr lang="en-US" dirty="0"/>
              <a:t> </a:t>
            </a:r>
            <a:r>
              <a:rPr lang="en-US" dirty="0" smtClean="0"/>
              <a:t>      light sources</a:t>
            </a:r>
          </a:p>
          <a:p>
            <a:pPr lvl="5"/>
            <a:r>
              <a:rPr lang="en-US" dirty="0"/>
              <a:t> </a:t>
            </a:r>
            <a:r>
              <a:rPr lang="en-US" dirty="0" smtClean="0"/>
              <a:t>      fiber components and collimators</a:t>
            </a:r>
          </a:p>
          <a:p>
            <a:pPr lvl="5"/>
            <a:r>
              <a:rPr lang="en-US" dirty="0"/>
              <a:t> </a:t>
            </a:r>
            <a:r>
              <a:rPr lang="en-US" dirty="0" smtClean="0"/>
              <a:t>      light detectors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2701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data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 smtClean="0"/>
              <a:t>Paris May23rd 2012</a:t>
            </a:r>
          </a:p>
        </p:txBody>
      </p:sp>
      <p:sp>
        <p:nvSpPr>
          <p:cNvPr id="31747" name="Segnaposto piè di pagina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 smtClean="0"/>
              <a:t>L. Di Fiore</a:t>
            </a:r>
          </a:p>
        </p:txBody>
      </p:sp>
      <p:sp>
        <p:nvSpPr>
          <p:cNvPr id="3174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F86B9-E879-469B-BDB5-F0DEF4E92E44}" type="slidenum">
              <a:rPr lang="en-US" sz="1400" smtClean="0"/>
              <a:pPr eaLnBrk="1" hangingPunct="1"/>
              <a:t>32</a:t>
            </a:fld>
            <a:endParaRPr lang="en-US" sz="1400" dirty="0" smtClean="0"/>
          </a:p>
        </p:txBody>
      </p:sp>
      <p:sp>
        <p:nvSpPr>
          <p:cNvPr id="31749" name="CasellaDiTesto 4"/>
          <p:cNvSpPr txBox="1">
            <a:spLocks noChangeArrowheads="1"/>
          </p:cNvSpPr>
          <p:nvPr/>
        </p:nvSpPr>
        <p:spPr bwMode="auto">
          <a:xfrm>
            <a:off x="1731963" y="76200"/>
            <a:ext cx="2992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u="sng" dirty="0"/>
              <a:t>ORO readout- electronics</a:t>
            </a:r>
          </a:p>
        </p:txBody>
      </p:sp>
      <p:sp>
        <p:nvSpPr>
          <p:cNvPr id="31750" name="Rettangolo 5"/>
          <p:cNvSpPr>
            <a:spLocks noChangeArrowheads="1"/>
          </p:cNvSpPr>
          <p:nvPr/>
        </p:nvSpPr>
        <p:spPr bwMode="auto">
          <a:xfrm>
            <a:off x="266700" y="739805"/>
            <a:ext cx="84566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The electronic used for processing QPD signals is based on OP27EP op-amp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1751" name="Rettangolo 6"/>
          <p:cNvSpPr>
            <a:spLocks noChangeArrowheads="1"/>
          </p:cNvSpPr>
          <p:nvPr/>
        </p:nvSpPr>
        <p:spPr bwMode="auto">
          <a:xfrm>
            <a:off x="192834" y="1268712"/>
            <a:ext cx="797964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There is a SQ equivalent component OP27AJ/QMLR.</a:t>
            </a:r>
          </a:p>
          <a:p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the beginning of 2011 we procured some samples and tested them in a photodiode readout card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17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892" y="2392700"/>
            <a:ext cx="5363435" cy="373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31447" y="2798916"/>
            <a:ext cx="360047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noise performance are exactly the same as the standard components</a:t>
            </a:r>
          </a:p>
          <a:p>
            <a:endParaRPr lang="en-US" dirty="0"/>
          </a:p>
          <a:p>
            <a:r>
              <a:rPr lang="en-US" dirty="0" smtClean="0"/>
              <a:t>Il looks that PD readout will not be a problem.</a:t>
            </a:r>
          </a:p>
          <a:p>
            <a:endParaRPr lang="en-US" dirty="0"/>
          </a:p>
          <a:p>
            <a:r>
              <a:rPr lang="en-US" dirty="0" smtClean="0"/>
              <a:t>Care must be putted on the rest of electronics (signal processing)</a:t>
            </a:r>
          </a:p>
          <a:p>
            <a:r>
              <a:rPr lang="en-US" dirty="0" smtClean="0"/>
              <a:t>In order to maintain low power consumption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Paris May23rd 2012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Di Fiore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62A1A-BB41-4526-A311-5B2B8B70F80C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 flipH="1">
            <a:off x="890616" y="310821"/>
            <a:ext cx="6561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Next steps: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ttangolo 5"/>
          <p:cNvSpPr/>
          <p:nvPr/>
        </p:nvSpPr>
        <p:spPr>
          <a:xfrm>
            <a:off x="791496" y="818652"/>
            <a:ext cx="765102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had some very useful discussion with ESA people. and got so very useful </a:t>
            </a:r>
            <a:r>
              <a:rPr lang="en-US" dirty="0" smtClean="0"/>
              <a:t>suggestions:</a:t>
            </a:r>
          </a:p>
          <a:p>
            <a:endParaRPr lang="en-US" dirty="0"/>
          </a:p>
          <a:p>
            <a:r>
              <a:rPr lang="en-US" dirty="0" smtClean="0"/>
              <a:t>We didn’t yet identified other components, but is seems that:</a:t>
            </a:r>
          </a:p>
          <a:p>
            <a:endParaRPr lang="en-US" dirty="0"/>
          </a:p>
          <a:p>
            <a:r>
              <a:rPr lang="en-US" dirty="0" smtClean="0"/>
              <a:t>SQ SLED have been already used in some NASA mission: hard to gat details</a:t>
            </a:r>
          </a:p>
          <a:p>
            <a:endParaRPr lang="en-US" dirty="0"/>
          </a:p>
          <a:p>
            <a:r>
              <a:rPr lang="en-US" dirty="0" smtClean="0"/>
              <a:t>QPD and PDS have been used in space (</a:t>
            </a:r>
            <a:r>
              <a:rPr lang="en-US" dirty="0" err="1" smtClean="0"/>
              <a:t>includiong</a:t>
            </a:r>
            <a:r>
              <a:rPr lang="en-US" dirty="0" smtClean="0"/>
              <a:t> LISA-PF) and should not be a problem</a:t>
            </a:r>
          </a:p>
          <a:p>
            <a:endParaRPr lang="en-US" dirty="0"/>
          </a:p>
          <a:p>
            <a:r>
              <a:rPr lang="en-US" dirty="0" smtClean="0"/>
              <a:t>Fiber collimators looks a delicate point, because we cannot use standard component close to the TM so a dedicated development will probably be necessary.</a:t>
            </a:r>
          </a:p>
          <a:p>
            <a:endParaRPr lang="en-US" dirty="0"/>
          </a:p>
          <a:p>
            <a:r>
              <a:rPr lang="en-US" dirty="0" smtClean="0"/>
              <a:t>Assembling procedure inside the vacuum chamber needs to be investigated and could result very complex.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7788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data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 smtClean="0"/>
              <a:t>Paris May23rd 2012</a:t>
            </a:r>
          </a:p>
        </p:txBody>
      </p:sp>
      <p:sp>
        <p:nvSpPr>
          <p:cNvPr id="28675" name="Segnaposto piè di pagina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 smtClean="0"/>
              <a:t>L. Di Fiore</a:t>
            </a:r>
          </a:p>
        </p:txBody>
      </p:sp>
      <p:sp>
        <p:nvSpPr>
          <p:cNvPr id="2867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541A627-86E3-46D7-A9AA-F260FB587732}" type="slidenum">
              <a:rPr lang="en-US" sz="1400" smtClean="0"/>
              <a:pPr eaLnBrk="1" hangingPunct="1"/>
              <a:t>34</a:t>
            </a:fld>
            <a:endParaRPr lang="en-US" sz="1400" dirty="0" smtClean="0"/>
          </a:p>
        </p:txBody>
      </p:sp>
      <p:sp>
        <p:nvSpPr>
          <p:cNvPr id="28677" name="CasellaDiTesto 4"/>
          <p:cNvSpPr txBox="1">
            <a:spLocks noChangeArrowheads="1"/>
          </p:cNvSpPr>
          <p:nvPr/>
        </p:nvSpPr>
        <p:spPr bwMode="auto">
          <a:xfrm>
            <a:off x="762000" y="271790"/>
            <a:ext cx="716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 u="sng" dirty="0" smtClean="0">
                <a:solidFill>
                  <a:schemeClr val="accent2"/>
                </a:solidFill>
              </a:rPr>
              <a:t>Conclusions</a:t>
            </a:r>
          </a:p>
        </p:txBody>
      </p:sp>
      <p:sp>
        <p:nvSpPr>
          <p:cNvPr id="28678" name="CasellaDiTesto 5"/>
          <p:cNvSpPr txBox="1">
            <a:spLocks noChangeArrowheads="1"/>
          </p:cNvSpPr>
          <p:nvPr/>
        </p:nvSpPr>
        <p:spPr bwMode="auto">
          <a:xfrm>
            <a:off x="533400" y="998676"/>
            <a:ext cx="7924800" cy="624786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dirty="0"/>
              <a:t> Both bench top and suspended tests confirm that the ORO </a:t>
            </a:r>
            <a:r>
              <a:rPr lang="en-US" dirty="0" smtClean="0"/>
              <a:t>sensitivity </a:t>
            </a:r>
            <a:r>
              <a:rPr lang="en-US" dirty="0"/>
              <a:t>can be better than the capacitive one, above 1 </a:t>
            </a:r>
            <a:r>
              <a:rPr lang="en-US" dirty="0" err="1" smtClean="0"/>
              <a:t>mHz</a:t>
            </a:r>
            <a:endParaRPr lang="en-US" dirty="0" smtClean="0"/>
          </a:p>
          <a:p>
            <a:pPr eaLnBrk="1" hangingPunct="1">
              <a:buFont typeface="Arial" charset="0"/>
              <a:buChar char="•"/>
            </a:pPr>
            <a:endParaRPr lang="en-US" dirty="0" smtClean="0"/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 The noise level is well characterized, even if not completely understood and allows to make predictions and trade-off between sensitivity and measurement range</a:t>
            </a:r>
            <a:endParaRPr lang="en-US" dirty="0"/>
          </a:p>
          <a:p>
            <a:pPr eaLnBrk="1" hangingPunct="1">
              <a:buFont typeface="Arial" charset="0"/>
              <a:buChar char="•"/>
            </a:pPr>
            <a:endParaRPr lang="en-US" dirty="0"/>
          </a:p>
          <a:p>
            <a:pPr eaLnBrk="1" hangingPunct="1">
              <a:buFont typeface="Arial" charset="0"/>
              <a:buChar char="•"/>
            </a:pPr>
            <a:r>
              <a:rPr lang="en-US" dirty="0"/>
              <a:t> There are possible  layouts for the integration in the present design of the inertial </a:t>
            </a:r>
            <a:r>
              <a:rPr lang="en-US" dirty="0" smtClean="0"/>
              <a:t>sensor, verified with bench-top models.</a:t>
            </a:r>
          </a:p>
          <a:p>
            <a:pPr eaLnBrk="1" hangingPunct="1">
              <a:buFont typeface="Arial" charset="0"/>
              <a:buChar char="•"/>
            </a:pPr>
            <a:endParaRPr lang="en-US" dirty="0"/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 study of space compatible parts is just started: electronics is non a problem and it looks that there are available component already tested on flight: </a:t>
            </a:r>
          </a:p>
          <a:p>
            <a:pPr eaLnBrk="1" hangingPunct="1"/>
            <a:r>
              <a:rPr lang="en-US" dirty="0" smtClean="0"/>
              <a:t>Further studies are required.</a:t>
            </a:r>
            <a:endParaRPr lang="en-US" dirty="0"/>
          </a:p>
          <a:p>
            <a:pPr eaLnBrk="1" hangingPunct="1">
              <a:buFont typeface="Arial" charset="0"/>
              <a:buChar char="•"/>
            </a:pPr>
            <a:endParaRPr lang="en-US" dirty="0" smtClean="0">
              <a:solidFill>
                <a:schemeClr val="accent2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b="1" dirty="0" smtClean="0">
                <a:solidFill>
                  <a:schemeClr val="accent2"/>
                </a:solidFill>
              </a:rPr>
              <a:t> The ORO is a good candidate as a back-up sensor for the </a:t>
            </a:r>
            <a:r>
              <a:rPr lang="en-US" b="1" dirty="0" err="1" smtClean="0">
                <a:solidFill>
                  <a:schemeClr val="accent2"/>
                </a:solidFill>
              </a:rPr>
              <a:t>eLISA</a:t>
            </a:r>
            <a:r>
              <a:rPr lang="en-US" b="1" dirty="0" smtClean="0">
                <a:solidFill>
                  <a:schemeClr val="accent2"/>
                </a:solidFill>
              </a:rPr>
              <a:t>/NGO inertial sensors, with possible sensitivity improvement.</a:t>
            </a:r>
            <a:endParaRPr lang="en-US" b="1" dirty="0">
              <a:solidFill>
                <a:schemeClr val="accent2"/>
              </a:solidFill>
            </a:endParaRPr>
          </a:p>
          <a:p>
            <a:pPr eaLnBrk="1" hangingPunct="1">
              <a:buFont typeface="Arial" charset="0"/>
              <a:buChar char="•"/>
            </a:pPr>
            <a:endParaRPr lang="en-US" dirty="0">
              <a:solidFill>
                <a:schemeClr val="accent2"/>
              </a:solidFill>
            </a:endParaRPr>
          </a:p>
          <a:p>
            <a:pPr eaLnBrk="1" hangingPunct="1">
              <a:buFont typeface="Arial" charset="0"/>
              <a:buChar char="•"/>
            </a:pPr>
            <a:endParaRPr lang="en-US" dirty="0">
              <a:solidFill>
                <a:schemeClr val="accent2"/>
              </a:solidFill>
            </a:endParaRP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Paris May23rd 2012</a:t>
            </a: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L. Di Fiore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40FD5-6FEA-4C2A-AD66-70275D310FE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1842912" y="3158964"/>
            <a:ext cx="5519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Thank you for your attention</a:t>
            </a:r>
            <a:endParaRPr 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04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Paris May23rd 2012</a:t>
            </a: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Di Fiore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40FD5-6FEA-4C2A-AD66-70275D310FE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304800" y="7104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Target sensitivity</a:t>
            </a:r>
            <a:endParaRPr lang="en-US" sz="2400" b="1" u="sng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743200" y="139262"/>
            <a:ext cx="39885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 u="sng" dirty="0"/>
              <a:t>Goal of the R&amp;D </a:t>
            </a:r>
            <a:r>
              <a:rPr lang="en-US" sz="2400" b="1" u="sng" dirty="0" smtClean="0"/>
              <a:t>activity (II)</a:t>
            </a:r>
            <a:endParaRPr lang="en-US" sz="2400" b="1" u="sng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17938" y="1361182"/>
            <a:ext cx="42202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</a:t>
            </a:r>
            <a:r>
              <a:rPr lang="en-US" sz="2400" dirty="0" smtClean="0"/>
              <a:t>back-up</a:t>
            </a:r>
            <a:r>
              <a:rPr lang="en-US" dirty="0" smtClean="0"/>
              <a:t> sensor the sensitivity should be at least comparable with the one of the </a:t>
            </a:r>
            <a:r>
              <a:rPr lang="en-US" dirty="0"/>
              <a:t>m</a:t>
            </a:r>
            <a:r>
              <a:rPr lang="en-US" dirty="0" smtClean="0"/>
              <a:t>ain sensor</a:t>
            </a:r>
            <a:endParaRPr lang="en-US" dirty="0"/>
          </a:p>
        </p:txBody>
      </p:sp>
      <p:sp>
        <p:nvSpPr>
          <p:cNvPr id="8" name="Freccia a destra 7"/>
          <p:cNvSpPr/>
          <p:nvPr/>
        </p:nvSpPr>
        <p:spPr bwMode="auto">
          <a:xfrm>
            <a:off x="4813696" y="1678514"/>
            <a:ext cx="672704" cy="38100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248400" y="1284467"/>
            <a:ext cx="213071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 nm/Hz</a:t>
            </a:r>
            <a:r>
              <a:rPr lang="en-US" sz="2400" baseline="30000" dirty="0" smtClean="0"/>
              <a:t>1/2</a:t>
            </a:r>
          </a:p>
          <a:p>
            <a:endParaRPr lang="en-US" sz="2400" baseline="30000" dirty="0"/>
          </a:p>
          <a:p>
            <a:r>
              <a:rPr lang="en-US" sz="2400" dirty="0" smtClean="0"/>
              <a:t>200 </a:t>
            </a:r>
            <a:r>
              <a:rPr lang="en-US" sz="2400" dirty="0" err="1" smtClean="0"/>
              <a:t>nrad</a:t>
            </a:r>
            <a:r>
              <a:rPr lang="en-US" sz="2400" dirty="0" smtClean="0"/>
              <a:t>/Hz</a:t>
            </a:r>
            <a:r>
              <a:rPr lang="en-US" sz="2400" baseline="30000" dirty="0" smtClean="0"/>
              <a:t>1/2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04800" y="2808455"/>
            <a:ext cx="3817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Of course any improvement in sensitivity is useful but there is not a specific requirement</a:t>
            </a:r>
            <a:endParaRPr lang="en-US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159" y="3127375"/>
            <a:ext cx="669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5486400" y="2867798"/>
            <a:ext cx="3657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Factor  2-3 </a:t>
            </a:r>
            <a:r>
              <a:rPr lang="en-US" dirty="0"/>
              <a:t> </a:t>
            </a:r>
            <a:r>
              <a:rPr lang="en-US" dirty="0" smtClean="0"/>
              <a:t>already interesting</a:t>
            </a:r>
          </a:p>
          <a:p>
            <a:endParaRPr lang="en-US" dirty="0"/>
          </a:p>
          <a:p>
            <a:r>
              <a:rPr lang="en-US" dirty="0" smtClean="0"/>
              <a:t>Factor 10 more would give big advantage</a:t>
            </a:r>
            <a:endParaRPr lang="en-US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45076" y="4450915"/>
            <a:ext cx="2310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Limited complexity</a:t>
            </a:r>
            <a:endParaRPr lang="en-US" b="1" u="sng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09600" y="5257800"/>
            <a:ext cx="6368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wont to keep everything as simple as possible </a:t>
            </a:r>
          </a:p>
          <a:p>
            <a:r>
              <a:rPr lang="en-US" sz="2400" dirty="0" smtClean="0"/>
              <a:t>(compatibly with requirements)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88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data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Paris May23rd 2012</a:t>
            </a:r>
          </a:p>
        </p:txBody>
      </p:sp>
      <p:sp>
        <p:nvSpPr>
          <p:cNvPr id="7171" name="Segnaposto piè di pagina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L. Di Fiore</a:t>
            </a:r>
          </a:p>
        </p:txBody>
      </p:sp>
      <p:sp>
        <p:nvSpPr>
          <p:cNvPr id="7172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015E37-7960-4845-BF11-6DF7CAD57877}" type="slidenum">
              <a:rPr lang="en-US" sz="1400" smtClean="0"/>
              <a:pPr eaLnBrk="1" hangingPunct="1"/>
              <a:t>5</a:t>
            </a:fld>
            <a:endParaRPr lang="en-US" sz="1400" smtClean="0"/>
          </a:p>
        </p:txBody>
      </p:sp>
      <p:sp>
        <p:nvSpPr>
          <p:cNvPr id="7173" name="Text Box 2"/>
          <p:cNvSpPr txBox="1">
            <a:spLocks noChangeArrowheads="1"/>
          </p:cNvSpPr>
          <p:nvPr/>
        </p:nvSpPr>
        <p:spPr bwMode="auto">
          <a:xfrm>
            <a:off x="304800" y="1143000"/>
            <a:ext cx="47244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GB"/>
              <a:t>With these requirements in mind we have selected, as a simple solution, the usage of optical levers:  </a:t>
            </a:r>
          </a:p>
          <a:p>
            <a:pPr algn="just" eaLnBrk="1" hangingPunct="1"/>
            <a:endParaRPr lang="en-GB"/>
          </a:p>
          <a:p>
            <a:pPr algn="just" eaLnBrk="1" hangingPunct="1"/>
            <a:r>
              <a:rPr lang="en-GB"/>
              <a:t>A laser beam is sent trough a SM optical fibre to the test mass and the position of the reflected beam is measured with a position sensor (Quadrant photodiode of PSD)</a:t>
            </a:r>
          </a:p>
          <a:p>
            <a:pPr algn="just" eaLnBrk="1" hangingPunct="1"/>
            <a:endParaRPr lang="en-GB">
              <a:cs typeface="Times New Roman" pitchFamily="18" charset="0"/>
            </a:endParaRPr>
          </a:p>
          <a:p>
            <a:pPr algn="just" eaLnBrk="1" hangingPunct="1"/>
            <a:r>
              <a:rPr lang="en-GB">
                <a:cs typeface="Times New Roman" pitchFamily="18" charset="0"/>
              </a:rPr>
              <a:t>the sensitivity depends on input power and measurement range (beam size  for QPD or detector size for PSD)</a:t>
            </a:r>
          </a:p>
          <a:p>
            <a:pPr algn="just" eaLnBrk="1" hangingPunct="1"/>
            <a:endParaRPr lang="en-GB">
              <a:cs typeface="Times New Roman" pitchFamily="18" charset="0"/>
            </a:endParaRPr>
          </a:p>
          <a:p>
            <a:pPr algn="just" eaLnBrk="1" hangingPunct="1"/>
            <a:r>
              <a:rPr lang="en-GB">
                <a:cs typeface="Times New Roman" pitchFamily="18" charset="0"/>
              </a:rPr>
              <a:t>with a suitable combination of three beams and sensors we can recover the six DOF of the test mass</a:t>
            </a:r>
          </a:p>
        </p:txBody>
      </p:sp>
      <p:pic>
        <p:nvPicPr>
          <p:cNvPr id="7174" name="Picture 4" descr="schema_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58875"/>
            <a:ext cx="39624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1524000" y="152400"/>
            <a:ext cx="2771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 b="1" u="sng">
                <a:solidFill>
                  <a:schemeClr val="accent2"/>
                </a:solidFill>
              </a:rPr>
              <a:t>Optical lever sensor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Paris May23rd 2012</a:t>
            </a:r>
          </a:p>
        </p:txBody>
      </p:sp>
      <p:sp>
        <p:nvSpPr>
          <p:cNvPr id="8195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L. Di Fiore</a:t>
            </a:r>
          </a:p>
        </p:txBody>
      </p:sp>
      <p:sp>
        <p:nvSpPr>
          <p:cNvPr id="819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13EF4F7-592D-4CAD-9E97-7D36DCB48225}" type="slidenum">
              <a:rPr lang="en-US" sz="1400" smtClean="0"/>
              <a:pPr eaLnBrk="1" hangingPunct="1"/>
              <a:t>6</a:t>
            </a:fld>
            <a:endParaRPr lang="en-US" sz="1400" smtClean="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53400" cy="1143000"/>
          </a:xfrm>
        </p:spPr>
        <p:txBody>
          <a:bodyPr/>
          <a:lstStyle/>
          <a:p>
            <a:pPr eaLnBrk="1" hangingPunct="1"/>
            <a:r>
              <a:rPr lang="en-US" sz="2800" u="sng" dirty="0" smtClean="0"/>
              <a:t>The activity was performed in parallel developments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848600" cy="4572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Study of the sensitivity to demonstrate that we can reach the target sensitivity</a:t>
            </a:r>
          </a:p>
          <a:p>
            <a:pPr marL="0" indent="0"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Test on torsion pendulum in Trento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Design of a sensor layout compatible with the present inertial sensor design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 smtClean="0"/>
              <a:t>Study of space qualified parts (just started)</a:t>
            </a:r>
            <a:br>
              <a:rPr lang="en-US" sz="2800" dirty="0" smtClean="0"/>
            </a:br>
            <a:endParaRPr lang="en-US" sz="2800" dirty="0" smtClean="0"/>
          </a:p>
          <a:p>
            <a:pPr eaLnBrk="1" hangingPunct="1">
              <a:buFontTx/>
              <a:buNone/>
            </a:pPr>
            <a:endParaRPr lang="en-US" sz="2800" dirty="0"/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Paris May23rd 2012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Di Fiore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E60DD-BC27-4561-B8E9-03DEA2FC50C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CasellaDiTesto 6"/>
          <p:cNvSpPr txBox="1"/>
          <p:nvPr/>
        </p:nvSpPr>
        <p:spPr>
          <a:xfrm>
            <a:off x="1262743" y="124815"/>
            <a:ext cx="2791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Expected </a:t>
            </a:r>
            <a:r>
              <a:rPr lang="en-US" sz="2400" b="1" u="sng" dirty="0" err="1" smtClean="0"/>
              <a:t>sensitvity</a:t>
            </a:r>
            <a:endParaRPr lang="en-US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401887" y="685800"/>
                <a:ext cx="8361114" cy="1419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If with start with reasonable assumptions : Low light power (</a:t>
                </a:r>
                <a:r>
                  <a:rPr lang="en-US" sz="1800" dirty="0" err="1" smtClean="0"/>
                  <a:t>belor</a:t>
                </a:r>
                <a:r>
                  <a:rPr lang="en-US" sz="1800" dirty="0" smtClean="0"/>
                  <a:t> 1 </a:t>
                </a:r>
                <a:r>
                  <a:rPr lang="en-US" sz="1800" dirty="0" err="1" smtClean="0"/>
                  <a:t>mW</a:t>
                </a:r>
                <a:r>
                  <a:rPr lang="en-US" sz="1800" dirty="0" smtClean="0"/>
                  <a:t>) </a:t>
                </a:r>
              </a:p>
              <a:p>
                <a:r>
                  <a:rPr lang="en-US" sz="1800" dirty="0" smtClean="0"/>
                  <a:t>                                                                     DC detection (for simplicity)</a:t>
                </a:r>
              </a:p>
              <a:p>
                <a:endParaRPr lang="en-US" sz="1200" dirty="0"/>
              </a:p>
              <a:p>
                <a:r>
                  <a:rPr lang="en-US" sz="1800" dirty="0" smtClean="0"/>
                  <a:t>We expect that limiting noise is the input noise current of the trans-impedance amplifier used for photodiode readout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it-IT" sz="1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it-IT" sz="1800" b="0" i="1" smtClean="0">
                                <a:latin typeface="Cambria Math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it-IT" sz="1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dirty="0" smtClean="0"/>
                  <a:t>:</a:t>
                </a:r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87" y="685800"/>
                <a:ext cx="8361114" cy="1419619"/>
              </a:xfrm>
              <a:prstGeom prst="rect">
                <a:avLst/>
              </a:prstGeom>
              <a:blipFill rotWithShape="1">
                <a:blip r:embed="rId2"/>
                <a:stretch>
                  <a:fillRect l="-656" t="-2155" b="-3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2743200" y="2138556"/>
                <a:ext cx="3962399" cy="102040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it-IT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it-IT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𝑑𝐼</m:t>
                                  </m:r>
                                </m:num>
                                <m:den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it-IT" b="0" i="0" smtClean="0">
                          <a:latin typeface="Cambria Math"/>
                        </a:rPr>
                        <m:t> 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~</m:t>
                      </m:r>
                      <m:f>
                        <m:f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it-IT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138556"/>
                <a:ext cx="3962399" cy="10204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/>
              <p:cNvSpPr txBox="1"/>
              <p:nvPr/>
            </p:nvSpPr>
            <p:spPr>
              <a:xfrm>
                <a:off x="528197" y="3077808"/>
                <a:ext cx="5776518" cy="2092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With:</a:t>
                </a:r>
              </a:p>
              <a:p>
                <a:r>
                  <a:rPr lang="en-US" sz="1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it-IT" sz="1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it-IT" sz="1800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it-IT" sz="1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dirty="0" smtClean="0"/>
                  <a:t>= sensitivity to spot displacement on the sensor </a:t>
                </a:r>
              </a:p>
              <a:p>
                <a:r>
                  <a:rPr lang="en-US" sz="1800" i="1" dirty="0"/>
                  <a:t>	</a:t>
                </a:r>
                <a:r>
                  <a:rPr lang="en-US" sz="1800" i="1" dirty="0" smtClean="0"/>
                  <a:t>P</a:t>
                </a:r>
                <a:r>
                  <a:rPr lang="en-US" sz="1800" dirty="0" smtClean="0"/>
                  <a:t>  = light power</a:t>
                </a:r>
              </a:p>
              <a:p>
                <a:r>
                  <a:rPr lang="en-US" sz="1800" dirty="0"/>
                  <a:t>	</a:t>
                </a:r>
                <a:r>
                  <a:rPr lang="en-US" sz="1800" i="1" dirty="0" smtClean="0">
                    <a:latin typeface="Symbol" pitchFamily="18" charset="2"/>
                  </a:rPr>
                  <a:t>a</a:t>
                </a:r>
                <a:r>
                  <a:rPr lang="en-US" sz="1800" dirty="0" smtClean="0"/>
                  <a:t>  = photodiode </a:t>
                </a:r>
                <a:r>
                  <a:rPr lang="en-US" sz="1800" dirty="0" err="1" smtClean="0"/>
                  <a:t>responsivity</a:t>
                </a:r>
                <a:endParaRPr lang="it-IT" sz="1800" b="0" i="1" dirty="0" smtClean="0">
                  <a:latin typeface="Cambria Math"/>
                  <a:ea typeface="Cambria Math"/>
                </a:endParaRPr>
              </a:p>
              <a:p>
                <a:r>
                  <a:rPr lang="it-IT" sz="1800" b="0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it-IT" sz="18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800" dirty="0" smtClean="0"/>
                  <a:t>= measurement range:</a:t>
                </a:r>
              </a:p>
              <a:p>
                <a:r>
                  <a:rPr lang="en-US" sz="1800" dirty="0"/>
                  <a:t>	 </a:t>
                </a:r>
                <a:r>
                  <a:rPr lang="en-US" sz="1800" dirty="0" smtClean="0"/>
                  <a:t>        </a:t>
                </a:r>
                <a:r>
                  <a:rPr lang="en-US" sz="1800" dirty="0" smtClean="0">
                    <a:sym typeface="Wingdings" pitchFamily="2" charset="2"/>
                  </a:rPr>
                  <a:t> ~ spot size for QPD</a:t>
                </a:r>
              </a:p>
              <a:p>
                <a:r>
                  <a:rPr lang="en-US" sz="1800" dirty="0">
                    <a:sym typeface="Wingdings" pitchFamily="2" charset="2"/>
                  </a:rPr>
                  <a:t> </a:t>
                </a:r>
                <a:r>
                  <a:rPr lang="en-US" sz="1800" dirty="0" smtClean="0">
                    <a:sym typeface="Wingdings" pitchFamily="2" charset="2"/>
                  </a:rPr>
                  <a:t>                         ~ detector size for PSD</a:t>
                </a:r>
                <a:r>
                  <a:rPr lang="en-US" sz="1800" dirty="0" smtClean="0"/>
                  <a:t>	</a:t>
                </a:r>
              </a:p>
            </p:txBody>
          </p:sp>
        </mc:Choice>
        <mc:Fallback xmlns=""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97" y="3077808"/>
                <a:ext cx="5776518" cy="2092881"/>
              </a:xfrm>
              <a:prstGeom prst="rect">
                <a:avLst/>
              </a:prstGeom>
              <a:blipFill rotWithShape="1">
                <a:blip r:embed="rId4"/>
                <a:stretch>
                  <a:fillRect l="-950" t="-1458" b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sellaDiTesto 12"/>
          <p:cNvSpPr txBox="1"/>
          <p:nvPr/>
        </p:nvSpPr>
        <p:spPr>
          <a:xfrm>
            <a:off x="401886" y="5225118"/>
            <a:ext cx="32802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TM displacement noise is</a:t>
            </a:r>
          </a:p>
          <a:p>
            <a:r>
              <a:rPr lang="en-US" dirty="0" smtClean="0"/>
              <a:t>with </a:t>
            </a:r>
            <a:r>
              <a:rPr lang="en-US" i="1" dirty="0" smtClean="0"/>
              <a:t>A</a:t>
            </a:r>
            <a:r>
              <a:rPr lang="en-US" i="1" baseline="-25000" dirty="0" smtClean="0"/>
              <a:t>G</a:t>
            </a:r>
            <a:r>
              <a:rPr lang="en-US" dirty="0" smtClean="0"/>
              <a:t> a geometrical factor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/>
              <p:cNvSpPr txBox="1"/>
              <p:nvPr/>
            </p:nvSpPr>
            <p:spPr>
              <a:xfrm>
                <a:off x="4343400" y="5348228"/>
                <a:ext cx="3581400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it-IT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it-IT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it-IT" sz="2400" b="0" i="1" smtClean="0">
                            <a:latin typeface="Cambria Math"/>
                          </a:rPr>
                          <m:t>𝑇𝑀</m:t>
                        </m:r>
                      </m:sub>
                    </m:sSub>
                  </m:oMath>
                </a14:m>
                <a:r>
                  <a:rPr lang="en-US" sz="2400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it-IT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it-IT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it-IT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it-IT" sz="2400" b="0" i="1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it-IT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it-IT" sz="2400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sub>
                    </m:sSub>
                    <m:r>
                      <a:rPr lang="it-IT" sz="2400" b="0" i="1" dirty="0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it-IT" sz="2400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it-IT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it-IT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it-IT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it-IT" sz="2400" b="0" i="1" smtClean="0">
                        <a:latin typeface="Cambria Math"/>
                      </a:rPr>
                      <m:t>/</m:t>
                    </m:r>
                  </m:oMath>
                </a14:m>
                <a:r>
                  <a:rPr lang="en-US" sz="2400" dirty="0" smtClean="0"/>
                  <a:t> 2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dirty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2400" i="1" dirty="0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348228"/>
                <a:ext cx="3581400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8974" b="-2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052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Paris May23rd 2012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Di Fiore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62A1A-BB41-4526-A311-5B2B8B70F80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231688" y="458604"/>
            <a:ext cx="3430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Adopted components</a:t>
            </a:r>
            <a:endParaRPr lang="en-US" sz="2800" b="1" u="sng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241556" y="1628760"/>
            <a:ext cx="687880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Light source: S-LED coupled to SM optical fibers</a:t>
            </a:r>
            <a:endParaRPr lang="en-US" sz="2400" dirty="0"/>
          </a:p>
          <a:p>
            <a:r>
              <a:rPr lang="en-US" sz="2400" dirty="0"/>
              <a:t>	</a:t>
            </a:r>
            <a:r>
              <a:rPr lang="en-US" sz="2400" dirty="0" smtClean="0"/>
              <a:t>Spot size ≈ 400 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m</a:t>
            </a:r>
          </a:p>
          <a:p>
            <a:r>
              <a:rPr lang="en-US" sz="2400" dirty="0"/>
              <a:t>	</a:t>
            </a:r>
            <a:r>
              <a:rPr lang="en-US" sz="2400" dirty="0" smtClean="0">
                <a:latin typeface="Symbol" pitchFamily="18" charset="2"/>
              </a:rPr>
              <a:t>l</a:t>
            </a:r>
            <a:r>
              <a:rPr lang="en-US" sz="2400" dirty="0" smtClean="0"/>
              <a:t> ≈ 830 nm (longer wavelength should be OK)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Sensor: Quadrant PD of PSD (Hamamatsu)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Trans-impedance amplifier OP27EP</a:t>
            </a:r>
            <a:endParaRPr lang="en-US" sz="28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4992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Paris May23rd 2012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Di Fiore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E60DD-BC27-4561-B8E9-03DEA2FC50C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CasellaDiTesto 6"/>
          <p:cNvSpPr txBox="1"/>
          <p:nvPr/>
        </p:nvSpPr>
        <p:spPr>
          <a:xfrm>
            <a:off x="1143000" y="51816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Electronic noise (with light-off) agrees with the model according to component characteristics (1/f</a:t>
            </a:r>
            <a:r>
              <a:rPr lang="en-US" baseline="30000" dirty="0" smtClean="0"/>
              <a:t>1/2</a:t>
            </a:r>
            <a:r>
              <a:rPr lang="en-US" dirty="0" smtClean="0"/>
              <a:t> slope) </a:t>
            </a:r>
            <a:endParaRPr lang="en-US" dirty="0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1371600"/>
            <a:ext cx="8780788" cy="364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461181" y="409545"/>
            <a:ext cx="2271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smtClean="0"/>
              <a:t>Electronic noise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21458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4828</TotalTime>
  <Words>1974</Words>
  <Application>Microsoft Office PowerPoint</Application>
  <PresentationFormat>Presentazione su schermo (4:3)</PresentationFormat>
  <Paragraphs>345</Paragraphs>
  <Slides>35</Slides>
  <Notes>15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35</vt:i4>
      </vt:variant>
    </vt:vector>
  </HeadingPairs>
  <TitlesOfParts>
    <vt:vector size="39" baseType="lpstr">
      <vt:lpstr>Default Design</vt:lpstr>
      <vt:lpstr>Personalizza struttura</vt:lpstr>
      <vt:lpstr>Equation</vt:lpstr>
      <vt:lpstr>Equazione</vt:lpstr>
      <vt:lpstr>Development of an Optical Read-Out system for the LISA/NGO gravitational reference sensor: a status report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The activity was performed in parallel developments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Luciano</dc:creator>
  <cp:lastModifiedBy>Luciano</cp:lastModifiedBy>
  <cp:revision>199</cp:revision>
  <dcterms:created xsi:type="dcterms:W3CDTF">1601-01-01T00:00:00Z</dcterms:created>
  <dcterms:modified xsi:type="dcterms:W3CDTF">2012-05-23T13:13:25Z</dcterms:modified>
</cp:coreProperties>
</file>