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6" r:id="rId2"/>
    <p:sldId id="257" r:id="rId3"/>
    <p:sldId id="258" r:id="rId4"/>
    <p:sldId id="313" r:id="rId5"/>
    <p:sldId id="264" r:id="rId6"/>
    <p:sldId id="265" r:id="rId7"/>
    <p:sldId id="314" r:id="rId8"/>
    <p:sldId id="336" r:id="rId9"/>
    <p:sldId id="337" r:id="rId10"/>
    <p:sldId id="315" r:id="rId11"/>
    <p:sldId id="266" r:id="rId12"/>
    <p:sldId id="323" r:id="rId13"/>
    <p:sldId id="259" r:id="rId14"/>
    <p:sldId id="267" r:id="rId15"/>
    <p:sldId id="324" r:id="rId16"/>
    <p:sldId id="328" r:id="rId17"/>
    <p:sldId id="325" r:id="rId18"/>
    <p:sldId id="326" r:id="rId19"/>
    <p:sldId id="327" r:id="rId20"/>
    <p:sldId id="340" r:id="rId21"/>
    <p:sldId id="260" r:id="rId22"/>
    <p:sldId id="335" r:id="rId23"/>
    <p:sldId id="261" r:id="rId24"/>
    <p:sldId id="343" r:id="rId25"/>
    <p:sldId id="278" r:id="rId26"/>
    <p:sldId id="341" r:id="rId27"/>
    <p:sldId id="309" r:id="rId28"/>
    <p:sldId id="344" r:id="rId29"/>
    <p:sldId id="310" r:id="rId30"/>
    <p:sldId id="330" r:id="rId31"/>
    <p:sldId id="342" r:id="rId32"/>
    <p:sldId id="312" r:id="rId33"/>
    <p:sldId id="339" r:id="rId34"/>
  </p:sldIdLst>
  <p:sldSz cx="9144000" cy="6858000" type="screen4x3"/>
  <p:notesSz cx="6670675" cy="98758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858"/>
    <a:srgbClr val="1EF6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854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90626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505" y="1"/>
            <a:ext cx="2890626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B1D1B-73CA-40A5-90AE-3E64EE9B21CD}" type="datetimeFigureOut">
              <a:rPr lang="de-DE" smtClean="0"/>
              <a:pPr/>
              <a:t>29.05.2012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5188" y="739775"/>
            <a:ext cx="4940300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7068" y="4691023"/>
            <a:ext cx="5336540" cy="444412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80333"/>
            <a:ext cx="2890626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505" y="9380333"/>
            <a:ext cx="2890626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DD190-A29F-409A-90F8-D1F5D173B27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973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26</a:t>
            </a:fld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30</a:t>
            </a:fld>
            <a:endParaRPr 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31</a:t>
            </a:fld>
            <a:endParaRPr 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32</a:t>
            </a:fld>
            <a:endParaRPr 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DD190-A29F-409A-90F8-D1F5D173B27E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406" y="404664"/>
            <a:ext cx="4968552" cy="504056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700808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Daniel.Schuetze@aei.mpg.de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7478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216" y="65253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Daniel.Schuetze@aei.mpg.de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4904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81B3B-6661-4D10-8B23-A7CD5012B7AD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7" name="Picture 6" descr="C:\Users\Simon\Documents\Work\AEI\Art\Elements\g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73" y="267494"/>
            <a:ext cx="75406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5436096" y="267494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cap="sm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</a:t>
            </a:r>
            <a:r>
              <a:rPr lang="de-DE" sz="1200" cap="small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Planck Institute for Gravitational Physics </a:t>
            </a:r>
          </a:p>
          <a:p>
            <a:pPr algn="r"/>
            <a:r>
              <a:rPr lang="de-DE" sz="1200" cap="small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Albert Einstein Institute</a:t>
            </a:r>
            <a:endParaRPr lang="de-DE" sz="1200" cap="sm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553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652120" y="116632"/>
            <a:ext cx="3375248" cy="8640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2" descr="C:\Users\beshea\Desktop\marble.png"/>
          <p:cNvPicPr>
            <a:picLocks noChangeAspect="1" noChangeArrowheads="1"/>
          </p:cNvPicPr>
          <p:nvPr/>
        </p:nvPicPr>
        <p:blipFill>
          <a:blip r:embed="rId3" cstate="print"/>
          <a:srcRect l="12284" r="12726" b="70161"/>
          <a:stretch>
            <a:fillRect/>
          </a:stretch>
        </p:blipFill>
        <p:spPr bwMode="auto">
          <a:xfrm>
            <a:off x="1306" y="3216876"/>
            <a:ext cx="9142694" cy="3641124"/>
          </a:xfrm>
          <a:prstGeom prst="rect">
            <a:avLst/>
          </a:prstGeom>
          <a:noFill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Daniel.Schuetze@aei.mpg.de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>
                <a:solidFill>
                  <a:schemeClr val="bg1"/>
                </a:solidFill>
              </a:rPr>
              <a:pPr/>
              <a:t>1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8" name="Picture 7" descr="C:\Users\Simon\Documents\Work\AEI\Art\Elements\g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73" y="267494"/>
            <a:ext cx="75406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144524" y="1700808"/>
            <a:ext cx="9433048" cy="1440160"/>
          </a:xfrm>
          <a:prstGeom prst="rect">
            <a:avLst/>
          </a:prstGeom>
          <a:effectLst/>
        </p:spPr>
        <p:txBody>
          <a:bodyPr anchor="ctr" anchorCtr="0">
            <a:scene3d>
              <a:camera prst="orthographicFront"/>
              <a:lightRig rig="threePt" dir="t"/>
            </a:scene3d>
            <a:sp3d extrusionH="57150" contourW="12700">
              <a:bevelT w="38100" h="38100"/>
              <a:extrusionClr>
                <a:schemeClr val="tx1"/>
              </a:extrusionClr>
              <a:contourClr>
                <a:schemeClr val="bg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b="1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LISA-like laser ranging for</a:t>
            </a:r>
          </a:p>
          <a:p>
            <a:pPr algn="ctr"/>
            <a:r>
              <a:rPr lang="de-DE" sz="4800" b="1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GRACE follow-on </a:t>
            </a:r>
            <a:endParaRPr lang="de-DE" sz="4800" b="1" dirty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4" name="Picture 4" descr="D:\bsh\projects\geodesy\GRACEC\gracec_carto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185" y="3042195"/>
            <a:ext cx="5980518" cy="4229993"/>
          </a:xfrm>
          <a:prstGeom prst="rect">
            <a:avLst/>
          </a:prstGeom>
          <a:noFill/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16632" y="3717032"/>
            <a:ext cx="8910736" cy="2880320"/>
          </a:xfrm>
          <a:prstGeom prst="rect">
            <a:avLst/>
          </a:prstGeom>
          <a:noFill/>
        </p:spPr>
        <p:txBody>
          <a:bodyPr anchor="ctr" anchorCtr="0">
            <a:scene3d>
              <a:camera prst="orthographicFront"/>
              <a:lightRig rig="threePt" dir="t"/>
            </a:scene3d>
            <a:sp3d extrusionH="57150" contourW="12700">
              <a:bevelT w="38100" h="38100"/>
              <a:extrusionClr>
                <a:schemeClr val="tx1"/>
              </a:extrusionClr>
              <a:contourClr>
                <a:schemeClr val="bg1"/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2800" b="1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Daniel Schütze, Gunnar Stede, Vitali Müller,</a:t>
            </a:r>
          </a:p>
          <a:p>
            <a:pPr>
              <a:spcBef>
                <a:spcPts val="0"/>
              </a:spcBef>
            </a:pPr>
            <a:r>
              <a:rPr lang="de-DE" sz="2800" b="1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Oliver Gerberding, Christoph Mahrdt, Benjamin Sheard, Gerhard Heinzel, and Karsten Danzmann</a:t>
            </a:r>
          </a:p>
          <a:p>
            <a:pPr>
              <a:spcBef>
                <a:spcPts val="0"/>
              </a:spcBef>
            </a:pPr>
            <a:endParaRPr lang="de-DE" sz="2800" b="1" dirty="0" smtClean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spcBef>
                <a:spcPts val="0"/>
              </a:spcBef>
            </a:pPr>
            <a:r>
              <a:rPr lang="de-DE" sz="2800" b="1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LISA Symposium,  May 24, 2012</a:t>
            </a:r>
            <a:endParaRPr lang="de-DE" sz="2800" b="1" dirty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7496"/>
            <a:ext cx="513930" cy="490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7493"/>
            <a:ext cx="490959" cy="49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1200"/>
            <a:ext cx="1728192" cy="49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519" y="257726"/>
            <a:ext cx="1368151" cy="49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959" y="1117844"/>
            <a:ext cx="576062" cy="35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185" y="1117841"/>
            <a:ext cx="1845883" cy="359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17843"/>
            <a:ext cx="574438" cy="359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621" y="259462"/>
            <a:ext cx="640400" cy="49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07" y="259462"/>
            <a:ext cx="602065" cy="49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07" y="1042236"/>
            <a:ext cx="612286" cy="51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90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Who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involved</a:t>
            </a:r>
            <a:r>
              <a:rPr lang="de-DE" dirty="0" smtClean="0"/>
              <a:t> in GRACE follow-on?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9" name="Inhaltsplatzhalter 9"/>
          <p:cNvSpPr>
            <a:spLocks noGrp="1"/>
          </p:cNvSpPr>
          <p:nvPr/>
        </p:nvSpPr>
        <p:spPr>
          <a:xfrm>
            <a:off x="8100392" y="2924944"/>
            <a:ext cx="647824" cy="287337"/>
          </a:xfrm>
          <a:prstGeom prst="rect">
            <a:avLst/>
          </a:prstGeom>
        </p:spPr>
        <p:txBody>
          <a:bodyPr/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pitchFamily="18" charset="2"/>
              <a:buNone/>
            </a:pPr>
            <a:r>
              <a:rPr lang="en-AU" sz="1200" b="1" dirty="0" smtClean="0">
                <a:solidFill>
                  <a:schemeClr val="bg1"/>
                </a:solidFill>
                <a:latin typeface="Arial Narrow" pitchFamily="34" charset="0"/>
              </a:rPr>
              <a:t>CSR </a:t>
            </a:r>
            <a:endParaRPr lang="de-DE" sz="1200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44044" y="1124744"/>
            <a:ext cx="8088396" cy="542928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itchFamily="34" charset="0"/>
              <a:buChar char="•"/>
            </a:pPr>
            <a:r>
              <a:rPr lang="en-AU" sz="2600" dirty="0" smtClean="0"/>
              <a:t>Joint NASA/GFZ mission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AU" sz="2600" dirty="0" smtClean="0"/>
              <a:t>Spacecraft built by </a:t>
            </a:r>
            <a:r>
              <a:rPr lang="en-AU" sz="2600" dirty="0" err="1" smtClean="0"/>
              <a:t>Astrium</a:t>
            </a:r>
            <a:endParaRPr lang="en-AU" sz="2600" dirty="0" smtClean="0"/>
          </a:p>
          <a:p>
            <a:pPr marL="457200" indent="-457200" algn="l">
              <a:buFont typeface="Arial" pitchFamily="34" charset="0"/>
              <a:buChar char="•"/>
            </a:pPr>
            <a:r>
              <a:rPr lang="en-AU" sz="2600" dirty="0" smtClean="0"/>
              <a:t>LRI has different contributions: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AU" sz="2600" dirty="0" smtClean="0"/>
              <a:t>AEI: Germany PI, instrument development and testing</a:t>
            </a:r>
            <a:r>
              <a:rPr lang="en-AU" sz="2200" dirty="0" smtClean="0"/>
              <a:t>	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AU" sz="2600" dirty="0" smtClean="0"/>
              <a:t>JPL: US PI, </a:t>
            </a:r>
            <a:r>
              <a:rPr lang="en-AU" sz="2600" i="1" dirty="0" smtClean="0"/>
              <a:t>Laser Ranging Processor</a:t>
            </a:r>
            <a:r>
              <a:rPr lang="en-AU" sz="2600" dirty="0" smtClean="0"/>
              <a:t> (LRP), frequency-stabilized lasers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AU" sz="2600" dirty="0" smtClean="0"/>
              <a:t>ANU: </a:t>
            </a:r>
            <a:r>
              <a:rPr lang="en-AU" sz="2600" i="1" dirty="0" smtClean="0"/>
              <a:t>Triple Mirror Assembly</a:t>
            </a:r>
            <a:r>
              <a:rPr lang="en-AU" sz="2600" dirty="0" smtClean="0"/>
              <a:t> (TMA)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AU" sz="2600" dirty="0" smtClean="0"/>
              <a:t>DLR: hardware contributions (photodiodes, electronics)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AU" sz="2600" dirty="0" err="1" smtClean="0"/>
              <a:t>Astrium</a:t>
            </a:r>
            <a:r>
              <a:rPr lang="en-AU" sz="2600" dirty="0" smtClean="0"/>
              <a:t>: contributions to system engineering/ testing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AU" sz="2600" dirty="0" smtClean="0"/>
              <a:t>STI: instrument manufacturing</a:t>
            </a:r>
          </a:p>
        </p:txBody>
      </p:sp>
    </p:spTree>
    <p:extLst>
      <p:ext uri="{BB962C8B-B14F-4D97-AF65-F5344CB8AC3E}">
        <p14:creationId xmlns:p14="http://schemas.microsoft.com/office/powerpoint/2010/main" val="217000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What is GRACE follow-on?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6" name="Picture 5" descr="K:\Geodesy\GRACEC\Figures\grace-c_v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44824"/>
            <a:ext cx="8585865" cy="374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9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Triple mirror assembly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6" name="Picture 5" descr="K:\Geodesy\GRACEC\Figures\grace-c_v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44824"/>
            <a:ext cx="8585865" cy="374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827584" y="2132856"/>
            <a:ext cx="1152128" cy="3024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/>
          <p:cNvSpPr/>
          <p:nvPr/>
        </p:nvSpPr>
        <p:spPr>
          <a:xfrm>
            <a:off x="7020272" y="2132856"/>
            <a:ext cx="1152128" cy="3024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6" y="880889"/>
            <a:ext cx="1143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inkscape_pasted_image_20110124_1438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36712"/>
            <a:ext cx="2592288" cy="133488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nhaltsplatzhalter 9"/>
          <p:cNvSpPr>
            <a:spLocks noGrp="1"/>
          </p:cNvSpPr>
          <p:nvPr/>
        </p:nvSpPr>
        <p:spPr>
          <a:xfrm>
            <a:off x="3275856" y="1700808"/>
            <a:ext cx="2516270" cy="504056"/>
          </a:xfrm>
          <a:prstGeom prst="rect">
            <a:avLst/>
          </a:prstGeom>
        </p:spPr>
        <p:txBody>
          <a:bodyPr/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itchFamily="34" charset="0"/>
              </a:rPr>
              <a:t>Lateral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itchFamily="34" charset="0"/>
              </a:rPr>
              <a:t>Transfer</a:t>
            </a:r>
          </a:p>
          <a:p>
            <a:pPr marL="109537" indent="0">
              <a:spcBef>
                <a:spcPts val="0"/>
              </a:spcBef>
              <a:buNone/>
            </a:pPr>
            <a:r>
              <a:rPr lang="en-US" sz="1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itchFamily="34" charset="0"/>
              </a:rPr>
              <a:t>Hollow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itchFamily="34" charset="0"/>
              </a:rPr>
              <a:t>Retroreflector</a:t>
            </a:r>
            <a:r>
              <a:rPr lang="en-US" sz="1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itchFamily="34" charset="0"/>
              </a:rPr>
              <a:t>™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itchFamily="34" charset="0"/>
              </a:rPr>
              <a:t>from PLX</a:t>
            </a:r>
            <a:endParaRPr lang="en-US" sz="12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01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Triple </a:t>
            </a:r>
            <a:r>
              <a:rPr lang="de-DE" dirty="0" err="1" smtClean="0"/>
              <a:t>Mirror</a:t>
            </a:r>
            <a:r>
              <a:rPr lang="de-DE" dirty="0" smtClean="0"/>
              <a:t> </a:t>
            </a:r>
            <a:r>
              <a:rPr lang="de-DE" dirty="0" err="1" smtClean="0"/>
              <a:t>Assembly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- basic properties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5265987" y="1700808"/>
            <a:ext cx="3888432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dirty="0" smtClean="0"/>
              <a:t>Place virtual intersection point inside accelerometer</a:t>
            </a:r>
            <a:endParaRPr lang="en-GB" sz="2400" dirty="0" smtClean="0"/>
          </a:p>
          <a:p>
            <a:r>
              <a:rPr lang="en-AU" sz="2400" dirty="0" smtClean="0"/>
              <a:t>Rotation around virtual intersection point preserves:</a:t>
            </a:r>
          </a:p>
          <a:p>
            <a:pPr lvl="1"/>
            <a:r>
              <a:rPr lang="en-AU" sz="2400" dirty="0" smtClean="0"/>
              <a:t>round-trip </a:t>
            </a:r>
            <a:r>
              <a:rPr lang="en-AU" sz="2400" dirty="0" err="1" smtClean="0"/>
              <a:t>pathlength</a:t>
            </a:r>
            <a:r>
              <a:rPr lang="en-AU" sz="2400" dirty="0" smtClean="0"/>
              <a:t> </a:t>
            </a:r>
            <a:r>
              <a:rPr lang="en-AU" sz="2400" i="1" dirty="0" smtClean="0"/>
              <a:t>d</a:t>
            </a:r>
          </a:p>
          <a:p>
            <a:pPr lvl="1"/>
            <a:r>
              <a:rPr lang="en-AU" sz="2400" dirty="0" smtClean="0"/>
              <a:t>beams antiparallel</a:t>
            </a:r>
          </a:p>
          <a:p>
            <a:pPr lvl="1"/>
            <a:r>
              <a:rPr lang="en-AU" sz="2400" dirty="0" smtClean="0"/>
              <a:t>impact parameter </a:t>
            </a:r>
            <a:r>
              <a:rPr lang="en-AU" sz="2400" i="1" dirty="0" smtClean="0"/>
              <a:t>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98740"/>
            <a:ext cx="4994645" cy="449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29957" y="3170085"/>
                <a:ext cx="697627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de-DE" i="1" smtClean="0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/>
                          </a:rPr>
                          <m:t>PP</m:t>
                        </m:r>
                      </m:e>
                    </m:acc>
                  </m:oMath>
                </a14:m>
                <a:r>
                  <a:rPr lang="de-DE" dirty="0" smtClean="0"/>
                  <a:t>,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de-DE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/>
                          </a:rPr>
                          <m:t>V</m:t>
                        </m:r>
                      </m:e>
                    </m:acc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57" y="3170085"/>
                <a:ext cx="697627" cy="402931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b="-242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001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406" y="404664"/>
            <a:ext cx="6701922" cy="504056"/>
          </a:xfrm>
        </p:spPr>
        <p:txBody>
          <a:bodyPr/>
          <a:lstStyle/>
          <a:p>
            <a:r>
              <a:rPr lang="de-DE" dirty="0" smtClean="0"/>
              <a:t>Triple </a:t>
            </a:r>
            <a:r>
              <a:rPr lang="de-DE" dirty="0" err="1" smtClean="0"/>
              <a:t>Mirror</a:t>
            </a:r>
            <a:r>
              <a:rPr lang="de-DE" dirty="0" smtClean="0"/>
              <a:t> </a:t>
            </a:r>
            <a:r>
              <a:rPr lang="de-DE" dirty="0" err="1" smtClean="0"/>
              <a:t>Assembly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- coupling of displacement into length measurement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14</a:t>
            </a:fld>
            <a:endParaRPr lang="de-DE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939098"/>
              </p:ext>
            </p:extLst>
          </p:nvPr>
        </p:nvGraphicFramePr>
        <p:xfrm>
          <a:off x="5220072" y="2924944"/>
          <a:ext cx="3744416" cy="14630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36104"/>
                <a:gridCol w="936104"/>
                <a:gridCol w="936104"/>
                <a:gridCol w="936104"/>
              </a:tblGrid>
              <a:tr h="209081">
                <a:tc>
                  <a:txBody>
                    <a:bodyPr/>
                    <a:lstStyle/>
                    <a:p>
                      <a:pPr algn="ctr"/>
                      <a:endParaRPr lang="de-DE" i="1" dirty="0">
                        <a:latin typeface="+mn-lt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1" dirty="0" smtClean="0">
                          <a:latin typeface="Symbol" pitchFamily="18" charset="2"/>
                          <a:ea typeface="Cambria Math" pitchFamily="18" charset="0"/>
                        </a:rPr>
                        <a:t>D</a:t>
                      </a:r>
                      <a:r>
                        <a:rPr lang="de-DE" i="1" dirty="0" smtClean="0">
                          <a:latin typeface="+mn-lt"/>
                          <a:ea typeface="Cambria Math" pitchFamily="18" charset="0"/>
                        </a:rPr>
                        <a:t>x</a:t>
                      </a:r>
                      <a:endParaRPr lang="de-DE" i="1" dirty="0">
                        <a:latin typeface="+mn-lt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1" dirty="0" smtClean="0">
                          <a:latin typeface="Symbol" pitchFamily="18" charset="2"/>
                          <a:ea typeface="Cambria Math" pitchFamily="18" charset="0"/>
                        </a:rPr>
                        <a:t>D</a:t>
                      </a:r>
                      <a:r>
                        <a:rPr lang="de-DE" i="1" dirty="0" smtClean="0">
                          <a:latin typeface="+mn-lt"/>
                          <a:ea typeface="Cambria Math" pitchFamily="18" charset="0"/>
                        </a:rPr>
                        <a:t>y</a:t>
                      </a:r>
                      <a:endParaRPr lang="de-DE" i="1" dirty="0">
                        <a:latin typeface="+mn-lt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1" dirty="0" smtClean="0">
                          <a:latin typeface="Symbol" pitchFamily="18" charset="2"/>
                          <a:ea typeface="Cambria Math" pitchFamily="18" charset="0"/>
                        </a:rPr>
                        <a:t>D</a:t>
                      </a:r>
                      <a:r>
                        <a:rPr lang="de-DE" i="1" dirty="0" smtClean="0">
                          <a:latin typeface="+mn-lt"/>
                          <a:ea typeface="Cambria Math" pitchFamily="18" charset="0"/>
                        </a:rPr>
                        <a:t>z</a:t>
                      </a:r>
                      <a:endParaRPr lang="de-DE" i="1" dirty="0">
                        <a:latin typeface="+mn-lt"/>
                        <a:ea typeface="Cambria Math" pitchFamily="18" charset="0"/>
                      </a:endParaRPr>
                    </a:p>
                  </a:txBody>
                  <a:tcPr/>
                </a:tc>
              </a:tr>
              <a:tr h="209081">
                <a:tc>
                  <a:txBody>
                    <a:bodyPr/>
                    <a:lstStyle/>
                    <a:p>
                      <a:pPr algn="ctr"/>
                      <a:r>
                        <a:rPr lang="de-DE" i="1" baseline="0" dirty="0" smtClean="0">
                          <a:latin typeface="+mn-lt"/>
                          <a:ea typeface="Cambria Math" pitchFamily="18" charset="0"/>
                        </a:rPr>
                        <a:t>u</a:t>
                      </a:r>
                      <a:endParaRPr lang="de-DE" i="1" baseline="-25000" dirty="0">
                        <a:latin typeface="+mn-lt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 smtClean="0">
                          <a:latin typeface="+mn-lt"/>
                          <a:ea typeface="Cambria Math" pitchFamily="18" charset="0"/>
                        </a:rPr>
                        <a:t>0</a:t>
                      </a:r>
                      <a:endParaRPr lang="de-DE" i="0" dirty="0">
                        <a:latin typeface="+mn-lt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 smtClean="0">
                          <a:latin typeface="+mn-lt"/>
                          <a:ea typeface="Cambria Math" pitchFamily="18" charset="0"/>
                        </a:rPr>
                        <a:t>0</a:t>
                      </a:r>
                      <a:endParaRPr lang="de-DE" i="0" dirty="0">
                        <a:latin typeface="+mn-lt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 smtClean="0">
                          <a:latin typeface="+mn-lt"/>
                          <a:ea typeface="Cambria Math" pitchFamily="18" charset="0"/>
                        </a:rPr>
                        <a:t>0</a:t>
                      </a:r>
                      <a:endParaRPr lang="de-DE" i="0" dirty="0">
                        <a:latin typeface="+mn-lt"/>
                        <a:ea typeface="Cambria Math" pitchFamily="18" charset="0"/>
                      </a:endParaRPr>
                    </a:p>
                  </a:txBody>
                  <a:tcPr/>
                </a:tc>
              </a:tr>
              <a:tr h="209081">
                <a:tc>
                  <a:txBody>
                    <a:bodyPr/>
                    <a:lstStyle/>
                    <a:p>
                      <a:pPr algn="ctr"/>
                      <a:r>
                        <a:rPr lang="de-DE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Cambria Math" pitchFamily="18" charset="0"/>
                          <a:cs typeface="+mn-cs"/>
                        </a:rPr>
                        <a:t>v</a:t>
                      </a:r>
                      <a:endParaRPr lang="de-DE" sz="1800" i="1" kern="1200" baseline="-25000" dirty="0">
                        <a:solidFill>
                          <a:schemeClr val="dk1"/>
                        </a:solidFill>
                        <a:latin typeface="+mn-lt"/>
                        <a:ea typeface="Cambria Math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 smtClean="0">
                          <a:latin typeface="+mn-lt"/>
                          <a:ea typeface="Cambria Math" pitchFamily="18" charset="0"/>
                        </a:rPr>
                        <a:t>2</a:t>
                      </a:r>
                      <a:r>
                        <a:rPr lang="de-DE" i="1" dirty="0" smtClean="0">
                          <a:latin typeface="Symbol" pitchFamily="18" charset="2"/>
                          <a:ea typeface="Cambria Math" pitchFamily="18" charset="0"/>
                        </a:rPr>
                        <a:t>D</a:t>
                      </a:r>
                      <a:r>
                        <a:rPr lang="de-DE" i="1" dirty="0" smtClean="0">
                          <a:latin typeface="+mn-lt"/>
                          <a:ea typeface="Cambria Math" pitchFamily="18" charset="0"/>
                        </a:rPr>
                        <a:t>x</a:t>
                      </a:r>
                      <a:r>
                        <a:rPr lang="de-DE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Cambria Math" pitchFamily="18" charset="0"/>
                          <a:cs typeface="+mn-cs"/>
                        </a:rPr>
                        <a:t>v</a:t>
                      </a:r>
                      <a:endParaRPr lang="de-DE" sz="1800" i="1" kern="1200" baseline="-25000" dirty="0">
                        <a:solidFill>
                          <a:schemeClr val="dk1"/>
                        </a:solidFill>
                        <a:latin typeface="+mn-lt"/>
                        <a:ea typeface="Cambria Math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 smtClean="0">
                          <a:latin typeface="+mn-lt"/>
                          <a:ea typeface="Cambria Math" pitchFamily="18" charset="0"/>
                        </a:rPr>
                        <a:t>0</a:t>
                      </a:r>
                      <a:endParaRPr lang="de-DE" i="0" dirty="0">
                        <a:latin typeface="+mn-lt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 smtClean="0">
                          <a:latin typeface="+mn-lt"/>
                          <a:ea typeface="Cambria Math" pitchFamily="18" charset="0"/>
                        </a:rPr>
                        <a:t>2</a:t>
                      </a:r>
                      <a:r>
                        <a:rPr lang="de-DE" i="1" dirty="0" smtClean="0">
                          <a:latin typeface="Symbol" pitchFamily="18" charset="2"/>
                          <a:ea typeface="Cambria Math" pitchFamily="18" charset="0"/>
                        </a:rPr>
                        <a:t>D</a:t>
                      </a:r>
                      <a:r>
                        <a:rPr lang="de-DE" i="1" dirty="0" smtClean="0">
                          <a:latin typeface="+mn-lt"/>
                          <a:ea typeface="Cambria Math" pitchFamily="18" charset="0"/>
                        </a:rPr>
                        <a:t>z</a:t>
                      </a:r>
                    </a:p>
                  </a:txBody>
                  <a:tcPr/>
                </a:tc>
              </a:tr>
              <a:tr h="209081">
                <a:tc>
                  <a:txBody>
                    <a:bodyPr/>
                    <a:lstStyle/>
                    <a:p>
                      <a:pPr algn="ctr"/>
                      <a:r>
                        <a:rPr lang="de-DE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Cambria Math" pitchFamily="18" charset="0"/>
                          <a:cs typeface="+mn-cs"/>
                        </a:rPr>
                        <a:t>w</a:t>
                      </a:r>
                      <a:endParaRPr lang="de-DE" sz="1800" i="1" kern="1200" baseline="-25000" dirty="0">
                        <a:solidFill>
                          <a:schemeClr val="dk1"/>
                        </a:solidFill>
                        <a:latin typeface="+mn-lt"/>
                        <a:ea typeface="Cambria Math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 smtClean="0">
                          <a:latin typeface="+mn-lt"/>
                          <a:ea typeface="Cambria Math" pitchFamily="18" charset="0"/>
                        </a:rPr>
                        <a:t>2</a:t>
                      </a:r>
                      <a:r>
                        <a:rPr lang="de-DE" i="1" dirty="0" smtClean="0">
                          <a:latin typeface="Symbol" pitchFamily="18" charset="2"/>
                          <a:ea typeface="Cambria Math" pitchFamily="18" charset="0"/>
                        </a:rPr>
                        <a:t>D</a:t>
                      </a:r>
                      <a:r>
                        <a:rPr lang="de-DE" i="1" dirty="0" smtClean="0">
                          <a:latin typeface="+mn-lt"/>
                          <a:ea typeface="Cambria Math" pitchFamily="18" charset="0"/>
                        </a:rPr>
                        <a:t>x</a:t>
                      </a:r>
                      <a:r>
                        <a:rPr lang="de-DE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Cambria Math" pitchFamily="18" charset="0"/>
                          <a:cs typeface="+mn-cs"/>
                        </a:rPr>
                        <a:t>w</a:t>
                      </a:r>
                      <a:endParaRPr lang="de-DE" sz="1800" i="1" kern="1200" baseline="-25000" dirty="0">
                        <a:solidFill>
                          <a:schemeClr val="dk1"/>
                        </a:solidFill>
                        <a:latin typeface="+mn-lt"/>
                        <a:ea typeface="Cambria Math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 smtClean="0">
                          <a:latin typeface="+mn-lt"/>
                          <a:ea typeface="Cambria Math" pitchFamily="18" charset="0"/>
                        </a:rPr>
                        <a:t>-2</a:t>
                      </a:r>
                      <a:r>
                        <a:rPr lang="de-DE" i="1" dirty="0" smtClean="0">
                          <a:latin typeface="Symbol" pitchFamily="18" charset="2"/>
                          <a:ea typeface="Cambria Math" pitchFamily="18" charset="0"/>
                        </a:rPr>
                        <a:t>D</a:t>
                      </a:r>
                      <a:r>
                        <a:rPr lang="de-DE" i="1" dirty="0" smtClean="0">
                          <a:latin typeface="+mn-lt"/>
                          <a:ea typeface="Cambria Math" pitchFamily="18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 smtClean="0">
                          <a:latin typeface="+mn-lt"/>
                          <a:ea typeface="Cambria Math" pitchFamily="18" charset="0"/>
                        </a:rPr>
                        <a:t>0</a:t>
                      </a:r>
                      <a:endParaRPr lang="de-DE" i="0" dirty="0">
                        <a:latin typeface="+mn-lt"/>
                        <a:ea typeface="Cambria Math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236296" y="4787860"/>
            <a:ext cx="101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</a:t>
            </a:r>
            <a:r>
              <a:rPr lang="de-DE" dirty="0" smtClean="0"/>
              <a:t>inearize</a:t>
            </a:r>
            <a:endParaRPr lang="de-DE" dirty="0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68716"/>
            <a:ext cx="4703478" cy="385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688124" y="5651956"/>
            <a:ext cx="2808312" cy="369332"/>
          </a:xfrm>
          <a:prstGeom prst="rect">
            <a:avLst/>
          </a:prstGeom>
          <a:solidFill>
            <a:srgbClr val="C0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de-DE" i="1" dirty="0">
                <a:solidFill>
                  <a:schemeClr val="bg1"/>
                </a:solidFill>
                <a:latin typeface="Symbol" pitchFamily="18" charset="2"/>
              </a:rPr>
              <a:t>d</a:t>
            </a:r>
            <a:r>
              <a:rPr lang="de-DE" i="1" dirty="0">
                <a:solidFill>
                  <a:schemeClr val="bg1"/>
                </a:solidFill>
              </a:rPr>
              <a:t>L = </a:t>
            </a:r>
            <a:r>
              <a:rPr lang="de-DE" i="1" dirty="0" smtClean="0">
                <a:solidFill>
                  <a:schemeClr val="bg1"/>
                </a:solidFill>
              </a:rPr>
              <a:t>2v</a:t>
            </a:r>
            <a:r>
              <a:rPr lang="de-DE" i="1" dirty="0" smtClean="0">
                <a:solidFill>
                  <a:schemeClr val="bg1"/>
                </a:solidFill>
                <a:latin typeface="Symbol" pitchFamily="18" charset="2"/>
                <a:ea typeface="Cambria Math" pitchFamily="18" charset="0"/>
              </a:rPr>
              <a:t>D</a:t>
            </a:r>
            <a:r>
              <a:rPr lang="de-DE" i="1" dirty="0" smtClean="0">
                <a:solidFill>
                  <a:schemeClr val="bg1"/>
                </a:solidFill>
                <a:ea typeface="Cambria Math" pitchFamily="18" charset="0"/>
              </a:rPr>
              <a:t>z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i="1" dirty="0">
                <a:solidFill>
                  <a:schemeClr val="bg1"/>
                </a:solidFill>
              </a:rPr>
              <a:t>– </a:t>
            </a:r>
            <a:r>
              <a:rPr lang="de-DE" i="1" dirty="0" smtClean="0">
                <a:solidFill>
                  <a:schemeClr val="bg1"/>
                </a:solidFill>
              </a:rPr>
              <a:t>2w</a:t>
            </a:r>
            <a:r>
              <a:rPr lang="de-DE" i="1" dirty="0" smtClean="0">
                <a:solidFill>
                  <a:schemeClr val="bg1"/>
                </a:solidFill>
                <a:latin typeface="Symbol" pitchFamily="18" charset="2"/>
                <a:ea typeface="Cambria Math" pitchFamily="18" charset="0"/>
              </a:rPr>
              <a:t>D</a:t>
            </a:r>
            <a:r>
              <a:rPr lang="de-DE" i="1" dirty="0" smtClean="0">
                <a:solidFill>
                  <a:schemeClr val="bg1"/>
                </a:solidFill>
                <a:ea typeface="Cambria Math" pitchFamily="18" charset="0"/>
              </a:rPr>
              <a:t>y</a:t>
            </a:r>
            <a:endParaRPr lang="de-DE" i="1" dirty="0">
              <a:solidFill>
                <a:schemeClr val="bg1"/>
              </a:solidFill>
              <a:ea typeface="Cambria Math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 rot="5400000">
            <a:off x="6590605" y="4722763"/>
            <a:ext cx="1003350" cy="576064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43151" y="4610245"/>
                <a:ext cx="500457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de-DE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/>
                            </a:rPr>
                            <m:t>PP</m:t>
                          </m:r>
                        </m:e>
                      </m:ac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51" y="4610245"/>
                <a:ext cx="500457" cy="402931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14654" y="3314101"/>
                <a:ext cx="377026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de-DE" i="1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/>
                            </a:rPr>
                            <m:t>V</m:t>
                          </m:r>
                        </m:e>
                      </m:ac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654" y="3314101"/>
                <a:ext cx="377026" cy="402931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c 5"/>
          <p:cNvSpPr/>
          <p:nvPr/>
        </p:nvSpPr>
        <p:spPr>
          <a:xfrm rot="19807266" flipV="1">
            <a:off x="4169569" y="4133253"/>
            <a:ext cx="360040" cy="504056"/>
          </a:xfrm>
          <a:prstGeom prst="arc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rc 15"/>
          <p:cNvSpPr/>
          <p:nvPr/>
        </p:nvSpPr>
        <p:spPr>
          <a:xfrm rot="3013386" flipV="1">
            <a:off x="668403" y="2143138"/>
            <a:ext cx="360040" cy="504056"/>
          </a:xfrm>
          <a:prstGeom prst="arc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4427984" y="4427820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i="1" dirty="0">
                <a:ea typeface="Cambria Math" pitchFamily="18" charset="0"/>
              </a:rPr>
              <a:t>u</a:t>
            </a:r>
            <a:endParaRPr lang="de-DE" i="1" baseline="-25000" dirty="0">
              <a:ea typeface="Cambria Math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8318" y="2483604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i="1" dirty="0">
                <a:solidFill>
                  <a:schemeClr val="dk1"/>
                </a:solidFill>
                <a:ea typeface="Cambria Math" pitchFamily="18" charset="0"/>
              </a:rPr>
              <a:t>v</a:t>
            </a:r>
            <a:endParaRPr lang="de-DE" i="1" baseline="-25000" dirty="0">
              <a:solidFill>
                <a:schemeClr val="dk1"/>
              </a:solidFill>
              <a:ea typeface="Cambria Math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4283804"/>
            <a:ext cx="34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i="1" dirty="0">
                <a:solidFill>
                  <a:schemeClr val="dk1"/>
                </a:solidFill>
                <a:ea typeface="Cambria Math" pitchFamily="18" charset="0"/>
              </a:rPr>
              <a:t>w</a:t>
            </a:r>
            <a:endParaRPr lang="de-DE" i="1" baseline="-25000" dirty="0">
              <a:solidFill>
                <a:schemeClr val="dk1"/>
              </a:solidFill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7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Optical </a:t>
            </a:r>
            <a:r>
              <a:rPr lang="de-DE" dirty="0" err="1" smtClean="0"/>
              <a:t>Bench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6" name="Picture 5" descr="K:\Geodesy\GRACEC\Figures\grace-c_v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44824"/>
            <a:ext cx="8585865" cy="374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403648" y="3429000"/>
            <a:ext cx="1800200" cy="2376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/>
          <p:cNvSpPr/>
          <p:nvPr/>
        </p:nvSpPr>
        <p:spPr>
          <a:xfrm>
            <a:off x="5868144" y="1556792"/>
            <a:ext cx="1800200" cy="2376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82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Optical </a:t>
            </a:r>
            <a:r>
              <a:rPr lang="de-DE" dirty="0" err="1" smtClean="0"/>
              <a:t>Bench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- </a:t>
            </a:r>
            <a:r>
              <a:rPr lang="de-DE" dirty="0"/>
              <a:t>D</a:t>
            </a:r>
            <a:r>
              <a:rPr lang="de-DE" dirty="0" smtClean="0"/>
              <a:t>ifferential </a:t>
            </a:r>
            <a:r>
              <a:rPr lang="de-DE" dirty="0" err="1" smtClean="0"/>
              <a:t>Wavefront</a:t>
            </a:r>
            <a:r>
              <a:rPr lang="de-DE" dirty="0" smtClean="0"/>
              <a:t> </a:t>
            </a:r>
            <a:r>
              <a:rPr lang="de-DE" dirty="0" err="1" smtClean="0"/>
              <a:t>Sensing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2844" y="1240072"/>
            <a:ext cx="8858312" cy="5429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itchFamily="34" charset="0"/>
              <a:buChar char="•"/>
            </a:pPr>
            <a:r>
              <a:rPr lang="en-AU" sz="2400" dirty="0" smtClean="0"/>
              <a:t>Split </a:t>
            </a:r>
            <a:r>
              <a:rPr lang="en-AU" sz="2400" dirty="0" err="1" smtClean="0"/>
              <a:t>photodetector</a:t>
            </a:r>
            <a:r>
              <a:rPr lang="en-AU" sz="2400" dirty="0" smtClean="0"/>
              <a:t> results in a phase difference between the heterodyne signals proportional to wavefront tilt:</a:t>
            </a:r>
          </a:p>
          <a:p>
            <a:endParaRPr lang="en-AU" sz="2800" dirty="0" smtClean="0"/>
          </a:p>
          <a:p>
            <a:endParaRPr lang="en-AU" sz="2800" dirty="0" smtClean="0"/>
          </a:p>
          <a:p>
            <a:endParaRPr lang="en-AU" sz="2800" dirty="0" smtClean="0"/>
          </a:p>
          <a:p>
            <a:pPr marL="342900" indent="-342900" algn="l">
              <a:buFont typeface="Arial" pitchFamily="34" charset="0"/>
              <a:buChar char="•"/>
            </a:pPr>
            <a:endParaRPr lang="en-AU" sz="2400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en-AU" sz="2400" dirty="0" smtClean="0"/>
              <a:t>Quadrant </a:t>
            </a:r>
            <a:r>
              <a:rPr lang="en-AU" sz="2400" dirty="0" err="1" smtClean="0"/>
              <a:t>photodetector</a:t>
            </a:r>
            <a:r>
              <a:rPr lang="en-AU" sz="2400" dirty="0" smtClean="0"/>
              <a:t> allows the simultaneous measurement in two independent axes:</a:t>
            </a:r>
            <a:endParaRPr lang="en-GB" sz="2400" dirty="0"/>
          </a:p>
        </p:txBody>
      </p:sp>
      <p:graphicFrame>
        <p:nvGraphicFramePr>
          <p:cNvPr id="7" name="Content Placeholder 4"/>
          <p:cNvGraphicFramePr>
            <a:graphicFrameLocks noChangeAspect="1"/>
          </p:cNvGraphicFramePr>
          <p:nvPr/>
        </p:nvGraphicFramePr>
        <p:xfrm>
          <a:off x="785786" y="2428868"/>
          <a:ext cx="1958975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name="Formel" r:id="rId4" imgW="977476" imgH="393529" progId="Equation.3">
                  <p:embed/>
                </p:oleObj>
              </mc:Choice>
              <mc:Fallback>
                <p:oleObj name="Formel" r:id="rId4" imgW="977476" imgH="393529" progId="Equation.3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2428868"/>
                        <a:ext cx="1958975" cy="78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5" descr="D:\bsh\proposals\EE8\proposal\dws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4929198"/>
            <a:ext cx="1090613" cy="1090612"/>
          </a:xfrm>
          <a:prstGeom prst="rect">
            <a:avLst/>
          </a:prstGeom>
          <a:noFill/>
        </p:spPr>
      </p:pic>
      <p:graphicFrame>
        <p:nvGraphicFramePr>
          <p:cNvPr id="10" name="Content Placeholder 4"/>
          <p:cNvGraphicFramePr>
            <a:graphicFrameLocks noChangeAspect="1"/>
          </p:cNvGraphicFramePr>
          <p:nvPr/>
        </p:nvGraphicFramePr>
        <p:xfrm>
          <a:off x="3571868" y="4643446"/>
          <a:ext cx="4095750" cy="178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" name="Formel" r:id="rId7" imgW="2044700" imgH="889000" progId="Equation.3">
                  <p:embed/>
                </p:oleObj>
              </mc:Choice>
              <mc:Fallback>
                <p:oleObj name="Formel" r:id="rId7" imgW="2044700" imgH="889000" progId="Equation.3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68" y="4643446"/>
                        <a:ext cx="4095750" cy="1782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8" descr="D:\bsh\proposals\EE8\proposal\DWS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78" y="2204864"/>
            <a:ext cx="5260975" cy="1414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040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Optical </a:t>
            </a:r>
            <a:r>
              <a:rPr lang="de-DE" dirty="0" err="1"/>
              <a:t>B</a:t>
            </a:r>
            <a:r>
              <a:rPr lang="de-DE" dirty="0" err="1" smtClean="0"/>
              <a:t>ench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- </a:t>
            </a:r>
            <a:r>
              <a:rPr lang="de-DE" dirty="0" smtClean="0"/>
              <a:t>Differential </a:t>
            </a:r>
            <a:r>
              <a:rPr lang="de-DE" dirty="0" err="1"/>
              <a:t>W</a:t>
            </a:r>
            <a:r>
              <a:rPr lang="de-DE" dirty="0" err="1" smtClean="0"/>
              <a:t>avefront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ensing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8102"/>
            <a:ext cx="6263431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3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Optical </a:t>
            </a:r>
            <a:r>
              <a:rPr lang="de-DE" dirty="0" err="1" smtClean="0"/>
              <a:t>Bench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- </a:t>
            </a:r>
            <a:r>
              <a:rPr lang="de-DE" dirty="0" smtClean="0"/>
              <a:t>Differential </a:t>
            </a:r>
            <a:r>
              <a:rPr lang="de-DE" dirty="0" err="1"/>
              <a:t>W</a:t>
            </a:r>
            <a:r>
              <a:rPr lang="de-DE" dirty="0" err="1" smtClean="0"/>
              <a:t>avefront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ensing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43000"/>
            <a:ext cx="6263431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16216" y="1484784"/>
            <a:ext cx="2448272" cy="2810351"/>
          </a:xfrm>
          <a:prstGeom prst="roundRect">
            <a:avLst/>
          </a:prstGeom>
          <a:ln w="5080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chemeClr val="tx1"/>
                </a:solidFill>
                <a:cs typeface="Segoe UI" pitchFamily="34" charset="0"/>
              </a:rPr>
              <a:t>When spacecraft rotates the incoming beam is tilted relative to the local beam leading to a non-zero </a:t>
            </a:r>
            <a:r>
              <a:rPr lang="en-AU" smtClean="0">
                <a:solidFill>
                  <a:schemeClr val="tx1"/>
                </a:solidFill>
                <a:cs typeface="Segoe UI" pitchFamily="34" charset="0"/>
              </a:rPr>
              <a:t>DWS signals, </a:t>
            </a:r>
            <a:r>
              <a:rPr lang="en-AU" dirty="0" smtClean="0">
                <a:solidFill>
                  <a:schemeClr val="tx1"/>
                </a:solidFill>
                <a:cs typeface="Segoe UI" pitchFamily="34" charset="0"/>
              </a:rPr>
              <a:t>reduction of contrast</a:t>
            </a:r>
            <a:r>
              <a:rPr lang="en-GB" dirty="0">
                <a:solidFill>
                  <a:schemeClr val="tx1"/>
                </a:solidFill>
                <a:cs typeface="Segoe UI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cs typeface="Segoe UI" pitchFamily="34" charset="0"/>
              </a:rPr>
              <a:t>and misaligned outgoing beam</a:t>
            </a:r>
            <a:endParaRPr lang="en-AU" dirty="0" smtClean="0">
              <a:solidFill>
                <a:schemeClr val="tx1"/>
              </a:solidFill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67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Optical </a:t>
            </a:r>
            <a:r>
              <a:rPr lang="de-DE" dirty="0" err="1" smtClean="0"/>
              <a:t>Bench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- </a:t>
            </a:r>
            <a:r>
              <a:rPr lang="de-DE" dirty="0" smtClean="0"/>
              <a:t>Differential </a:t>
            </a:r>
            <a:r>
              <a:rPr lang="de-DE" dirty="0" err="1"/>
              <a:t>W</a:t>
            </a:r>
            <a:r>
              <a:rPr lang="de-DE" dirty="0" err="1" smtClean="0"/>
              <a:t>avefront</a:t>
            </a:r>
            <a:r>
              <a:rPr lang="de-DE" dirty="0" smtClean="0"/>
              <a:t> </a:t>
            </a:r>
            <a:r>
              <a:rPr lang="de-DE" dirty="0" err="1" smtClean="0"/>
              <a:t>Sensing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43000"/>
            <a:ext cx="6263431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16216" y="1484784"/>
            <a:ext cx="2448272" cy="2247424"/>
          </a:xfrm>
          <a:prstGeom prst="roundRect">
            <a:avLst/>
          </a:prstGeom>
          <a:ln w="5080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cs typeface="Segoe UI" pitchFamily="34" charset="0"/>
              </a:rPr>
              <a:t>Appropriately feeding back the DWS signals to the steering mirror zeros the DWS signals and corrects the outgoing beam direction </a:t>
            </a:r>
            <a:endParaRPr lang="en-GB" dirty="0"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03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628800"/>
            <a:ext cx="8424936" cy="4536504"/>
          </a:xfrm>
        </p:spPr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de-DE" dirty="0" smtClean="0"/>
              <a:t>Introduction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de-DE" dirty="0" smtClean="0"/>
              <a:t>Satellite gravimetry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de-DE" dirty="0" smtClean="0"/>
              <a:t>What is GRACE? What is GRACE follow-on (GFO)?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de-DE" dirty="0" smtClean="0"/>
              <a:t>Progress </a:t>
            </a:r>
            <a:r>
              <a:rPr lang="de-DE" dirty="0" err="1" smtClean="0"/>
              <a:t>at</a:t>
            </a:r>
            <a:r>
              <a:rPr lang="de-DE" dirty="0" smtClean="0"/>
              <a:t> AEI: </a:t>
            </a:r>
            <a:r>
              <a:rPr lang="de-DE" i="1" dirty="0" smtClean="0"/>
              <a:t>Triple </a:t>
            </a:r>
            <a:r>
              <a:rPr lang="de-DE" i="1" dirty="0" err="1" smtClean="0"/>
              <a:t>Mirror</a:t>
            </a:r>
            <a:r>
              <a:rPr lang="de-DE" i="1" dirty="0" smtClean="0"/>
              <a:t> </a:t>
            </a:r>
            <a:r>
              <a:rPr lang="de-DE" i="1" dirty="0" err="1" smtClean="0"/>
              <a:t>Assembly</a:t>
            </a:r>
            <a:r>
              <a:rPr lang="de-DE" i="1" dirty="0" smtClean="0"/>
              <a:t> </a:t>
            </a:r>
            <a:r>
              <a:rPr lang="de-DE" dirty="0" smtClean="0"/>
              <a:t>(TMA) and </a:t>
            </a:r>
            <a:r>
              <a:rPr lang="de-DE" i="1" dirty="0" smtClean="0"/>
              <a:t>Optical </a:t>
            </a:r>
            <a:r>
              <a:rPr lang="de-DE" i="1" dirty="0" err="1" smtClean="0"/>
              <a:t>Bench</a:t>
            </a:r>
            <a:r>
              <a:rPr lang="de-DE" i="1" dirty="0" smtClean="0"/>
              <a:t> </a:t>
            </a:r>
            <a:r>
              <a:rPr lang="de-DE" dirty="0" smtClean="0"/>
              <a:t>(OB)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de-DE" dirty="0" smtClean="0"/>
              <a:t>Test setup for the TMA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de-DE" dirty="0" smtClean="0"/>
              <a:t>OB prototype testing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230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Optical </a:t>
            </a:r>
            <a:r>
              <a:rPr lang="de-DE" dirty="0" err="1" smtClean="0"/>
              <a:t>Bench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- </a:t>
            </a:r>
            <a:r>
              <a:rPr lang="de-DE" dirty="0" smtClean="0"/>
              <a:t>Differential </a:t>
            </a:r>
            <a:r>
              <a:rPr lang="de-DE" dirty="0" err="1"/>
              <a:t>W</a:t>
            </a:r>
            <a:r>
              <a:rPr lang="de-DE" dirty="0" err="1" smtClean="0"/>
              <a:t>avefront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ensing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43000"/>
            <a:ext cx="6263431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16216" y="1484784"/>
            <a:ext cx="2448272" cy="2247424"/>
          </a:xfrm>
          <a:prstGeom prst="roundRect">
            <a:avLst/>
          </a:prstGeom>
          <a:ln w="5080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cs typeface="Segoe UI" pitchFamily="34" charset="0"/>
              </a:rPr>
              <a:t>Appropriately feeding back the DWS signals to the steering mirror zeros the DWS signals and corrects the outgoing beam direction </a:t>
            </a:r>
            <a:endParaRPr lang="en-GB" dirty="0">
              <a:cs typeface="Segoe UI" pitchFamily="3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5652120" y="5518973"/>
            <a:ext cx="2808312" cy="646331"/>
          </a:xfrm>
          <a:prstGeom prst="rect">
            <a:avLst/>
          </a:prstGeom>
          <a:solidFill>
            <a:srgbClr val="C0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bg1"/>
                </a:solidFill>
              </a:rPr>
              <a:t>Acquisition</a:t>
            </a:r>
            <a:r>
              <a:rPr lang="de-DE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de-DE" dirty="0" smtClean="0">
                <a:solidFill>
                  <a:schemeClr val="bg1"/>
                </a:solidFill>
              </a:rPr>
              <a:t>Poster </a:t>
            </a:r>
            <a:r>
              <a:rPr lang="de-DE" dirty="0" err="1" smtClean="0">
                <a:solidFill>
                  <a:schemeClr val="bg1"/>
                </a:solidFill>
              </a:rPr>
              <a:t>by</a:t>
            </a:r>
            <a:r>
              <a:rPr lang="de-DE" dirty="0" smtClean="0">
                <a:solidFill>
                  <a:schemeClr val="bg1"/>
                </a:solidFill>
              </a:rPr>
              <a:t> C. </a:t>
            </a:r>
            <a:r>
              <a:rPr lang="de-DE" dirty="0" err="1" smtClean="0">
                <a:solidFill>
                  <a:schemeClr val="bg1"/>
                </a:solidFill>
              </a:rPr>
              <a:t>Mahrdt</a:t>
            </a:r>
            <a:endParaRPr lang="de-DE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03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57" y="1628800"/>
            <a:ext cx="7762875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5472608" cy="504056"/>
          </a:xfrm>
        </p:spPr>
        <p:txBody>
          <a:bodyPr/>
          <a:lstStyle/>
          <a:p>
            <a:r>
              <a:rPr lang="de-DE" dirty="0" smtClean="0"/>
              <a:t>Triple </a:t>
            </a:r>
            <a:r>
              <a:rPr lang="de-DE" dirty="0" err="1" smtClean="0"/>
              <a:t>Mirror</a:t>
            </a:r>
            <a:r>
              <a:rPr lang="de-DE" dirty="0" smtClean="0"/>
              <a:t> </a:t>
            </a:r>
            <a:r>
              <a:rPr lang="de-DE" dirty="0" err="1" smtClean="0"/>
              <a:t>Assembly</a:t>
            </a:r>
            <a:r>
              <a:rPr lang="de-DE" dirty="0" smtClean="0"/>
              <a:t> test setup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21</a:t>
            </a:fld>
            <a:endParaRPr lang="de-DE"/>
          </a:p>
        </p:txBody>
      </p:sp>
      <p:grpSp>
        <p:nvGrpSpPr>
          <p:cNvPr id="3" name="Group 2"/>
          <p:cNvGrpSpPr/>
          <p:nvPr/>
        </p:nvGrpSpPr>
        <p:grpSpPr>
          <a:xfrm>
            <a:off x="376481" y="5183534"/>
            <a:ext cx="1060635" cy="1338860"/>
            <a:chOff x="376481" y="5183534"/>
            <a:chExt cx="1060635" cy="1338860"/>
          </a:xfrm>
        </p:grpSpPr>
        <p:cxnSp>
          <p:nvCxnSpPr>
            <p:cNvPr id="9" name="Straight Arrow Connector 8"/>
            <p:cNvCxnSpPr/>
            <p:nvPr/>
          </p:nvCxnSpPr>
          <p:spPr>
            <a:xfrm rot="10800000">
              <a:off x="602490" y="5548074"/>
              <a:ext cx="7200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10800000" flipV="1">
              <a:off x="1322570" y="5548074"/>
              <a:ext cx="0" cy="72008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 rot="10800000">
              <a:off x="1250562" y="5476066"/>
              <a:ext cx="144016" cy="1440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2" name="TextBox 19"/>
            <p:cNvSpPr txBox="1"/>
            <p:nvPr/>
          </p:nvSpPr>
          <p:spPr>
            <a:xfrm>
              <a:off x="376481" y="5315935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i="1" dirty="0" smtClean="0"/>
                <a:t>x</a:t>
              </a:r>
              <a:endParaRPr lang="de-DE" i="1" dirty="0"/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1221092" y="5183534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i="1" dirty="0" smtClean="0"/>
                <a:t>z</a:t>
              </a:r>
              <a:endParaRPr lang="de-DE" i="1" dirty="0"/>
            </a:p>
          </p:txBody>
        </p:sp>
        <p:sp>
          <p:nvSpPr>
            <p:cNvPr id="14" name="TextBox 19"/>
            <p:cNvSpPr txBox="1"/>
            <p:nvPr/>
          </p:nvSpPr>
          <p:spPr>
            <a:xfrm>
              <a:off x="1178555" y="6153062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i="1" dirty="0" smtClean="0"/>
                <a:t>y</a:t>
              </a:r>
              <a:endParaRPr lang="de-DE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1375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5472608" cy="504056"/>
          </a:xfrm>
        </p:spPr>
        <p:txBody>
          <a:bodyPr/>
          <a:lstStyle/>
          <a:p>
            <a:r>
              <a:rPr lang="de-DE" dirty="0" smtClean="0"/>
              <a:t>Triple </a:t>
            </a:r>
            <a:r>
              <a:rPr lang="de-DE" dirty="0" err="1" smtClean="0"/>
              <a:t>Mirror</a:t>
            </a:r>
            <a:r>
              <a:rPr lang="de-DE" dirty="0" smtClean="0"/>
              <a:t> </a:t>
            </a:r>
            <a:r>
              <a:rPr lang="de-DE" dirty="0" err="1" smtClean="0"/>
              <a:t>Assembly</a:t>
            </a:r>
            <a:r>
              <a:rPr lang="de-DE" dirty="0" smtClean="0"/>
              <a:t> test setup</a:t>
            </a:r>
            <a:br>
              <a:rPr lang="de-DE" dirty="0" smtClean="0"/>
            </a:br>
            <a:r>
              <a:rPr lang="de-DE" dirty="0" smtClean="0"/>
              <a:t>- lab picture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7" name="hexschne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31640" y="1325960"/>
            <a:ext cx="6696744" cy="50225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61853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478" y="1321271"/>
            <a:ext cx="5019810" cy="542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Determine vertex/ point of minimal coupling of TMA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23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26672" y="3414168"/>
                <a:ext cx="389144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de-DE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/>
                            </a:rPr>
                            <m:t>V</m:t>
                          </m:r>
                        </m:e>
                      </m:ac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672" y="3414168"/>
                <a:ext cx="389144" cy="402931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775398" y="5430392"/>
                <a:ext cx="500458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de-DE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/>
                            </a:rPr>
                            <m:t>PP</m:t>
                          </m:r>
                        </m:e>
                      </m:ac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398" y="5430392"/>
                <a:ext cx="500458" cy="402931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012160" y="5672957"/>
            <a:ext cx="2808312" cy="369332"/>
          </a:xfrm>
          <a:prstGeom prst="rect">
            <a:avLst/>
          </a:prstGeom>
          <a:solidFill>
            <a:srgbClr val="C0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de-DE" i="1" dirty="0">
                <a:solidFill>
                  <a:schemeClr val="bg1"/>
                </a:solidFill>
                <a:latin typeface="Symbol" pitchFamily="18" charset="2"/>
              </a:rPr>
              <a:t>d</a:t>
            </a:r>
            <a:r>
              <a:rPr lang="de-DE" i="1" dirty="0">
                <a:solidFill>
                  <a:schemeClr val="bg1"/>
                </a:solidFill>
              </a:rPr>
              <a:t>L = 2v</a:t>
            </a:r>
            <a:r>
              <a:rPr lang="de-DE" dirty="0">
                <a:solidFill>
                  <a:schemeClr val="bg1"/>
                </a:solidFill>
              </a:rPr>
              <a:t>(V</a:t>
            </a:r>
            <a:r>
              <a:rPr lang="de-DE" i="1" baseline="30000" dirty="0">
                <a:solidFill>
                  <a:schemeClr val="bg1"/>
                </a:solidFill>
              </a:rPr>
              <a:t>z</a:t>
            </a:r>
            <a:r>
              <a:rPr lang="de-DE" i="1" dirty="0">
                <a:solidFill>
                  <a:schemeClr val="bg1"/>
                </a:solidFill>
              </a:rPr>
              <a:t>-</a:t>
            </a:r>
            <a:r>
              <a:rPr lang="de-DE" dirty="0">
                <a:solidFill>
                  <a:schemeClr val="bg1"/>
                </a:solidFill>
              </a:rPr>
              <a:t>PP</a:t>
            </a:r>
            <a:r>
              <a:rPr lang="de-DE" i="1" baseline="30000" dirty="0">
                <a:solidFill>
                  <a:schemeClr val="bg1"/>
                </a:solidFill>
              </a:rPr>
              <a:t>z</a:t>
            </a:r>
            <a:r>
              <a:rPr lang="de-DE" dirty="0">
                <a:solidFill>
                  <a:schemeClr val="bg1"/>
                </a:solidFill>
              </a:rPr>
              <a:t>) </a:t>
            </a:r>
            <a:r>
              <a:rPr lang="de-DE" i="1" dirty="0">
                <a:solidFill>
                  <a:schemeClr val="bg1"/>
                </a:solidFill>
              </a:rPr>
              <a:t>– 2w</a:t>
            </a:r>
            <a:r>
              <a:rPr lang="de-DE" dirty="0">
                <a:solidFill>
                  <a:schemeClr val="bg1"/>
                </a:solidFill>
              </a:rPr>
              <a:t>(V</a:t>
            </a:r>
            <a:r>
              <a:rPr lang="de-DE" i="1" baseline="30000" dirty="0">
                <a:solidFill>
                  <a:schemeClr val="bg1"/>
                </a:solidFill>
              </a:rPr>
              <a:t>y</a:t>
            </a:r>
            <a:r>
              <a:rPr lang="de-DE" i="1" dirty="0">
                <a:solidFill>
                  <a:schemeClr val="bg1"/>
                </a:solidFill>
              </a:rPr>
              <a:t>-</a:t>
            </a:r>
            <a:r>
              <a:rPr lang="de-DE" dirty="0">
                <a:solidFill>
                  <a:schemeClr val="bg1"/>
                </a:solidFill>
              </a:rPr>
              <a:t>PP</a:t>
            </a:r>
            <a:r>
              <a:rPr lang="de-DE" i="1" baseline="30000" dirty="0">
                <a:solidFill>
                  <a:schemeClr val="bg1"/>
                </a:solidFill>
              </a:rPr>
              <a:t>y</a:t>
            </a:r>
            <a:r>
              <a:rPr lang="de-DE" dirty="0">
                <a:solidFill>
                  <a:schemeClr val="bg1"/>
                </a:solidFill>
              </a:rPr>
              <a:t>)</a:t>
            </a:r>
            <a:endParaRPr lang="de-DE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2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Y:\DaSchu\Uni Hannover\Vorträge\2011_12_08_Seminar_Talk\SCIFO201108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6" y="2173506"/>
            <a:ext cx="8799136" cy="350917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3779912" y="1196752"/>
            <a:ext cx="1944216" cy="432048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580875"/>
            <a:ext cx="681234" cy="61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3642538"/>
            <a:ext cx="801832" cy="65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64088" y="1988840"/>
            <a:ext cx="2808312" cy="369332"/>
          </a:xfrm>
          <a:prstGeom prst="rect">
            <a:avLst/>
          </a:prstGeom>
          <a:solidFill>
            <a:srgbClr val="C0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de-DE" i="1" dirty="0">
                <a:solidFill>
                  <a:schemeClr val="bg1"/>
                </a:solidFill>
                <a:latin typeface="Symbol" pitchFamily="18" charset="2"/>
              </a:rPr>
              <a:t>d</a:t>
            </a:r>
            <a:r>
              <a:rPr lang="de-DE" i="1" dirty="0">
                <a:solidFill>
                  <a:schemeClr val="bg1"/>
                </a:solidFill>
              </a:rPr>
              <a:t>L = 2v</a:t>
            </a:r>
            <a:r>
              <a:rPr lang="de-DE" dirty="0">
                <a:solidFill>
                  <a:schemeClr val="bg1"/>
                </a:solidFill>
              </a:rPr>
              <a:t>(V</a:t>
            </a:r>
            <a:r>
              <a:rPr lang="de-DE" i="1" baseline="30000" dirty="0">
                <a:solidFill>
                  <a:schemeClr val="bg1"/>
                </a:solidFill>
              </a:rPr>
              <a:t>z</a:t>
            </a:r>
            <a:r>
              <a:rPr lang="de-DE" i="1" dirty="0">
                <a:solidFill>
                  <a:schemeClr val="bg1"/>
                </a:solidFill>
              </a:rPr>
              <a:t>-</a:t>
            </a:r>
            <a:r>
              <a:rPr lang="de-DE" dirty="0">
                <a:solidFill>
                  <a:schemeClr val="bg1"/>
                </a:solidFill>
              </a:rPr>
              <a:t>PP</a:t>
            </a:r>
            <a:r>
              <a:rPr lang="de-DE" i="1" baseline="30000" dirty="0">
                <a:solidFill>
                  <a:schemeClr val="bg1"/>
                </a:solidFill>
              </a:rPr>
              <a:t>z</a:t>
            </a:r>
            <a:r>
              <a:rPr lang="de-DE" dirty="0">
                <a:solidFill>
                  <a:schemeClr val="bg1"/>
                </a:solidFill>
              </a:rPr>
              <a:t>) </a:t>
            </a:r>
            <a:r>
              <a:rPr lang="de-DE" i="1" dirty="0">
                <a:solidFill>
                  <a:schemeClr val="bg1"/>
                </a:solidFill>
              </a:rPr>
              <a:t>– 2w</a:t>
            </a:r>
            <a:r>
              <a:rPr lang="de-DE" dirty="0">
                <a:solidFill>
                  <a:schemeClr val="bg1"/>
                </a:solidFill>
              </a:rPr>
              <a:t>(V</a:t>
            </a:r>
            <a:r>
              <a:rPr lang="de-DE" i="1" baseline="30000" dirty="0">
                <a:solidFill>
                  <a:schemeClr val="bg1"/>
                </a:solidFill>
              </a:rPr>
              <a:t>y</a:t>
            </a:r>
            <a:r>
              <a:rPr lang="de-DE" i="1" dirty="0">
                <a:solidFill>
                  <a:schemeClr val="bg1"/>
                </a:solidFill>
              </a:rPr>
              <a:t>-</a:t>
            </a:r>
            <a:r>
              <a:rPr lang="de-DE" dirty="0">
                <a:solidFill>
                  <a:schemeClr val="bg1"/>
                </a:solidFill>
              </a:rPr>
              <a:t>PP</a:t>
            </a:r>
            <a:r>
              <a:rPr lang="de-DE" i="1" baseline="30000" dirty="0">
                <a:solidFill>
                  <a:schemeClr val="bg1"/>
                </a:solidFill>
              </a:rPr>
              <a:t>y</a:t>
            </a:r>
            <a:r>
              <a:rPr lang="de-DE" dirty="0">
                <a:solidFill>
                  <a:schemeClr val="bg1"/>
                </a:solidFill>
              </a:rPr>
              <a:t>)</a:t>
            </a:r>
            <a:endParaRPr lang="de-DE" i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822406" y="404664"/>
            <a:ext cx="4968552" cy="504056"/>
          </a:xfrm>
        </p:spPr>
        <p:txBody>
          <a:bodyPr/>
          <a:lstStyle/>
          <a:p>
            <a:r>
              <a:rPr lang="de-DE" dirty="0" smtClean="0"/>
              <a:t>Determine vertex/ point of minimal coupling of TMA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162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5976664" cy="504056"/>
          </a:xfrm>
        </p:spPr>
        <p:txBody>
          <a:bodyPr/>
          <a:lstStyle/>
          <a:p>
            <a:r>
              <a:rPr lang="de-DE" dirty="0" smtClean="0"/>
              <a:t>Next step: </a:t>
            </a:r>
            <a:br>
              <a:rPr lang="de-DE" dirty="0" smtClean="0"/>
            </a:br>
            <a:r>
              <a:rPr lang="de-DE" dirty="0" smtClean="0"/>
              <a:t>Hexapod-independent coordinate frame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3779912" y="1196752"/>
            <a:ext cx="1944216" cy="432048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34" y="2241674"/>
            <a:ext cx="6384971" cy="370760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4425">
            <a:off x="6855207" y="1157050"/>
            <a:ext cx="1479624" cy="214654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72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5976664" cy="504056"/>
          </a:xfrm>
        </p:spPr>
        <p:txBody>
          <a:bodyPr/>
          <a:lstStyle/>
          <a:p>
            <a:r>
              <a:rPr lang="de-DE" dirty="0" smtClean="0"/>
              <a:t>Next step: </a:t>
            </a:r>
            <a:br>
              <a:rPr lang="de-DE" dirty="0" smtClean="0"/>
            </a:br>
            <a:r>
              <a:rPr lang="de-DE" dirty="0" smtClean="0"/>
              <a:t>Hexapod-independent coordinate frame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3779912" y="1196752"/>
            <a:ext cx="1944216" cy="432048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34" y="2241674"/>
            <a:ext cx="6384971" cy="370760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4425">
            <a:off x="6855207" y="1157050"/>
            <a:ext cx="1479624" cy="214654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8"/>
          <p:cNvSpPr txBox="1"/>
          <p:nvPr/>
        </p:nvSpPr>
        <p:spPr>
          <a:xfrm>
            <a:off x="6084168" y="4977978"/>
            <a:ext cx="2808312" cy="646331"/>
          </a:xfrm>
          <a:prstGeom prst="rect">
            <a:avLst/>
          </a:prstGeom>
          <a:solidFill>
            <a:srgbClr val="C0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bg1"/>
                </a:solidFill>
              </a:rPr>
              <a:t>Ifocad</a:t>
            </a:r>
            <a:r>
              <a:rPr lang="de-DE" dirty="0" smtClean="0">
                <a:solidFill>
                  <a:schemeClr val="bg1"/>
                </a:solidFill>
              </a:rPr>
              <a:t>-</a:t>
            </a:r>
            <a:r>
              <a:rPr lang="de-DE" dirty="0" err="1" smtClean="0">
                <a:solidFill>
                  <a:schemeClr val="bg1"/>
                </a:solidFill>
              </a:rPr>
              <a:t>Simulations</a:t>
            </a:r>
            <a:r>
              <a:rPr lang="de-DE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de-DE" dirty="0" smtClean="0">
                <a:solidFill>
                  <a:schemeClr val="bg1"/>
                </a:solidFill>
              </a:rPr>
              <a:t>Poster </a:t>
            </a:r>
            <a:r>
              <a:rPr lang="de-DE" dirty="0" err="1" smtClean="0">
                <a:solidFill>
                  <a:schemeClr val="bg1"/>
                </a:solidFill>
              </a:rPr>
              <a:t>by</a:t>
            </a:r>
            <a:r>
              <a:rPr lang="de-DE" dirty="0" smtClean="0">
                <a:solidFill>
                  <a:schemeClr val="bg1"/>
                </a:solidFill>
              </a:rPr>
              <a:t> E. </a:t>
            </a:r>
            <a:r>
              <a:rPr lang="de-DE" dirty="0" err="1" smtClean="0">
                <a:solidFill>
                  <a:schemeClr val="bg1"/>
                </a:solidFill>
              </a:rPr>
              <a:t>Kochkina</a:t>
            </a:r>
            <a:endParaRPr lang="de-DE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2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3779912" y="1196752"/>
            <a:ext cx="1944216" cy="432048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5544616" cy="504056"/>
          </a:xfrm>
        </p:spPr>
        <p:txBody>
          <a:bodyPr/>
          <a:lstStyle/>
          <a:p>
            <a:r>
              <a:rPr lang="de-DE" dirty="0"/>
              <a:t>Optical </a:t>
            </a:r>
            <a:r>
              <a:rPr lang="de-DE" dirty="0" err="1" smtClean="0"/>
              <a:t>Bench</a:t>
            </a:r>
            <a:r>
              <a:rPr lang="de-DE" dirty="0" smtClean="0"/>
              <a:t> </a:t>
            </a:r>
            <a:r>
              <a:rPr lang="de-DE" dirty="0"/>
              <a:t>prototype </a:t>
            </a:r>
            <a:r>
              <a:rPr lang="de-DE" dirty="0" smtClean="0"/>
              <a:t>test setup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84" y="980728"/>
            <a:ext cx="6608019" cy="544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27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3779912" y="1196752"/>
            <a:ext cx="1944216" cy="432048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5544616" cy="504056"/>
          </a:xfrm>
        </p:spPr>
        <p:txBody>
          <a:bodyPr/>
          <a:lstStyle/>
          <a:p>
            <a:r>
              <a:rPr lang="de-DE" dirty="0" smtClean="0"/>
              <a:t>Optical </a:t>
            </a:r>
            <a:r>
              <a:rPr lang="de-DE" dirty="0" err="1" smtClean="0"/>
              <a:t>Bench</a:t>
            </a:r>
            <a:r>
              <a:rPr lang="de-DE" dirty="0" smtClean="0"/>
              <a:t> prototype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setup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- </a:t>
            </a:r>
            <a:r>
              <a:rPr lang="de-DE" dirty="0" err="1" smtClean="0"/>
              <a:t>round-trip</a:t>
            </a:r>
            <a:r>
              <a:rPr lang="de-DE" dirty="0" smtClean="0"/>
              <a:t> </a:t>
            </a:r>
            <a:r>
              <a:rPr lang="de-DE" dirty="0" err="1" smtClean="0"/>
              <a:t>pathlength</a:t>
            </a:r>
            <a:r>
              <a:rPr lang="de-DE" dirty="0" smtClean="0"/>
              <a:t> </a:t>
            </a:r>
            <a:r>
              <a:rPr lang="de-DE" dirty="0" err="1" smtClean="0"/>
              <a:t>measurement</a:t>
            </a:r>
            <a:endParaRPr lang="de-DE" dirty="0"/>
          </a:p>
        </p:txBody>
      </p:sp>
      <p:pic>
        <p:nvPicPr>
          <p:cNvPr id="4099" name="Picture 3" descr="Y:\DaSchu\Measurements\2012_01_26racetrack\OGSEOB20120126-1900\pat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88914"/>
            <a:ext cx="4248472" cy="259684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Y:\DaSchu\Measurements\2012_01_26racetrack\OGSEOB20120126-1900\he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78" y="4050384"/>
            <a:ext cx="4212468" cy="257483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93468" y="2996952"/>
            <a:ext cx="3771020" cy="1938992"/>
          </a:xfrm>
          <a:prstGeom prst="rect">
            <a:avLst/>
          </a:prstGeom>
          <a:solidFill>
            <a:srgbClr val="C0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400" dirty="0" smtClean="0">
                <a:solidFill>
                  <a:schemeClr val="bg1"/>
                </a:solidFill>
              </a:rPr>
              <a:t>Demonstrates the inherent immunity of the racetrack design to Optical Bench motion in the round-trip </a:t>
            </a:r>
            <a:r>
              <a:rPr lang="en-AU" sz="2400" dirty="0" err="1" smtClean="0">
                <a:solidFill>
                  <a:schemeClr val="bg1"/>
                </a:solidFill>
              </a:rPr>
              <a:t>pathlength</a:t>
            </a:r>
            <a:r>
              <a:rPr lang="en-AU" sz="2400" dirty="0" smtClean="0">
                <a:solidFill>
                  <a:schemeClr val="bg1"/>
                </a:solidFill>
              </a:rPr>
              <a:t> measurement</a:t>
            </a:r>
            <a:endParaRPr lang="en-A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89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3779912" y="1196752"/>
            <a:ext cx="1944216" cy="432048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5544616" cy="504056"/>
          </a:xfrm>
        </p:spPr>
        <p:txBody>
          <a:bodyPr/>
          <a:lstStyle/>
          <a:p>
            <a:r>
              <a:rPr lang="de-DE" dirty="0"/>
              <a:t>Optical bench prototype </a:t>
            </a:r>
            <a:r>
              <a:rPr lang="de-DE" dirty="0" smtClean="0"/>
              <a:t>test setup</a:t>
            </a:r>
            <a:br>
              <a:rPr lang="de-DE" dirty="0" smtClean="0"/>
            </a:br>
            <a:r>
              <a:rPr lang="de-DE" dirty="0" smtClean="0"/>
              <a:t>- lab picture</a:t>
            </a:r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427168" cy="496863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77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Satellite gravimetry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11" name="Inhaltsplatzhalter 9"/>
          <p:cNvSpPr>
            <a:spLocks noGrp="1"/>
          </p:cNvSpPr>
          <p:nvPr/>
        </p:nvSpPr>
        <p:spPr>
          <a:xfrm>
            <a:off x="7596336" y="2997647"/>
            <a:ext cx="1295648" cy="287337"/>
          </a:xfrm>
          <a:prstGeom prst="rect">
            <a:avLst/>
          </a:prstGeom>
        </p:spPr>
        <p:txBody>
          <a:bodyPr/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pitchFamily="18" charset="2"/>
              <a:buNone/>
            </a:pPr>
            <a:r>
              <a:rPr lang="de-DE" sz="1200" b="1" dirty="0" smtClean="0">
                <a:solidFill>
                  <a:schemeClr val="bg1"/>
                </a:solidFill>
                <a:latin typeface="Arial Narrow" pitchFamily="34" charset="0"/>
              </a:rPr>
              <a:t>GFZ Potsdam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42844" y="1142984"/>
            <a:ext cx="8858312" cy="542928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2600" dirty="0" smtClean="0"/>
              <a:t>Mapping the global gravity field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AU" sz="2600" dirty="0" smtClean="0"/>
              <a:t>Often expressed as spherical harmonic expansion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AU" sz="2600" dirty="0" smtClean="0"/>
              <a:t>Static and dynamic components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AU" sz="2600" dirty="0" smtClean="0"/>
              <a:t>Geoscience (glacial/polar ice changes, solid earth deformation, hydrology)</a:t>
            </a:r>
          </a:p>
          <a:p>
            <a:pPr algn="l"/>
            <a:r>
              <a:rPr lang="en-AU" sz="2600" dirty="0" smtClean="0"/>
              <a:t>Techniques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AU" sz="2600" dirty="0" smtClean="0"/>
              <a:t>Orbit determination and tracking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AU" sz="2600" dirty="0" smtClean="0"/>
              <a:t>Satellite-to-satellite tracking (SST)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AU" sz="2600" dirty="0" smtClean="0"/>
              <a:t>Gravity </a:t>
            </a:r>
            <a:r>
              <a:rPr lang="en-AU" sz="2600" dirty="0" err="1" smtClean="0"/>
              <a:t>gradiometry</a:t>
            </a:r>
            <a:endParaRPr lang="en-AU" sz="2600" dirty="0" smtClean="0"/>
          </a:p>
          <a:p>
            <a:pPr algn="l"/>
            <a:r>
              <a:rPr lang="en-AU" sz="2600" dirty="0" smtClean="0"/>
              <a:t>Recent gravity field satellites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AU" sz="2600" dirty="0" smtClean="0"/>
              <a:t>CHAMP (Germany)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AU" sz="2600" dirty="0" smtClean="0"/>
              <a:t>GRACE (US-German collaboration)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AU" sz="2600" dirty="0" smtClean="0"/>
              <a:t>GOCE (ESA)</a:t>
            </a:r>
          </a:p>
          <a:p>
            <a:endParaRPr lang="en-AU" dirty="0"/>
          </a:p>
        </p:txBody>
      </p:sp>
      <p:pic>
        <p:nvPicPr>
          <p:cNvPr id="10" name="Picture 9" descr="C:\Users\beshea\Desktop\g001_eg01s_soft60-1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6741" y="2827856"/>
            <a:ext cx="3744415" cy="3744416"/>
          </a:xfrm>
          <a:prstGeom prst="rect">
            <a:avLst/>
          </a:prstGeom>
          <a:noFill/>
        </p:spPr>
      </p:pic>
      <p:sp>
        <p:nvSpPr>
          <p:cNvPr id="12" name="Inhaltsplatzhalter 9"/>
          <p:cNvSpPr>
            <a:spLocks noGrp="1"/>
          </p:cNvSpPr>
          <p:nvPr/>
        </p:nvSpPr>
        <p:spPr>
          <a:xfrm>
            <a:off x="7380312" y="5949280"/>
            <a:ext cx="1295648" cy="287337"/>
          </a:xfrm>
          <a:prstGeom prst="rect">
            <a:avLst/>
          </a:prstGeom>
        </p:spPr>
        <p:txBody>
          <a:bodyPr/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pitchFamily="18" charset="2"/>
              <a:buNone/>
            </a:pPr>
            <a:r>
              <a:rPr lang="de-DE" sz="1200" b="1" dirty="0" smtClean="0">
                <a:solidFill>
                  <a:schemeClr val="bg1"/>
                </a:solidFill>
                <a:latin typeface="Arial Narrow" pitchFamily="34" charset="0"/>
              </a:rPr>
              <a:t>GFZ</a:t>
            </a:r>
          </a:p>
        </p:txBody>
      </p:sp>
    </p:spTree>
    <p:extLst>
      <p:ext uri="{BB962C8B-B14F-4D97-AF65-F5344CB8AC3E}">
        <p14:creationId xmlns:p14="http://schemas.microsoft.com/office/powerpoint/2010/main" val="267814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3779912" y="1196752"/>
            <a:ext cx="1944216" cy="432048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5544616" cy="504056"/>
          </a:xfrm>
        </p:spPr>
        <p:txBody>
          <a:bodyPr/>
          <a:lstStyle/>
          <a:p>
            <a:r>
              <a:rPr lang="de-DE" dirty="0" smtClean="0"/>
              <a:t>Optical bench prototype</a:t>
            </a:r>
            <a:endParaRPr lang="de-DE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452528" cy="497987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83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76256" y="6509900"/>
            <a:ext cx="2133600" cy="365125"/>
          </a:xfrm>
        </p:spPr>
        <p:txBody>
          <a:bodyPr/>
          <a:lstStyle/>
          <a:p>
            <a:fld id="{B3581B3B-6661-4D10-8B23-A7CD5012B7AD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992888" cy="504056"/>
          </a:xfrm>
        </p:spPr>
        <p:txBody>
          <a:bodyPr/>
          <a:lstStyle/>
          <a:p>
            <a:r>
              <a:rPr lang="de-DE" dirty="0" smtClean="0"/>
              <a:t>Optical bench prototype</a:t>
            </a:r>
            <a:br>
              <a:rPr lang="de-DE" dirty="0" smtClean="0"/>
            </a:br>
            <a:r>
              <a:rPr lang="de-DE" dirty="0" smtClean="0"/>
              <a:t>- DWS/</a:t>
            </a:r>
            <a:r>
              <a:rPr lang="de-DE" dirty="0" err="1" smtClean="0"/>
              <a:t>Steering</a:t>
            </a:r>
            <a:r>
              <a:rPr lang="de-DE" dirty="0" smtClean="0"/>
              <a:t> </a:t>
            </a:r>
            <a:r>
              <a:rPr lang="de-DE" dirty="0" err="1" smtClean="0"/>
              <a:t>mirror</a:t>
            </a:r>
            <a:r>
              <a:rPr lang="de-DE" dirty="0" smtClean="0"/>
              <a:t> </a:t>
            </a:r>
            <a:r>
              <a:rPr lang="de-DE" dirty="0" err="1" smtClean="0"/>
              <a:t>closed-loop</a:t>
            </a:r>
            <a:r>
              <a:rPr lang="de-DE" dirty="0" smtClean="0"/>
              <a:t>, DWS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r>
              <a:rPr lang="de-DE" dirty="0" smtClean="0"/>
              <a:t> stability</a:t>
            </a:r>
            <a:endParaRPr lang="de-DE" dirty="0"/>
          </a:p>
        </p:txBody>
      </p:sp>
      <p:pic>
        <p:nvPicPr>
          <p:cNvPr id="4098" name="Picture 2" descr="Y:\DaSchu\Uni Hannover\Vorträge\2012_05_21_LISA_Symposium\DWSlps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5188246" cy="26372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Y:\DaSchu\Uni Hannover\Vorträge\2012_05_21_LISA_Symposium\lpsdpath2012_04_05&amp;_05_1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48" y="4005064"/>
            <a:ext cx="5247160" cy="266721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55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8424936" cy="2088232"/>
          </a:xfrm>
        </p:spPr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de-DE" sz="2800" dirty="0" err="1" smtClean="0"/>
              <a:t>Verify</a:t>
            </a:r>
            <a:r>
              <a:rPr lang="de-DE" sz="2800" dirty="0" smtClean="0"/>
              <a:t> performance of Optical bench</a:t>
            </a:r>
            <a:endParaRPr lang="de-DE" dirty="0" smtClean="0"/>
          </a:p>
          <a:p>
            <a:pPr marL="457200" indent="-457200" algn="l">
              <a:buFont typeface="Arial" pitchFamily="34" charset="0"/>
              <a:buChar char="•"/>
            </a:pPr>
            <a:r>
              <a:rPr lang="de-DE" sz="2800" dirty="0" smtClean="0"/>
              <a:t>Integrate Optical bench and Triple mirror assembly (will be delivered from ANU) in one setup</a:t>
            </a:r>
            <a:endParaRPr lang="de-DE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5544616" cy="504056"/>
          </a:xfrm>
        </p:spPr>
        <p:txBody>
          <a:bodyPr/>
          <a:lstStyle/>
          <a:p>
            <a:r>
              <a:rPr lang="de-DE" dirty="0" smtClean="0"/>
              <a:t>Next steps</a:t>
            </a:r>
            <a:endParaRPr lang="de-DE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90" y="2564904"/>
            <a:ext cx="6133370" cy="391829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10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3779912" y="1196752"/>
            <a:ext cx="1944216" cy="432048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35496" y="1052731"/>
            <a:ext cx="65527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z="2200" dirty="0" smtClean="0"/>
              <a:t>GRACE </a:t>
            </a:r>
            <a:r>
              <a:rPr lang="de-DE" sz="2200" dirty="0" err="1" smtClean="0"/>
              <a:t>follow</a:t>
            </a:r>
            <a:r>
              <a:rPr lang="de-DE" sz="2200" dirty="0" smtClean="0"/>
              <a:t>-on will </a:t>
            </a:r>
            <a:r>
              <a:rPr lang="de-DE" sz="2200" dirty="0" err="1" smtClean="0"/>
              <a:t>be</a:t>
            </a:r>
            <a:r>
              <a:rPr lang="de-DE" sz="2200" dirty="0" smtClean="0"/>
              <a:t> a </a:t>
            </a:r>
            <a:r>
              <a:rPr lang="de-DE" sz="2200" dirty="0" err="1" smtClean="0"/>
              <a:t>milestone</a:t>
            </a:r>
            <a:r>
              <a:rPr lang="de-DE" sz="2200" dirty="0" smtClean="0"/>
              <a:t> </a:t>
            </a:r>
            <a:r>
              <a:rPr lang="de-DE" sz="2200" dirty="0" err="1" smtClean="0"/>
              <a:t>as</a:t>
            </a:r>
            <a:r>
              <a:rPr lang="de-DE" sz="2200" dirty="0" smtClean="0"/>
              <a:t> </a:t>
            </a:r>
            <a:r>
              <a:rPr lang="de-DE" sz="2200" dirty="0" err="1" smtClean="0"/>
              <a:t>the</a:t>
            </a:r>
            <a:r>
              <a:rPr lang="de-DE" sz="2200" dirty="0" smtClean="0"/>
              <a:t> </a:t>
            </a:r>
            <a:r>
              <a:rPr lang="de-DE" sz="2200" dirty="0" err="1" smtClean="0"/>
              <a:t>first</a:t>
            </a:r>
            <a:r>
              <a:rPr lang="de-DE" sz="2200" dirty="0" smtClean="0"/>
              <a:t> inter-</a:t>
            </a:r>
            <a:r>
              <a:rPr lang="de-DE" sz="2200" dirty="0" err="1" smtClean="0"/>
              <a:t>satellite</a:t>
            </a:r>
            <a:r>
              <a:rPr lang="de-DE" sz="2200" dirty="0" smtClean="0"/>
              <a:t> </a:t>
            </a:r>
            <a:r>
              <a:rPr lang="de-DE" sz="2200" dirty="0" err="1" smtClean="0"/>
              <a:t>laser</a:t>
            </a:r>
            <a:r>
              <a:rPr lang="de-DE" sz="2200" dirty="0" smtClean="0"/>
              <a:t> </a:t>
            </a:r>
            <a:r>
              <a:rPr lang="de-DE" sz="2200" dirty="0" err="1" smtClean="0"/>
              <a:t>interferometer</a:t>
            </a:r>
            <a:r>
              <a:rPr lang="de-DE" sz="2200" dirty="0" smtClean="0"/>
              <a:t> </a:t>
            </a:r>
            <a:r>
              <a:rPr lang="de-DE" sz="2200" dirty="0" err="1" smtClean="0"/>
              <a:t>with</a:t>
            </a:r>
            <a:r>
              <a:rPr lang="de-DE" sz="2200" dirty="0" smtClean="0"/>
              <a:t> </a:t>
            </a:r>
            <a:r>
              <a:rPr lang="de-DE" sz="2200" dirty="0" err="1" smtClean="0"/>
              <a:t>many</a:t>
            </a:r>
            <a:r>
              <a:rPr lang="de-DE" sz="2200" dirty="0" smtClean="0"/>
              <a:t> </a:t>
            </a:r>
            <a:r>
              <a:rPr lang="de-DE" sz="2200" dirty="0" err="1" smtClean="0"/>
              <a:t>similarities</a:t>
            </a:r>
            <a:r>
              <a:rPr lang="de-DE" sz="2200" dirty="0" smtClean="0"/>
              <a:t> </a:t>
            </a:r>
            <a:r>
              <a:rPr lang="de-DE" sz="2200" dirty="0" err="1" smtClean="0"/>
              <a:t>to</a:t>
            </a:r>
            <a:r>
              <a:rPr lang="de-DE" sz="2200" dirty="0" smtClean="0"/>
              <a:t> LISA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2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sz="2200" dirty="0" smtClean="0"/>
              <a:t>Work </a:t>
            </a:r>
            <a:r>
              <a:rPr lang="de-DE" sz="2200" dirty="0" err="1" smtClean="0"/>
              <a:t>progress</a:t>
            </a:r>
            <a:r>
              <a:rPr lang="de-DE" sz="2200" dirty="0" smtClean="0"/>
              <a:t> </a:t>
            </a:r>
            <a:r>
              <a:rPr lang="de-DE" sz="2200" dirty="0" err="1" smtClean="0"/>
              <a:t>at</a:t>
            </a:r>
            <a:r>
              <a:rPr lang="de-DE" sz="2200" dirty="0" smtClean="0"/>
              <a:t> AEI: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de-DE" sz="2200" dirty="0" smtClean="0">
                <a:solidFill>
                  <a:schemeClr val="bg1">
                    <a:lumMod val="50000"/>
                  </a:schemeClr>
                </a:solidFill>
              </a:rPr>
              <a:t>Triple </a:t>
            </a:r>
            <a:r>
              <a:rPr lang="de-DE" sz="2200" dirty="0" err="1" smtClean="0">
                <a:solidFill>
                  <a:schemeClr val="bg1">
                    <a:lumMod val="50000"/>
                  </a:schemeClr>
                </a:solidFill>
              </a:rPr>
              <a:t>Mirror</a:t>
            </a:r>
            <a:r>
              <a:rPr lang="de-DE" sz="2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bg1">
                    <a:lumMod val="50000"/>
                  </a:schemeClr>
                </a:solidFill>
              </a:rPr>
              <a:t>Assembly</a:t>
            </a:r>
            <a:r>
              <a:rPr lang="de-DE" sz="2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bg1">
                    <a:lumMod val="50000"/>
                  </a:schemeClr>
                </a:solidFill>
              </a:rPr>
              <a:t>test</a:t>
            </a:r>
            <a:r>
              <a:rPr lang="de-DE" sz="2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bg1">
                    <a:lumMod val="50000"/>
                  </a:schemeClr>
                </a:solidFill>
              </a:rPr>
              <a:t>setup</a:t>
            </a:r>
            <a:r>
              <a:rPr lang="de-DE" sz="2200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de-DE" sz="2200" dirty="0" err="1" smtClean="0">
                <a:solidFill>
                  <a:schemeClr val="bg1">
                    <a:lumMod val="50000"/>
                  </a:schemeClr>
                </a:solidFill>
              </a:rPr>
              <a:t>Determine</a:t>
            </a:r>
            <a:r>
              <a:rPr lang="de-DE" sz="2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bg1">
                    <a:lumMod val="50000"/>
                  </a:schemeClr>
                </a:solidFill>
              </a:rPr>
              <a:t>vertex</a:t>
            </a:r>
            <a:r>
              <a:rPr lang="de-DE" sz="2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2200" dirty="0" smtClean="0">
                <a:solidFill>
                  <a:schemeClr val="bg1">
                    <a:lumMod val="50000"/>
                  </a:schemeClr>
                </a:solidFill>
              </a:rPr>
              <a:t> TMA </a:t>
            </a:r>
            <a:r>
              <a:rPr lang="de-DE" sz="2200" dirty="0" err="1" smtClean="0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de-DE" sz="2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bg1">
                    <a:lumMod val="50000"/>
                  </a:schemeClr>
                </a:solidFill>
              </a:rPr>
              <a:t>rotating</a:t>
            </a:r>
            <a:r>
              <a:rPr lang="de-DE" sz="2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bg1">
                    <a:lumMod val="50000"/>
                  </a:schemeClr>
                </a:solidFill>
              </a:rPr>
              <a:t>hexapod</a:t>
            </a:r>
            <a:endParaRPr lang="de-DE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de-DE" sz="2200" dirty="0" smtClean="0">
                <a:solidFill>
                  <a:schemeClr val="bg1">
                    <a:lumMod val="50000"/>
                  </a:schemeClr>
                </a:solidFill>
              </a:rPr>
              <a:t>Optical </a:t>
            </a:r>
            <a:r>
              <a:rPr lang="de-DE" sz="2200" dirty="0" err="1" smtClean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lang="de-DE" sz="2200" smtClean="0">
                <a:solidFill>
                  <a:schemeClr val="bg1">
                    <a:lumMod val="50000"/>
                  </a:schemeClr>
                </a:solidFill>
              </a:rPr>
              <a:t>ench</a:t>
            </a:r>
            <a:r>
              <a:rPr lang="de-DE" sz="2200" dirty="0" smtClean="0">
                <a:solidFill>
                  <a:schemeClr val="bg1">
                    <a:lumMod val="50000"/>
                  </a:schemeClr>
                </a:solidFill>
              </a:rPr>
              <a:t> prototype: DWS </a:t>
            </a:r>
            <a:r>
              <a:rPr lang="de-DE" sz="2200" dirty="0">
                <a:solidFill>
                  <a:schemeClr val="bg1">
                    <a:lumMod val="50000"/>
                  </a:schemeClr>
                </a:solidFill>
              </a:rPr>
              <a:t>with </a:t>
            </a:r>
            <a:r>
              <a:rPr lang="de-DE" sz="2200" dirty="0" err="1">
                <a:solidFill>
                  <a:schemeClr val="bg1">
                    <a:lumMod val="50000"/>
                  </a:schemeClr>
                </a:solidFill>
              </a:rPr>
              <a:t>closed</a:t>
            </a:r>
            <a:r>
              <a:rPr lang="de-DE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bg1">
                    <a:lumMod val="50000"/>
                  </a:schemeClr>
                </a:solidFill>
              </a:rPr>
              <a:t>steering</a:t>
            </a:r>
            <a:r>
              <a:rPr lang="de-DE" sz="2200" dirty="0" smtClean="0">
                <a:solidFill>
                  <a:schemeClr val="bg1">
                    <a:lumMod val="50000"/>
                  </a:schemeClr>
                </a:solidFill>
              </a:rPr>
              <a:t> mirror </a:t>
            </a:r>
            <a:r>
              <a:rPr lang="de-DE" sz="2200" dirty="0" err="1" smtClean="0">
                <a:solidFill>
                  <a:schemeClr val="bg1">
                    <a:lumMod val="50000"/>
                  </a:schemeClr>
                </a:solidFill>
              </a:rPr>
              <a:t>loop</a:t>
            </a:r>
            <a:r>
              <a:rPr lang="de-DE" sz="2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bg1">
                    <a:lumMod val="50000"/>
                  </a:schemeClr>
                </a:solidFill>
              </a:rPr>
              <a:t>established</a:t>
            </a:r>
            <a:endParaRPr lang="de-DE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00100" lvl="1" indent="-342900"/>
            <a:endParaRPr lang="de-DE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11960" y="6218148"/>
            <a:ext cx="3993144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C00000"/>
                </a:solidFill>
              </a:rPr>
              <a:t>Thanks for your attention!</a:t>
            </a:r>
            <a:endParaRPr lang="de-DE" sz="2800" dirty="0">
              <a:solidFill>
                <a:srgbClr val="C00000"/>
              </a:solidFill>
            </a:endParaRPr>
          </a:p>
        </p:txBody>
      </p:sp>
      <p:pic>
        <p:nvPicPr>
          <p:cNvPr id="14" name="Picture 2" descr="Y:\DaSchu\Uni Hannover\Vorträge\2011_12_08_Seminar_Talk\Screenshot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441" y="2852936"/>
            <a:ext cx="1828047" cy="191012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809" y="983212"/>
            <a:ext cx="2423679" cy="1628609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C:\Users\beshea\Desktop\g001_eg01s_soft60-12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1298" y="4077072"/>
            <a:ext cx="2325660" cy="2325661"/>
          </a:xfrm>
          <a:prstGeom prst="rect">
            <a:avLst/>
          </a:prstGeom>
          <a:noFill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72194"/>
            <a:ext cx="3222248" cy="215315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31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What is GRACE?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7" name="Picture 6" descr="C:\Documents and Settings\gusted\Desktop\G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455" y="3645024"/>
            <a:ext cx="8407058" cy="1944216"/>
          </a:xfrm>
          <a:prstGeom prst="rect">
            <a:avLst/>
          </a:prstGeom>
          <a:noFill/>
        </p:spPr>
      </p:pic>
      <p:pic>
        <p:nvPicPr>
          <p:cNvPr id="8" name="Picture 7" descr="GracePIA04236nasajp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61787"/>
            <a:ext cx="3483449" cy="235166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nhaltsplatzhalter 9"/>
          <p:cNvSpPr>
            <a:spLocks noGrp="1"/>
          </p:cNvSpPr>
          <p:nvPr/>
        </p:nvSpPr>
        <p:spPr>
          <a:xfrm>
            <a:off x="8100392" y="2924944"/>
            <a:ext cx="647824" cy="287337"/>
          </a:xfrm>
          <a:prstGeom prst="rect">
            <a:avLst/>
          </a:prstGeom>
        </p:spPr>
        <p:txBody>
          <a:bodyPr/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pitchFamily="18" charset="2"/>
              <a:buNone/>
            </a:pPr>
            <a:r>
              <a:rPr lang="en-AU" sz="1200" b="1" dirty="0" smtClean="0">
                <a:solidFill>
                  <a:schemeClr val="bg1"/>
                </a:solidFill>
                <a:latin typeface="Arial Narrow" pitchFamily="34" charset="0"/>
              </a:rPr>
              <a:t>CSR </a:t>
            </a:r>
            <a:endParaRPr lang="de-DE" sz="1200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58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What is </a:t>
            </a:r>
            <a:r>
              <a:rPr lang="de-DE" dirty="0"/>
              <a:t>GRACE?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6" name="Picture 5" descr="C:\Documents and Settings\gusted\Desktop\G3.png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532" y="3717032"/>
            <a:ext cx="8424936" cy="1948350"/>
          </a:xfrm>
          <a:prstGeom prst="rect">
            <a:avLst/>
          </a:prstGeom>
          <a:noFill/>
        </p:spPr>
      </p:pic>
      <p:pic>
        <p:nvPicPr>
          <p:cNvPr id="8" name="Picture 7" descr="GracePIA04236nasajp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61787"/>
            <a:ext cx="3483449" cy="235166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nhaltsplatzhalter 9"/>
          <p:cNvSpPr>
            <a:spLocks noGrp="1"/>
          </p:cNvSpPr>
          <p:nvPr/>
        </p:nvSpPr>
        <p:spPr>
          <a:xfrm>
            <a:off x="8100392" y="2924944"/>
            <a:ext cx="647824" cy="287337"/>
          </a:xfrm>
          <a:prstGeom prst="rect">
            <a:avLst/>
          </a:prstGeom>
        </p:spPr>
        <p:txBody>
          <a:bodyPr/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pitchFamily="18" charset="2"/>
              <a:buNone/>
            </a:pPr>
            <a:r>
              <a:rPr lang="en-AU" sz="1200" b="1" dirty="0" smtClean="0">
                <a:solidFill>
                  <a:schemeClr val="bg1"/>
                </a:solidFill>
                <a:latin typeface="Arial Narrow" pitchFamily="34" charset="0"/>
              </a:rPr>
              <a:t>CSR </a:t>
            </a:r>
            <a:endParaRPr lang="de-DE" sz="1200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50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What is </a:t>
            </a:r>
            <a:r>
              <a:rPr lang="de-DE" dirty="0"/>
              <a:t>GRACE?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7" name="Picture 6" descr="C:\Documents and Settings\gusted\Desktop\G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471" y="3933056"/>
            <a:ext cx="8407058" cy="1944216"/>
          </a:xfrm>
          <a:prstGeom prst="rect">
            <a:avLst/>
          </a:prstGeom>
          <a:noFill/>
        </p:spPr>
      </p:pic>
      <p:pic>
        <p:nvPicPr>
          <p:cNvPr id="8" name="Picture 7" descr="GracePIA04236nasajp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61787"/>
            <a:ext cx="3483449" cy="235166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nhaltsplatzhalter 9"/>
          <p:cNvSpPr>
            <a:spLocks noGrp="1"/>
          </p:cNvSpPr>
          <p:nvPr/>
        </p:nvSpPr>
        <p:spPr>
          <a:xfrm>
            <a:off x="8100392" y="2924944"/>
            <a:ext cx="647824" cy="287337"/>
          </a:xfrm>
          <a:prstGeom prst="rect">
            <a:avLst/>
          </a:prstGeom>
        </p:spPr>
        <p:txBody>
          <a:bodyPr/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pitchFamily="18" charset="2"/>
              <a:buNone/>
            </a:pPr>
            <a:r>
              <a:rPr lang="en-AU" sz="1200" b="1" dirty="0" smtClean="0">
                <a:solidFill>
                  <a:schemeClr val="bg1"/>
                </a:solidFill>
                <a:latin typeface="Arial Narrow" pitchFamily="34" charset="0"/>
              </a:rPr>
              <a:t>CSR </a:t>
            </a:r>
            <a:endParaRPr lang="de-DE" sz="1200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5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99" y="923626"/>
            <a:ext cx="3960440" cy="538569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What is </a:t>
            </a:r>
            <a:r>
              <a:rPr lang="de-DE" dirty="0"/>
              <a:t>GRACE?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8" name="Picture 7" descr="GracePIA04236nasajp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61787"/>
            <a:ext cx="3483449" cy="235166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21351" y="5259012"/>
            <a:ext cx="2592288" cy="921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10"/>
          <p:cNvSpPr/>
          <p:nvPr/>
        </p:nvSpPr>
        <p:spPr>
          <a:xfrm>
            <a:off x="2123728" y="5532138"/>
            <a:ext cx="25922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100" dirty="0" smtClean="0"/>
              <a:t>B. D. </a:t>
            </a:r>
            <a:r>
              <a:rPr lang="en-GB" sz="1100" dirty="0" err="1" smtClean="0"/>
              <a:t>Tapley</a:t>
            </a:r>
            <a:r>
              <a:rPr lang="en-GB" sz="1100" dirty="0" smtClean="0"/>
              <a:t> </a:t>
            </a:r>
            <a:r>
              <a:rPr lang="en-GB" sz="1100" dirty="0"/>
              <a:t>et al.,</a:t>
            </a:r>
            <a:r>
              <a:rPr lang="en-AU" sz="1100" dirty="0"/>
              <a:t> </a:t>
            </a:r>
            <a:r>
              <a:rPr lang="en-AU" sz="1100" i="1" dirty="0" smtClean="0"/>
              <a:t>“GRACE Measurements of Mass Variability in the Earth System”,</a:t>
            </a:r>
            <a:r>
              <a:rPr lang="en-AU" sz="1100" dirty="0" smtClean="0"/>
              <a:t> Science  </a:t>
            </a:r>
            <a:r>
              <a:rPr lang="en-AU" sz="1100" b="1" dirty="0" smtClean="0"/>
              <a:t>305</a:t>
            </a:r>
            <a:r>
              <a:rPr lang="en-AU" sz="1100" dirty="0" smtClean="0"/>
              <a:t>, 503—505 (2004).</a:t>
            </a:r>
            <a:endParaRPr lang="en-GB" sz="1100" b="1" dirty="0"/>
          </a:p>
        </p:txBody>
      </p:sp>
      <p:sp>
        <p:nvSpPr>
          <p:cNvPr id="12" name="Inhaltsplatzhalter 9"/>
          <p:cNvSpPr>
            <a:spLocks noGrp="1"/>
          </p:cNvSpPr>
          <p:nvPr/>
        </p:nvSpPr>
        <p:spPr>
          <a:xfrm>
            <a:off x="8100392" y="2924944"/>
            <a:ext cx="647824" cy="287337"/>
          </a:xfrm>
          <a:prstGeom prst="rect">
            <a:avLst/>
          </a:prstGeom>
        </p:spPr>
        <p:txBody>
          <a:bodyPr/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pitchFamily="18" charset="2"/>
              <a:buNone/>
            </a:pPr>
            <a:r>
              <a:rPr lang="en-AU" sz="1200" b="1" dirty="0" smtClean="0">
                <a:solidFill>
                  <a:schemeClr val="bg1"/>
                </a:solidFill>
                <a:latin typeface="Arial Narrow" pitchFamily="34" charset="0"/>
              </a:rPr>
              <a:t>CSR </a:t>
            </a:r>
            <a:endParaRPr lang="de-DE" sz="1200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41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064" y="3501008"/>
            <a:ext cx="3932816" cy="300631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What is GRACE follow-on?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1996" y="1196752"/>
            <a:ext cx="5208076" cy="542928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itchFamily="34" charset="0"/>
              <a:buChar char="•"/>
            </a:pPr>
            <a:r>
              <a:rPr lang="en-AU" sz="2600" dirty="0" smtClean="0"/>
              <a:t>Urgent continuation of GRACE data, launch in 2017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AU" sz="2600" dirty="0" smtClean="0"/>
              <a:t>Use basically the same satellites, add </a:t>
            </a:r>
            <a:r>
              <a:rPr lang="en-AU" sz="2600" i="1" dirty="0" smtClean="0"/>
              <a:t>Laser Ranging Instrument</a:t>
            </a:r>
            <a:r>
              <a:rPr lang="en-AU" sz="2600" dirty="0" smtClean="0"/>
              <a:t> (LRI) as technology development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AU" sz="2600" dirty="0" smtClean="0"/>
              <a:t>LRI offers additional data streams: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AU" sz="2600" dirty="0" smtClean="0"/>
              <a:t>LRI inter-satellite distance measurements can be compared to K-band ranging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AU" sz="2600" dirty="0" smtClean="0"/>
              <a:t>Satellite pointing information via </a:t>
            </a:r>
            <a:r>
              <a:rPr lang="en-AU" sz="2600" i="1" dirty="0" smtClean="0"/>
              <a:t>Differential Wavefront Sensing</a:t>
            </a:r>
            <a:r>
              <a:rPr lang="en-AU" sz="2600" dirty="0" smtClean="0"/>
              <a:t> (DWS)/Steering mirror control can be compared with star tracker data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36712"/>
            <a:ext cx="3536332" cy="237626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nhaltsplatzhalter 9"/>
          <p:cNvSpPr>
            <a:spLocks noGrp="1"/>
          </p:cNvSpPr>
          <p:nvPr/>
        </p:nvSpPr>
        <p:spPr>
          <a:xfrm>
            <a:off x="8100392" y="2924944"/>
            <a:ext cx="647824" cy="287337"/>
          </a:xfrm>
          <a:prstGeom prst="rect">
            <a:avLst/>
          </a:prstGeom>
        </p:spPr>
        <p:txBody>
          <a:bodyPr/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pitchFamily="18" charset="2"/>
              <a:buNone/>
            </a:pPr>
            <a:r>
              <a:rPr lang="en-AU" sz="1200" b="1" dirty="0" smtClean="0">
                <a:solidFill>
                  <a:schemeClr val="bg1"/>
                </a:solidFill>
                <a:latin typeface="Arial Narrow" pitchFamily="34" charset="0"/>
              </a:rPr>
              <a:t>CSR </a:t>
            </a:r>
            <a:endParaRPr lang="de-DE" sz="1200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00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GRACE </a:t>
            </a:r>
            <a:r>
              <a:rPr lang="de-DE" dirty="0" err="1" smtClean="0"/>
              <a:t>follow</a:t>
            </a:r>
            <a:r>
              <a:rPr lang="de-DE" dirty="0" smtClean="0"/>
              <a:t>-on &amp; LISA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Daniel.Schuetze@aei.mpg.de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1B3B-6661-4D10-8B23-A7CD5012B7AD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9" name="Inhaltsplatzhalter 9"/>
          <p:cNvSpPr>
            <a:spLocks noGrp="1"/>
          </p:cNvSpPr>
          <p:nvPr/>
        </p:nvSpPr>
        <p:spPr>
          <a:xfrm>
            <a:off x="8100392" y="2924944"/>
            <a:ext cx="647824" cy="287337"/>
          </a:xfrm>
          <a:prstGeom prst="rect">
            <a:avLst/>
          </a:prstGeom>
        </p:spPr>
        <p:txBody>
          <a:bodyPr/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pitchFamily="18" charset="2"/>
              <a:buNone/>
            </a:pPr>
            <a:r>
              <a:rPr lang="en-AU" sz="1200" b="1" dirty="0" smtClean="0">
                <a:solidFill>
                  <a:schemeClr val="bg1"/>
                </a:solidFill>
                <a:latin typeface="Arial Narrow" pitchFamily="34" charset="0"/>
              </a:rPr>
              <a:t>CSR </a:t>
            </a:r>
            <a:endParaRPr lang="de-DE" sz="1200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graphicFrame>
        <p:nvGraphicFramePr>
          <p:cNvPr id="10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548023"/>
              </p:ext>
            </p:extLst>
          </p:nvPr>
        </p:nvGraphicFramePr>
        <p:xfrm>
          <a:off x="179512" y="1412776"/>
          <a:ext cx="8856984" cy="5183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2346"/>
                <a:gridCol w="3059211"/>
                <a:gridCol w="3165427"/>
              </a:tblGrid>
              <a:tr h="288033">
                <a:tc>
                  <a:txBody>
                    <a:bodyPr/>
                    <a:lstStyle/>
                    <a:p>
                      <a:endParaRPr lang="en-A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dirty="0" smtClean="0"/>
                        <a:t>LISA</a:t>
                      </a:r>
                      <a:endParaRPr lang="en-AU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dirty="0" smtClean="0">
                          <a:solidFill>
                            <a:schemeClr val="bg1"/>
                          </a:solidFill>
                        </a:rPr>
                        <a:t>GFO</a:t>
                      </a:r>
                      <a:endParaRPr lang="en-AU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36420">
                <a:tc>
                  <a:txBody>
                    <a:bodyPr/>
                    <a:lstStyle/>
                    <a:p>
                      <a:r>
                        <a:rPr lang="en-AU" sz="1400" b="0" dirty="0" smtClean="0"/>
                        <a:t>Inter-satellite</a:t>
                      </a:r>
                      <a:r>
                        <a:rPr lang="en-AU" sz="1400" b="0" baseline="0" dirty="0" smtClean="0"/>
                        <a:t> distance measurement</a:t>
                      </a:r>
                      <a:endParaRPr lang="en-AU" sz="1400" b="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AU" sz="1400" b="0" dirty="0" smtClean="0"/>
                        <a:t>Heterodyne laser</a:t>
                      </a:r>
                      <a:r>
                        <a:rPr lang="en-AU" sz="1400" b="0" baseline="0" dirty="0" smtClean="0"/>
                        <a:t> </a:t>
                      </a:r>
                      <a:r>
                        <a:rPr lang="en-AU" sz="1400" b="0" baseline="0" dirty="0" err="1" smtClean="0"/>
                        <a:t>interferometry</a:t>
                      </a:r>
                      <a:r>
                        <a:rPr lang="en-AU" sz="1400" b="0" baseline="0" dirty="0" smtClean="0"/>
                        <a:t> (receiver-transponder) with offset phase-locked lasers and </a:t>
                      </a:r>
                      <a:r>
                        <a:rPr lang="en-AU" sz="1400" b="0" baseline="0" dirty="0" err="1" smtClean="0"/>
                        <a:t>phasemeter</a:t>
                      </a:r>
                      <a:r>
                        <a:rPr lang="en-AU" sz="1400" b="0" baseline="0" dirty="0" smtClean="0"/>
                        <a:t> readout</a:t>
                      </a:r>
                      <a:endParaRPr lang="en-AU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AU" sz="1400" b="0" dirty="0"/>
                    </a:p>
                  </a:txBody>
                  <a:tcPr anchor="ctr"/>
                </a:tc>
              </a:tr>
              <a:tr h="236420">
                <a:tc>
                  <a:txBody>
                    <a:bodyPr/>
                    <a:lstStyle/>
                    <a:p>
                      <a:r>
                        <a:rPr lang="en-AU" sz="1400" b="0" dirty="0" smtClean="0"/>
                        <a:t>Inter-satellite distance</a:t>
                      </a:r>
                      <a:endParaRPr lang="en-A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dirty="0" smtClean="0"/>
                        <a:t>5 million km</a:t>
                      </a:r>
                      <a:endParaRPr lang="en-A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dirty="0" smtClean="0"/>
                        <a:t>≈200 km</a:t>
                      </a:r>
                      <a:endParaRPr lang="en-AU" sz="1400" b="0" dirty="0"/>
                    </a:p>
                  </a:txBody>
                  <a:tcPr anchor="ctr"/>
                </a:tc>
              </a:tr>
              <a:tr h="401914">
                <a:tc>
                  <a:txBody>
                    <a:bodyPr/>
                    <a:lstStyle/>
                    <a:p>
                      <a:r>
                        <a:rPr lang="en-AU" sz="1400" b="0" dirty="0" smtClean="0"/>
                        <a:t>Orbit</a:t>
                      </a:r>
                      <a:endParaRPr lang="en-A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dirty="0" smtClean="0"/>
                        <a:t>Heliocentric (1 </a:t>
                      </a:r>
                      <a:r>
                        <a:rPr lang="en-AU" sz="1400" b="0" dirty="0" err="1" smtClean="0"/>
                        <a:t>a.u</a:t>
                      </a:r>
                      <a:r>
                        <a:rPr lang="en-AU" sz="1400" b="0" dirty="0" smtClean="0"/>
                        <a:t>.)</a:t>
                      </a:r>
                      <a:r>
                        <a:rPr lang="en-AU" sz="1400" b="0" baseline="0" dirty="0" smtClean="0"/>
                        <a:t> </a:t>
                      </a:r>
                      <a:endParaRPr lang="en-A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dirty="0" smtClean="0"/>
                        <a:t>LEO (≈400 km)</a:t>
                      </a:r>
                      <a:endParaRPr lang="en-AU" sz="1400" b="0" dirty="0"/>
                    </a:p>
                  </a:txBody>
                  <a:tcPr anchor="ctr"/>
                </a:tc>
              </a:tr>
              <a:tr h="401914">
                <a:tc>
                  <a:txBody>
                    <a:bodyPr/>
                    <a:lstStyle/>
                    <a:p>
                      <a:r>
                        <a:rPr lang="en-AU" sz="1400" b="0" dirty="0" smtClean="0"/>
                        <a:t>Orbit environment</a:t>
                      </a:r>
                      <a:endParaRPr lang="en-A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dirty="0" smtClean="0"/>
                        <a:t>No</a:t>
                      </a:r>
                      <a:r>
                        <a:rPr lang="en-AU" sz="1400" b="0" baseline="0" dirty="0" smtClean="0"/>
                        <a:t> atmospheric drag, stable thermal environment</a:t>
                      </a:r>
                      <a:endParaRPr lang="en-A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dirty="0" smtClean="0"/>
                        <a:t>Atmospheric drag, large thermal disturbances</a:t>
                      </a:r>
                      <a:endParaRPr lang="en-AU" sz="1400" b="0" dirty="0"/>
                    </a:p>
                  </a:txBody>
                  <a:tcPr anchor="ctr"/>
                </a:tc>
              </a:tr>
              <a:tr h="4019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0" dirty="0" smtClean="0"/>
                        <a:t>Attitude</a:t>
                      </a:r>
                      <a:r>
                        <a:rPr lang="en-AU" sz="1400" b="0" baseline="0" dirty="0" smtClean="0"/>
                        <a:t> and Orbit Control System</a:t>
                      </a:r>
                      <a:endParaRPr lang="en-AU" sz="14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dirty="0" smtClean="0"/>
                        <a:t>Drag-free</a:t>
                      </a:r>
                      <a:r>
                        <a:rPr lang="en-AU" sz="1400" b="0" baseline="0" dirty="0" smtClean="0"/>
                        <a:t> using</a:t>
                      </a:r>
                      <a:r>
                        <a:rPr lang="en-AU" sz="1400" b="0" dirty="0" smtClean="0"/>
                        <a:t> µN </a:t>
                      </a:r>
                      <a:r>
                        <a:rPr lang="en-AU" sz="1400" b="0" dirty="0" err="1" smtClean="0"/>
                        <a:t>thrusters</a:t>
                      </a:r>
                      <a:endParaRPr lang="en-A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0" dirty="0" smtClean="0"/>
                        <a:t>Attitude control</a:t>
                      </a:r>
                      <a:r>
                        <a:rPr lang="en-AU" sz="1400" b="0" baseline="0" dirty="0" smtClean="0"/>
                        <a:t> with </a:t>
                      </a:r>
                      <a:r>
                        <a:rPr lang="en-AU" sz="1400" b="0" dirty="0" err="1" smtClean="0"/>
                        <a:t>magnetotorquers</a:t>
                      </a:r>
                      <a:r>
                        <a:rPr lang="en-AU" sz="1400" b="0" dirty="0" smtClean="0"/>
                        <a:t> &amp; cold</a:t>
                      </a:r>
                      <a:r>
                        <a:rPr lang="en-AU" sz="1400" b="0" baseline="0" dirty="0" smtClean="0"/>
                        <a:t> gas </a:t>
                      </a:r>
                      <a:r>
                        <a:rPr lang="en-AU" sz="1400" b="0" baseline="0" dirty="0" err="1" smtClean="0"/>
                        <a:t>thrusters</a:t>
                      </a:r>
                      <a:endParaRPr lang="en-AU" sz="1400" b="0" dirty="0" smtClean="0"/>
                    </a:p>
                  </a:txBody>
                  <a:tcPr anchor="ctr"/>
                </a:tc>
              </a:tr>
              <a:tr h="391348">
                <a:tc>
                  <a:txBody>
                    <a:bodyPr/>
                    <a:lstStyle/>
                    <a:p>
                      <a:r>
                        <a:rPr lang="en-AU" sz="1400" b="0" dirty="0" smtClean="0"/>
                        <a:t>Measurement band</a:t>
                      </a:r>
                      <a:endParaRPr lang="en-AU" sz="1400" b="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AU" sz="1400" b="0" dirty="0" smtClean="0"/>
                        <a:t>≈</a:t>
                      </a:r>
                      <a:r>
                        <a:rPr lang="en-AU" sz="1400" b="0" dirty="0" err="1" smtClean="0"/>
                        <a:t>mHz</a:t>
                      </a:r>
                      <a:r>
                        <a:rPr lang="en-AU" sz="1400" b="0" dirty="0" smtClean="0"/>
                        <a:t> – Hz</a:t>
                      </a:r>
                      <a:endParaRPr lang="en-AU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400" b="0" dirty="0"/>
                    </a:p>
                  </a:txBody>
                  <a:tcPr anchor="ctr"/>
                </a:tc>
              </a:tr>
              <a:tr h="391348">
                <a:tc>
                  <a:txBody>
                    <a:bodyPr/>
                    <a:lstStyle/>
                    <a:p>
                      <a:r>
                        <a:rPr lang="en-AU" sz="1400" b="0" dirty="0" smtClean="0"/>
                        <a:t>Single-link</a:t>
                      </a:r>
                      <a:r>
                        <a:rPr lang="en-AU" sz="1400" b="0" baseline="0" dirty="0" smtClean="0"/>
                        <a:t> noise</a:t>
                      </a:r>
                      <a:endParaRPr lang="en-A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dirty="0" smtClean="0"/>
                        <a:t>12 pm/√Hz (× freq. dep.)</a:t>
                      </a:r>
                      <a:endParaRPr lang="en-A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dirty="0" smtClean="0"/>
                        <a:t>≈50 nm/√Hz (× freq. dep.)</a:t>
                      </a:r>
                      <a:endParaRPr lang="en-AU" sz="1400" b="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AU" sz="1400" b="0" dirty="0" smtClean="0"/>
                        <a:t>Telescope aperture diameter</a:t>
                      </a:r>
                      <a:endParaRPr lang="en-A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dirty="0" smtClean="0"/>
                        <a:t>38 cm</a:t>
                      </a:r>
                      <a:endParaRPr lang="en-A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dirty="0" smtClean="0"/>
                        <a:t>≈1 cm</a:t>
                      </a:r>
                      <a:endParaRPr lang="en-AU" sz="1400" b="0" dirty="0"/>
                    </a:p>
                  </a:txBody>
                  <a:tcPr anchor="ctr"/>
                </a:tc>
              </a:tr>
              <a:tr h="236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0" dirty="0" smtClean="0"/>
                        <a:t>Transmit beam waist</a:t>
                      </a:r>
                      <a:r>
                        <a:rPr lang="en-AU" sz="1400" b="0" baseline="0" dirty="0" smtClean="0"/>
                        <a:t> radius</a:t>
                      </a:r>
                      <a:endParaRPr lang="en-AU" sz="14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dirty="0" smtClean="0"/>
                        <a:t>17 cm</a:t>
                      </a:r>
                      <a:endParaRPr lang="en-A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dirty="0" smtClean="0"/>
                        <a:t>≈2 mm</a:t>
                      </a:r>
                      <a:endParaRPr lang="en-AU" sz="1400" b="0" dirty="0"/>
                    </a:p>
                  </a:txBody>
                  <a:tcPr anchor="ctr"/>
                </a:tc>
              </a:tr>
              <a:tr h="236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0" dirty="0" smtClean="0"/>
                        <a:t>Transmit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dirty="0" smtClean="0"/>
                        <a:t>1 W</a:t>
                      </a:r>
                      <a:endParaRPr lang="en-A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dirty="0" smtClean="0"/>
                        <a:t>≈30 </a:t>
                      </a:r>
                      <a:r>
                        <a:rPr lang="en-AU" sz="1400" b="0" dirty="0" err="1" smtClean="0"/>
                        <a:t>mW</a:t>
                      </a:r>
                      <a:endParaRPr lang="en-AU" sz="1400" b="0" dirty="0"/>
                    </a:p>
                  </a:txBody>
                  <a:tcPr anchor="ctr"/>
                </a:tc>
              </a:tr>
              <a:tr h="4019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0" dirty="0" smtClean="0"/>
                        <a:t>Effective received power (at photodetector)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AU" sz="1400" b="0" dirty="0" smtClean="0"/>
                        <a:t>≈100 </a:t>
                      </a:r>
                      <a:r>
                        <a:rPr lang="en-AU" sz="1400" b="0" dirty="0" err="1" smtClean="0"/>
                        <a:t>pW</a:t>
                      </a:r>
                      <a:endParaRPr lang="en-AU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AU" sz="1400" b="0" dirty="0" smtClean="0"/>
                    </a:p>
                  </a:txBody>
                  <a:tcPr anchor="ctr"/>
                </a:tc>
              </a:tr>
              <a:tr h="4019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0" dirty="0" smtClean="0"/>
                        <a:t>Maximum</a:t>
                      </a:r>
                      <a:r>
                        <a:rPr lang="en-AU" sz="1400" b="0" baseline="0" dirty="0" smtClean="0"/>
                        <a:t> r</a:t>
                      </a:r>
                      <a:r>
                        <a:rPr lang="en-AU" sz="1400" b="0" dirty="0" smtClean="0"/>
                        <a:t>elative L.O.S.</a:t>
                      </a:r>
                      <a:r>
                        <a:rPr lang="en-AU" sz="1400" b="0" baseline="0" dirty="0" smtClean="0"/>
                        <a:t> </a:t>
                      </a:r>
                      <a:r>
                        <a:rPr lang="en-AU" sz="1400" b="0" dirty="0" smtClean="0"/>
                        <a:t>velocity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0" dirty="0" smtClean="0"/>
                        <a:t>±15 m/s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0" dirty="0" smtClean="0"/>
                        <a:t>≤ ±5 m/s (depending</a:t>
                      </a:r>
                      <a:r>
                        <a:rPr lang="en-AU" sz="1400" b="0" baseline="0" dirty="0" smtClean="0"/>
                        <a:t> on orbits</a:t>
                      </a:r>
                      <a:r>
                        <a:rPr lang="en-AU" sz="1400" b="0" dirty="0" smtClean="0"/>
                        <a:t>)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17886"/>
            <a:ext cx="1224136" cy="58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926627"/>
            <a:ext cx="1152128" cy="77418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00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904</Words>
  <Application>Microsoft Office PowerPoint</Application>
  <PresentationFormat>On-screen Show (4:3)</PresentationFormat>
  <Paragraphs>274</Paragraphs>
  <Slides>33</Slides>
  <Notes>33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Formel</vt:lpstr>
      <vt:lpstr>PowerPoint Presentation</vt:lpstr>
      <vt:lpstr>Outline</vt:lpstr>
      <vt:lpstr>Satellite gravimetry</vt:lpstr>
      <vt:lpstr>What is GRACE?</vt:lpstr>
      <vt:lpstr>What is GRACE?</vt:lpstr>
      <vt:lpstr>What is GRACE?</vt:lpstr>
      <vt:lpstr>What is GRACE?</vt:lpstr>
      <vt:lpstr>What is GRACE follow-on?</vt:lpstr>
      <vt:lpstr>GRACE follow-on &amp; LISA</vt:lpstr>
      <vt:lpstr>Who is involved in GRACE follow-on?</vt:lpstr>
      <vt:lpstr>What is GRACE follow-on?</vt:lpstr>
      <vt:lpstr>Triple mirror assembly</vt:lpstr>
      <vt:lpstr>Triple Mirror Assembly - basic properties</vt:lpstr>
      <vt:lpstr>Triple Mirror Assembly - coupling of displacement into length measurement</vt:lpstr>
      <vt:lpstr>Optical Bench</vt:lpstr>
      <vt:lpstr>Optical Bench - Differential Wavefront Sensing</vt:lpstr>
      <vt:lpstr>Optical Bench - Differential Wavefront Sensing</vt:lpstr>
      <vt:lpstr>Optical Bench - Differential Wavefront Sensing</vt:lpstr>
      <vt:lpstr>Optical Bench - Differential Wavefront Sensing</vt:lpstr>
      <vt:lpstr>Optical Bench - Differential Wavefront Sensing</vt:lpstr>
      <vt:lpstr>Triple Mirror Assembly test setup</vt:lpstr>
      <vt:lpstr>Triple Mirror Assembly test setup - lab picture</vt:lpstr>
      <vt:lpstr>Determine vertex/ point of minimal coupling of TMA</vt:lpstr>
      <vt:lpstr>Determine vertex/ point of minimal coupling of TMA</vt:lpstr>
      <vt:lpstr>Next step:  Hexapod-independent coordinate frame</vt:lpstr>
      <vt:lpstr>Next step:  Hexapod-independent coordinate frame</vt:lpstr>
      <vt:lpstr>Optical Bench prototype test setup</vt:lpstr>
      <vt:lpstr>Optical Bench prototype test setup - round-trip pathlength measurement</vt:lpstr>
      <vt:lpstr>Optical bench prototype test setup - lab picture</vt:lpstr>
      <vt:lpstr>Optical bench prototype</vt:lpstr>
      <vt:lpstr>Optical bench prototype - DWS/Steering mirror closed-loop, DWS and length stability</vt:lpstr>
      <vt:lpstr>Next steps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Schütze</dc:creator>
  <cp:lastModifiedBy>Daniel Schütze</cp:lastModifiedBy>
  <cp:revision>217</cp:revision>
  <cp:lastPrinted>2012-05-16T07:50:31Z</cp:lastPrinted>
  <dcterms:created xsi:type="dcterms:W3CDTF">2011-11-25T10:13:34Z</dcterms:created>
  <dcterms:modified xsi:type="dcterms:W3CDTF">2012-05-29T07:37:10Z</dcterms:modified>
</cp:coreProperties>
</file>