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4"/>
  </p:notesMasterIdLst>
  <p:handoutMasterIdLst>
    <p:handoutMasterId r:id="rId45"/>
  </p:handoutMasterIdLst>
  <p:sldIdLst>
    <p:sldId id="263" r:id="rId2"/>
    <p:sldId id="266" r:id="rId3"/>
    <p:sldId id="318" r:id="rId4"/>
    <p:sldId id="329" r:id="rId5"/>
    <p:sldId id="297" r:id="rId6"/>
    <p:sldId id="331" r:id="rId7"/>
    <p:sldId id="334" r:id="rId8"/>
    <p:sldId id="336" r:id="rId9"/>
    <p:sldId id="335" r:id="rId10"/>
    <p:sldId id="332" r:id="rId11"/>
    <p:sldId id="337" r:id="rId12"/>
    <p:sldId id="333" r:id="rId13"/>
    <p:sldId id="298" r:id="rId14"/>
    <p:sldId id="338" r:id="rId15"/>
    <p:sldId id="339" r:id="rId16"/>
    <p:sldId id="340" r:id="rId17"/>
    <p:sldId id="341" r:id="rId18"/>
    <p:sldId id="342" r:id="rId19"/>
    <p:sldId id="311" r:id="rId20"/>
    <p:sldId id="324" r:id="rId21"/>
    <p:sldId id="292" r:id="rId22"/>
    <p:sldId id="330" r:id="rId23"/>
    <p:sldId id="299" r:id="rId24"/>
    <p:sldId id="319" r:id="rId25"/>
    <p:sldId id="304" r:id="rId26"/>
    <p:sldId id="303" r:id="rId27"/>
    <p:sldId id="327" r:id="rId28"/>
    <p:sldId id="328" r:id="rId29"/>
    <p:sldId id="320" r:id="rId30"/>
    <p:sldId id="306" r:id="rId31"/>
    <p:sldId id="312" r:id="rId32"/>
    <p:sldId id="313" r:id="rId33"/>
    <p:sldId id="314" r:id="rId34"/>
    <p:sldId id="315" r:id="rId35"/>
    <p:sldId id="323" r:id="rId36"/>
    <p:sldId id="316" r:id="rId37"/>
    <p:sldId id="343" r:id="rId38"/>
    <p:sldId id="344" r:id="rId39"/>
    <p:sldId id="346" r:id="rId40"/>
    <p:sldId id="345" r:id="rId41"/>
    <p:sldId id="325" r:id="rId42"/>
    <p:sldId id="321" r:id="rId43"/>
  </p:sldIdLst>
  <p:sldSz cx="9144000" cy="6858000" type="screen4x3"/>
  <p:notesSz cx="6858000" cy="9144000"/>
  <p:defaultTextStyle>
    <a:defPPr>
      <a:defRPr lang="fr-FR"/>
    </a:defPPr>
    <a:lvl1pPr algn="l" rtl="0" eaLnBrk="0" fontAlgn="base" hangingPunct="0">
      <a:spcBef>
        <a:spcPct val="0"/>
      </a:spcBef>
      <a:spcAft>
        <a:spcPct val="0"/>
      </a:spcAft>
      <a:defRPr sz="20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CC"/>
    <a:srgbClr val="00CCFF"/>
    <a:srgbClr val="333399"/>
    <a:srgbClr val="0000FF"/>
    <a:srgbClr val="FF0000"/>
    <a:srgbClr val="FFFF99"/>
    <a:srgbClr val="FFFFD5"/>
    <a:srgbClr val="D1FFFF"/>
    <a:srgbClr val="D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81" autoAdjust="0"/>
  </p:normalViewPr>
  <p:slideViewPr>
    <p:cSldViewPr snapToGrid="0">
      <p:cViewPr>
        <p:scale>
          <a:sx n="200" d="100"/>
          <a:sy n="200" d="100"/>
        </p:scale>
        <p:origin x="4284" y="45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454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454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454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204597F-9F48-44CC-92C0-3A3676B76EEA}" type="slidenum">
              <a:rPr lang="en-GB"/>
              <a:pPr/>
              <a:t>‹#›</a:t>
            </a:fld>
            <a:endParaRPr lang="en-GB"/>
          </a:p>
        </p:txBody>
      </p:sp>
    </p:spTree>
    <p:extLst>
      <p:ext uri="{BB962C8B-B14F-4D97-AF65-F5344CB8AC3E}">
        <p14:creationId xmlns:p14="http://schemas.microsoft.com/office/powerpoint/2010/main" val="2384393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F915E3D6-C7AE-4557-AC56-F4E87AA179CC}" type="slidenum">
              <a:rPr lang="fr-FR"/>
              <a:pPr/>
              <a:t>‹#›</a:t>
            </a:fld>
            <a:endParaRPr lang="fr-FR"/>
          </a:p>
        </p:txBody>
      </p:sp>
    </p:spTree>
    <p:extLst>
      <p:ext uri="{BB962C8B-B14F-4D97-AF65-F5344CB8AC3E}">
        <p14:creationId xmlns:p14="http://schemas.microsoft.com/office/powerpoint/2010/main" val="17405846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5DCB1-C94B-4370-866A-C301EE44D004}" type="slidenum">
              <a:rPr lang="fr-FR"/>
              <a:pPr/>
              <a:t>1</a:t>
            </a:fld>
            <a:endParaRPr lang="fr-F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2847B-DCDE-4D2D-977C-A6CA8EA47CBD}" type="slidenum">
              <a:rPr lang="fr-FR"/>
              <a:pPr/>
              <a:t>18</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57945-073D-448B-9706-6392BC35553F}" type="slidenum">
              <a:rPr lang="fr-FR"/>
              <a:pPr/>
              <a:t>19</a:t>
            </a:fld>
            <a:endParaRPr lang="fr-F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99006-AF38-4F5C-BC7D-570981A5B886}" type="slidenum">
              <a:rPr lang="fr-FR"/>
              <a:pPr/>
              <a:t>20</a:t>
            </a:fld>
            <a:endParaRPr lang="fr-F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E4D5F-8990-4E97-9695-2F36EFE01A4F}" type="slidenum">
              <a:rPr lang="fr-FR"/>
              <a:pPr/>
              <a:t>21</a:t>
            </a:fld>
            <a:endParaRPr lang="fr-F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93456-3353-4DAD-8D56-4F5665E61243}" type="slidenum">
              <a:rPr lang="fr-FR"/>
              <a:pPr/>
              <a:t>23</a:t>
            </a:fld>
            <a:endParaRPr lang="fr-F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42567-A2B7-40B2-B321-7B043427F3B0}" type="slidenum">
              <a:rPr lang="fr-FR"/>
              <a:pPr/>
              <a:t>24</a:t>
            </a:fld>
            <a:endParaRPr lang="fr-F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17DA9-9408-471F-BC30-7ECEC434B387}" type="slidenum">
              <a:rPr lang="fr-FR"/>
              <a:pPr/>
              <a:t>25</a:t>
            </a:fld>
            <a:endParaRPr lang="fr-F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1313F-1B0D-41C3-831C-8F374EBE429C}" type="slidenum">
              <a:rPr lang="fr-FR"/>
              <a:pPr/>
              <a:t>26</a:t>
            </a:fld>
            <a:endParaRPr lang="fr-F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B08C3-60F8-4244-BBA1-C8191EC6F240}" type="slidenum">
              <a:rPr lang="fr-FR"/>
              <a:pPr/>
              <a:t>27</a:t>
            </a:fld>
            <a:endParaRPr lang="fr-F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B75EE-6ED4-4532-8762-CE65E28458D2}" type="slidenum">
              <a:rPr lang="fr-FR"/>
              <a:pPr/>
              <a:t>28</a:t>
            </a:fld>
            <a:endParaRPr lang="fr-F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FFE0F-D137-41ED-872C-E614AEB96297}" type="slidenum">
              <a:rPr lang="fr-FR"/>
              <a:pPr/>
              <a:t>2</a:t>
            </a:fld>
            <a:endParaRPr lang="fr-F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3222C-AB28-474C-A557-943D58099A45}" type="slidenum">
              <a:rPr lang="fr-FR"/>
              <a:pPr/>
              <a:t>29</a:t>
            </a:fld>
            <a:endParaRPr lang="fr-F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B1D22-3506-462C-BDB8-A748BCBD52BA}" type="slidenum">
              <a:rPr lang="fr-FR"/>
              <a:pPr/>
              <a:t>30</a:t>
            </a:fld>
            <a:endParaRPr lang="fr-F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CAB49-18EA-4521-BE2F-A258F595997E}" type="slidenum">
              <a:rPr lang="fr-FR"/>
              <a:pPr/>
              <a:t>31</a:t>
            </a:fld>
            <a:endParaRPr lang="fr-F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C095F-77F3-47C2-B005-34DAF4442461}" type="slidenum">
              <a:rPr lang="fr-FR"/>
              <a:pPr/>
              <a:t>32</a:t>
            </a:fld>
            <a:endParaRPr lang="fr-F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64BCE-7273-4346-8322-58C7BA207F8C}" type="slidenum">
              <a:rPr lang="fr-FR"/>
              <a:pPr/>
              <a:t>33</a:t>
            </a:fld>
            <a:endParaRPr lang="fr-F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0AEAB-8F9B-44A4-9442-22B55555DEFB}" type="slidenum">
              <a:rPr lang="fr-FR"/>
              <a:pPr/>
              <a:t>34</a:t>
            </a:fld>
            <a:endParaRPr lang="fr-F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0304E-F15B-4E8C-9E6F-D2FE3D3E6F2F}" type="slidenum">
              <a:rPr lang="fr-FR"/>
              <a:pPr/>
              <a:t>35</a:t>
            </a:fld>
            <a:endParaRPr lang="fr-F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16380-12D3-485B-AF58-E32C03AA7ECD}" type="slidenum">
              <a:rPr lang="fr-FR"/>
              <a:pPr/>
              <a:t>36</a:t>
            </a:fld>
            <a:endParaRPr lang="fr-F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16380-12D3-485B-AF58-E32C03AA7ECD}" type="slidenum">
              <a:rPr lang="fr-FR"/>
              <a:pPr/>
              <a:t>37</a:t>
            </a:fld>
            <a:endParaRPr lang="fr-F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16380-12D3-485B-AF58-E32C03AA7ECD}" type="slidenum">
              <a:rPr lang="fr-FR"/>
              <a:pPr/>
              <a:t>38</a:t>
            </a:fld>
            <a:endParaRPr lang="fr-F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55BA2-F093-4A96-B48C-0723E88E8AD0}" type="slidenum">
              <a:rPr lang="fr-FR"/>
              <a:pPr/>
              <a:t>3</a:t>
            </a:fld>
            <a:endParaRPr lang="fr-F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16380-12D3-485B-AF58-E32C03AA7ECD}" type="slidenum">
              <a:rPr lang="fr-FR"/>
              <a:pPr/>
              <a:t>39</a:t>
            </a:fld>
            <a:endParaRPr lang="fr-F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16380-12D3-485B-AF58-E32C03AA7ECD}" type="slidenum">
              <a:rPr lang="fr-FR"/>
              <a:pPr/>
              <a:t>40</a:t>
            </a:fld>
            <a:endParaRPr lang="fr-F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68151-9478-4978-B60F-0C230BB5416E}" type="slidenum">
              <a:rPr lang="fr-FR"/>
              <a:pPr/>
              <a:t>41</a:t>
            </a:fld>
            <a:endParaRPr lang="fr-F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D8779-7943-422F-9851-1719176CD2BE}" type="slidenum">
              <a:rPr lang="fr-FR"/>
              <a:pPr/>
              <a:t>42</a:t>
            </a:fld>
            <a:endParaRPr lang="fr-F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44CE9-5345-4997-AA61-BA590A492332}" type="slidenum">
              <a:rPr lang="fr-FR"/>
              <a:pPr/>
              <a:t>5</a:t>
            </a:fld>
            <a:endParaRPr lang="fr-F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2847B-DCDE-4D2D-977C-A6CA8EA47CBD}" type="slidenum">
              <a:rPr lang="fr-FR"/>
              <a:pPr/>
              <a:t>13</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2847B-DCDE-4D2D-977C-A6CA8EA47CBD}" type="slidenum">
              <a:rPr lang="fr-FR"/>
              <a:pPr/>
              <a:t>14</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2847B-DCDE-4D2D-977C-A6CA8EA47CBD}" type="slidenum">
              <a:rPr lang="fr-FR"/>
              <a:pPr/>
              <a:t>15</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2847B-DCDE-4D2D-977C-A6CA8EA47CBD}" type="slidenum">
              <a:rPr lang="fr-FR"/>
              <a:pPr/>
              <a:t>16</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2847B-DCDE-4D2D-977C-A6CA8EA47CBD}" type="slidenum">
              <a:rPr lang="fr-FR"/>
              <a:pPr/>
              <a:t>17</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00113" y="1484313"/>
            <a:ext cx="7196137" cy="1152525"/>
          </a:xfrm>
        </p:spPr>
        <p:txBody>
          <a:bodyPr/>
          <a:lstStyle>
            <a:lvl1pPr>
              <a:defRPr sz="4000">
                <a:solidFill>
                  <a:schemeClr val="bg1"/>
                </a:solidFill>
              </a:defRPr>
            </a:lvl1pPr>
          </a:lstStyle>
          <a:p>
            <a:pPr lvl="0"/>
            <a:r>
              <a:rPr lang="fr-FR" noProof="0" smtClean="0"/>
              <a:t>Click here to modify the title</a:t>
            </a:r>
          </a:p>
        </p:txBody>
      </p:sp>
      <p:sp>
        <p:nvSpPr>
          <p:cNvPr id="3090" name="Rectangle 18"/>
          <p:cNvSpPr>
            <a:spLocks noGrp="1" noChangeArrowheads="1"/>
          </p:cNvSpPr>
          <p:nvPr>
            <p:ph type="subTitle" idx="1"/>
          </p:nvPr>
        </p:nvSpPr>
        <p:spPr>
          <a:xfrm>
            <a:off x="2339975" y="3284538"/>
            <a:ext cx="4537075" cy="6477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a:buFontTx/>
              <a:buNone/>
              <a:defRPr>
                <a:solidFill>
                  <a:schemeClr val="bg1"/>
                </a:solidFill>
              </a:defRPr>
            </a:lvl1pPr>
          </a:lstStyle>
          <a:p>
            <a:pPr lvl="0"/>
            <a:r>
              <a:rPr lang="en-GB" noProof="0" smtClean="0"/>
              <a:t>Presenter -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lvl1pPr>
              <a:defRPr/>
            </a:lvl1pPr>
          </a:lstStyle>
          <a:p>
            <a:fld id="{0CC95891-763E-429E-AFDF-151342EFD905}" type="slidenum">
              <a:rPr lang="fr-FR"/>
              <a:pPr/>
              <a:t>‹#›</a:t>
            </a:fld>
            <a:r>
              <a:rPr lang="fr-FR"/>
              <a:t>/33</a:t>
            </a:r>
          </a:p>
        </p:txBody>
      </p:sp>
    </p:spTree>
    <p:extLst>
      <p:ext uri="{BB962C8B-B14F-4D97-AF65-F5344CB8AC3E}">
        <p14:creationId xmlns:p14="http://schemas.microsoft.com/office/powerpoint/2010/main" val="401428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188913"/>
            <a:ext cx="2070100" cy="5754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88913"/>
            <a:ext cx="6061075" cy="5754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lvl1pPr>
              <a:defRPr/>
            </a:lvl1pPr>
          </a:lstStyle>
          <a:p>
            <a:fld id="{FA739C56-D1BB-428A-BBE7-DCD9306CA8EA}" type="slidenum">
              <a:rPr lang="fr-FR"/>
              <a:pPr/>
              <a:t>‹#›</a:t>
            </a:fld>
            <a:r>
              <a:rPr lang="fr-FR"/>
              <a:t>/33</a:t>
            </a:r>
          </a:p>
        </p:txBody>
      </p:sp>
    </p:spTree>
    <p:extLst>
      <p:ext uri="{BB962C8B-B14F-4D97-AF65-F5344CB8AC3E}">
        <p14:creationId xmlns:p14="http://schemas.microsoft.com/office/powerpoint/2010/main" val="316325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88913"/>
            <a:ext cx="8245475" cy="647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125538"/>
            <a:ext cx="3848100" cy="48180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10100" y="1125538"/>
            <a:ext cx="3848100" cy="4818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2016125" y="6673850"/>
            <a:ext cx="5111750" cy="184150"/>
          </a:xfrm>
        </p:spPr>
        <p:txBody>
          <a:bodyPr/>
          <a:lstStyle>
            <a:lvl1pPr>
              <a:defRPr/>
            </a:lvl1pPr>
          </a:lstStyle>
          <a:p>
            <a:r>
              <a:rPr lang="en-US" smtClean="0"/>
              <a:t>LISA Symposium – Paris 2012</a:t>
            </a:r>
            <a:endParaRPr lang="en-GB"/>
          </a:p>
        </p:txBody>
      </p:sp>
      <p:sp>
        <p:nvSpPr>
          <p:cNvPr id="6" name="Slide Number Placeholder 5"/>
          <p:cNvSpPr>
            <a:spLocks noGrp="1"/>
          </p:cNvSpPr>
          <p:nvPr>
            <p:ph type="sldNum" sz="quarter" idx="11"/>
          </p:nvPr>
        </p:nvSpPr>
        <p:spPr>
          <a:xfrm>
            <a:off x="755650" y="6669088"/>
            <a:ext cx="431800" cy="188912"/>
          </a:xfrm>
        </p:spPr>
        <p:txBody>
          <a:bodyPr/>
          <a:lstStyle>
            <a:lvl1pPr>
              <a:defRPr/>
            </a:lvl1pPr>
          </a:lstStyle>
          <a:p>
            <a:fld id="{67B01E4F-7E52-4973-B8CB-F456487E9DBA}" type="slidenum">
              <a:rPr lang="fr-FR" smtClean="0"/>
              <a:pPr/>
              <a:t>‹#›</a:t>
            </a:fld>
            <a:r>
              <a:rPr lang="fr-FR" dirty="0" smtClean="0"/>
              <a:t>/</a:t>
            </a:r>
            <a:endParaRPr lang="fr-FR" dirty="0"/>
          </a:p>
        </p:txBody>
      </p:sp>
    </p:spTree>
    <p:extLst>
      <p:ext uri="{BB962C8B-B14F-4D97-AF65-F5344CB8AC3E}">
        <p14:creationId xmlns:p14="http://schemas.microsoft.com/office/powerpoint/2010/main" val="10428875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88913"/>
            <a:ext cx="8245475" cy="647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125538"/>
            <a:ext cx="3848100" cy="4818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125538"/>
            <a:ext cx="3848100" cy="233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609975"/>
            <a:ext cx="3848100" cy="233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2016125" y="6673850"/>
            <a:ext cx="5111750" cy="184150"/>
          </a:xfrm>
        </p:spPr>
        <p:txBody>
          <a:bodyPr/>
          <a:lstStyle>
            <a:lvl1pPr>
              <a:defRPr/>
            </a:lvl1pPr>
          </a:lstStyle>
          <a:p>
            <a:r>
              <a:rPr lang="en-US" smtClean="0"/>
              <a:t>LISA Symposium – Paris 2012</a:t>
            </a:r>
            <a:endParaRPr lang="en-GB"/>
          </a:p>
        </p:txBody>
      </p:sp>
      <p:sp>
        <p:nvSpPr>
          <p:cNvPr id="7" name="Slide Number Placeholder 6"/>
          <p:cNvSpPr>
            <a:spLocks noGrp="1"/>
          </p:cNvSpPr>
          <p:nvPr>
            <p:ph type="sldNum" sz="quarter" idx="11"/>
          </p:nvPr>
        </p:nvSpPr>
        <p:spPr>
          <a:xfrm>
            <a:off x="755650" y="6669088"/>
            <a:ext cx="431800" cy="188912"/>
          </a:xfrm>
        </p:spPr>
        <p:txBody>
          <a:bodyPr/>
          <a:lstStyle>
            <a:lvl1pPr>
              <a:defRPr/>
            </a:lvl1pPr>
          </a:lstStyle>
          <a:p>
            <a:fld id="{BA38CADB-74F6-4648-B523-413BAA622667}" type="slidenum">
              <a:rPr lang="fr-FR"/>
              <a:pPr/>
              <a:t>‹#›</a:t>
            </a:fld>
            <a:r>
              <a:rPr lang="fr-FR"/>
              <a:t>/33</a:t>
            </a:r>
          </a:p>
        </p:txBody>
      </p:sp>
    </p:spTree>
    <p:extLst>
      <p:ext uri="{BB962C8B-B14F-4D97-AF65-F5344CB8AC3E}">
        <p14:creationId xmlns:p14="http://schemas.microsoft.com/office/powerpoint/2010/main" val="105915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lvl1pPr>
              <a:defRPr/>
            </a:lvl1pPr>
          </a:lstStyle>
          <a:p>
            <a:fld id="{7A13C92D-457B-474B-98D1-806E99A85585}" type="slidenum">
              <a:rPr lang="fr-FR"/>
              <a:pPr/>
              <a:t>‹#›</a:t>
            </a:fld>
            <a:r>
              <a:rPr lang="fr-FR"/>
              <a:t>/33</a:t>
            </a:r>
          </a:p>
        </p:txBody>
      </p:sp>
    </p:spTree>
    <p:extLst>
      <p:ext uri="{BB962C8B-B14F-4D97-AF65-F5344CB8AC3E}">
        <p14:creationId xmlns:p14="http://schemas.microsoft.com/office/powerpoint/2010/main" val="292294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lvl1pPr>
              <a:defRPr/>
            </a:lvl1pPr>
          </a:lstStyle>
          <a:p>
            <a:fld id="{104073A0-0D0C-4E33-BAFC-FC3FA25AC372}" type="slidenum">
              <a:rPr lang="fr-FR"/>
              <a:pPr/>
              <a:t>‹#›</a:t>
            </a:fld>
            <a:r>
              <a:rPr lang="fr-FR"/>
              <a:t>/33</a:t>
            </a:r>
          </a:p>
        </p:txBody>
      </p:sp>
    </p:spTree>
    <p:extLst>
      <p:ext uri="{BB962C8B-B14F-4D97-AF65-F5344CB8AC3E}">
        <p14:creationId xmlns:p14="http://schemas.microsoft.com/office/powerpoint/2010/main" val="366868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25538"/>
            <a:ext cx="3848100" cy="4818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125538"/>
            <a:ext cx="3848100" cy="4818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US" smtClean="0"/>
              <a:t>LISA Symposium – Paris 2012</a:t>
            </a:r>
            <a:endParaRPr lang="en-GB"/>
          </a:p>
        </p:txBody>
      </p:sp>
      <p:sp>
        <p:nvSpPr>
          <p:cNvPr id="6" name="Slide Number Placeholder 5"/>
          <p:cNvSpPr>
            <a:spLocks noGrp="1"/>
          </p:cNvSpPr>
          <p:nvPr>
            <p:ph type="sldNum" sz="quarter" idx="11"/>
          </p:nvPr>
        </p:nvSpPr>
        <p:spPr/>
        <p:txBody>
          <a:bodyPr/>
          <a:lstStyle>
            <a:lvl1pPr>
              <a:defRPr/>
            </a:lvl1pPr>
          </a:lstStyle>
          <a:p>
            <a:fld id="{A862705B-0C0D-4CA9-BABF-7E2DAFC777F2}" type="slidenum">
              <a:rPr lang="fr-FR"/>
              <a:pPr/>
              <a:t>‹#›</a:t>
            </a:fld>
            <a:r>
              <a:rPr lang="fr-FR"/>
              <a:t>/33</a:t>
            </a:r>
          </a:p>
        </p:txBody>
      </p:sp>
    </p:spTree>
    <p:extLst>
      <p:ext uri="{BB962C8B-B14F-4D97-AF65-F5344CB8AC3E}">
        <p14:creationId xmlns:p14="http://schemas.microsoft.com/office/powerpoint/2010/main" val="411385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US" smtClean="0"/>
              <a:t>LISA Symposium – Paris 2012</a:t>
            </a:r>
            <a:endParaRPr lang="en-GB"/>
          </a:p>
        </p:txBody>
      </p:sp>
      <p:sp>
        <p:nvSpPr>
          <p:cNvPr id="8" name="Slide Number Placeholder 7"/>
          <p:cNvSpPr>
            <a:spLocks noGrp="1"/>
          </p:cNvSpPr>
          <p:nvPr>
            <p:ph type="sldNum" sz="quarter" idx="11"/>
          </p:nvPr>
        </p:nvSpPr>
        <p:spPr/>
        <p:txBody>
          <a:bodyPr/>
          <a:lstStyle>
            <a:lvl1pPr>
              <a:defRPr/>
            </a:lvl1pPr>
          </a:lstStyle>
          <a:p>
            <a:fld id="{A124F912-96BE-4966-AA7E-9D5EAD9269E4}" type="slidenum">
              <a:rPr lang="fr-FR"/>
              <a:pPr/>
              <a:t>‹#›</a:t>
            </a:fld>
            <a:r>
              <a:rPr lang="fr-FR"/>
              <a:t>/33</a:t>
            </a:r>
          </a:p>
        </p:txBody>
      </p:sp>
    </p:spTree>
    <p:extLst>
      <p:ext uri="{BB962C8B-B14F-4D97-AF65-F5344CB8AC3E}">
        <p14:creationId xmlns:p14="http://schemas.microsoft.com/office/powerpoint/2010/main" val="241043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smtClean="0"/>
              <a:t>LISA Symposium – Paris 2012</a:t>
            </a:r>
            <a:endParaRPr lang="en-GB"/>
          </a:p>
        </p:txBody>
      </p:sp>
      <p:sp>
        <p:nvSpPr>
          <p:cNvPr id="4" name="Slide Number Placeholder 3"/>
          <p:cNvSpPr>
            <a:spLocks noGrp="1"/>
          </p:cNvSpPr>
          <p:nvPr>
            <p:ph type="sldNum" sz="quarter" idx="11"/>
          </p:nvPr>
        </p:nvSpPr>
        <p:spPr/>
        <p:txBody>
          <a:bodyPr/>
          <a:lstStyle>
            <a:lvl1pPr>
              <a:defRPr/>
            </a:lvl1pPr>
          </a:lstStyle>
          <a:p>
            <a:fld id="{3AE03D08-EFE0-4850-9EAC-D5F21330FA1F}" type="slidenum">
              <a:rPr lang="fr-FR"/>
              <a:pPr/>
              <a:t>‹#›</a:t>
            </a:fld>
            <a:r>
              <a:rPr lang="fr-FR"/>
              <a:t>/33</a:t>
            </a:r>
          </a:p>
        </p:txBody>
      </p:sp>
    </p:spTree>
    <p:extLst>
      <p:ext uri="{BB962C8B-B14F-4D97-AF65-F5344CB8AC3E}">
        <p14:creationId xmlns:p14="http://schemas.microsoft.com/office/powerpoint/2010/main" val="145066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LISA Symposium – Paris 2012</a:t>
            </a:r>
            <a:endParaRPr lang="en-GB"/>
          </a:p>
        </p:txBody>
      </p:sp>
      <p:sp>
        <p:nvSpPr>
          <p:cNvPr id="3" name="Slide Number Placeholder 2"/>
          <p:cNvSpPr>
            <a:spLocks noGrp="1"/>
          </p:cNvSpPr>
          <p:nvPr>
            <p:ph type="sldNum" sz="quarter" idx="11"/>
          </p:nvPr>
        </p:nvSpPr>
        <p:spPr/>
        <p:txBody>
          <a:bodyPr/>
          <a:lstStyle>
            <a:lvl1pPr>
              <a:defRPr/>
            </a:lvl1pPr>
          </a:lstStyle>
          <a:p>
            <a:fld id="{FE3DAC2A-6112-4DA9-AE67-C7E1E851ED50}" type="slidenum">
              <a:rPr lang="fr-FR"/>
              <a:pPr/>
              <a:t>‹#›</a:t>
            </a:fld>
            <a:r>
              <a:rPr lang="fr-FR"/>
              <a:t>/33</a:t>
            </a:r>
          </a:p>
        </p:txBody>
      </p:sp>
    </p:spTree>
    <p:extLst>
      <p:ext uri="{BB962C8B-B14F-4D97-AF65-F5344CB8AC3E}">
        <p14:creationId xmlns:p14="http://schemas.microsoft.com/office/powerpoint/2010/main" val="196536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LISA Symposium – Paris 2012</a:t>
            </a:r>
            <a:endParaRPr lang="en-GB"/>
          </a:p>
        </p:txBody>
      </p:sp>
      <p:sp>
        <p:nvSpPr>
          <p:cNvPr id="6" name="Slide Number Placeholder 5"/>
          <p:cNvSpPr>
            <a:spLocks noGrp="1"/>
          </p:cNvSpPr>
          <p:nvPr>
            <p:ph type="sldNum" sz="quarter" idx="11"/>
          </p:nvPr>
        </p:nvSpPr>
        <p:spPr/>
        <p:txBody>
          <a:bodyPr/>
          <a:lstStyle>
            <a:lvl1pPr>
              <a:defRPr/>
            </a:lvl1pPr>
          </a:lstStyle>
          <a:p>
            <a:fld id="{BBB1E0F8-EFE8-4B37-8226-39DC3C27CB21}" type="slidenum">
              <a:rPr lang="fr-FR"/>
              <a:pPr/>
              <a:t>‹#›</a:t>
            </a:fld>
            <a:r>
              <a:rPr lang="fr-FR"/>
              <a:t>/33</a:t>
            </a:r>
          </a:p>
        </p:txBody>
      </p:sp>
    </p:spTree>
    <p:extLst>
      <p:ext uri="{BB962C8B-B14F-4D97-AF65-F5344CB8AC3E}">
        <p14:creationId xmlns:p14="http://schemas.microsoft.com/office/powerpoint/2010/main" val="136882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LISA Symposium – Paris 2012</a:t>
            </a:r>
            <a:endParaRPr lang="en-GB"/>
          </a:p>
        </p:txBody>
      </p:sp>
      <p:sp>
        <p:nvSpPr>
          <p:cNvPr id="6" name="Slide Number Placeholder 5"/>
          <p:cNvSpPr>
            <a:spLocks noGrp="1"/>
          </p:cNvSpPr>
          <p:nvPr>
            <p:ph type="sldNum" sz="quarter" idx="11"/>
          </p:nvPr>
        </p:nvSpPr>
        <p:spPr/>
        <p:txBody>
          <a:bodyPr/>
          <a:lstStyle>
            <a:lvl1pPr>
              <a:defRPr/>
            </a:lvl1pPr>
          </a:lstStyle>
          <a:p>
            <a:fld id="{F2F98143-52F9-4E44-B979-8B7E3631F9FF}" type="slidenum">
              <a:rPr lang="fr-FR"/>
              <a:pPr/>
              <a:t>‹#›</a:t>
            </a:fld>
            <a:r>
              <a:rPr lang="fr-FR"/>
              <a:t>/33</a:t>
            </a:r>
          </a:p>
        </p:txBody>
      </p:sp>
    </p:spTree>
    <p:extLst>
      <p:ext uri="{BB962C8B-B14F-4D97-AF65-F5344CB8AC3E}">
        <p14:creationId xmlns:p14="http://schemas.microsoft.com/office/powerpoint/2010/main" val="276030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0" name="Picture 36" descr="ASTRIUM_powerpoint_10A"/>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3200400" cy="1017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47700" y="188913"/>
            <a:ext cx="82454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here to modify the title</a:t>
            </a:r>
          </a:p>
        </p:txBody>
      </p:sp>
      <p:sp>
        <p:nvSpPr>
          <p:cNvPr id="1027" name="Rectangle 3"/>
          <p:cNvSpPr>
            <a:spLocks noGrp="1" noChangeArrowheads="1"/>
          </p:cNvSpPr>
          <p:nvPr>
            <p:ph type="body" idx="1"/>
          </p:nvPr>
        </p:nvSpPr>
        <p:spPr bwMode="auto">
          <a:xfrm>
            <a:off x="609600" y="1125538"/>
            <a:ext cx="7848600" cy="481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here to modify text style</a:t>
            </a:r>
          </a:p>
          <a:p>
            <a:pPr lvl="1"/>
            <a:r>
              <a:rPr lang="en-GB" smtClean="0"/>
              <a:t>Second level</a:t>
            </a:r>
          </a:p>
          <a:p>
            <a:pPr lvl="2"/>
            <a:r>
              <a:rPr lang="en-GB" smtClean="0"/>
              <a:t>Third level</a:t>
            </a:r>
          </a:p>
          <a:p>
            <a:pPr lvl="3"/>
            <a:r>
              <a:rPr lang="en-GB" smtClean="0"/>
              <a:t>Fourth level</a:t>
            </a:r>
          </a:p>
        </p:txBody>
      </p:sp>
      <p:sp>
        <p:nvSpPr>
          <p:cNvPr id="1028" name="Rectangle 4"/>
          <p:cNvSpPr>
            <a:spLocks noGrp="1" noChangeArrowheads="1"/>
          </p:cNvSpPr>
          <p:nvPr>
            <p:ph type="dt" sz="half" idx="2"/>
          </p:nvPr>
        </p:nvSpPr>
        <p:spPr bwMode="auto">
          <a:xfrm>
            <a:off x="2016125" y="6673850"/>
            <a:ext cx="5111750"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a:defRPr sz="900" b="1"/>
            </a:lvl1pPr>
          </a:lstStyle>
          <a:p>
            <a:r>
              <a:rPr lang="en-US" smtClean="0"/>
              <a:t>LISA Symposium – Paris 2012</a:t>
            </a:r>
            <a:endParaRPr lang="en-GB"/>
          </a:p>
        </p:txBody>
      </p:sp>
      <p:sp>
        <p:nvSpPr>
          <p:cNvPr id="1030" name="Rectangle 6"/>
          <p:cNvSpPr>
            <a:spLocks noGrp="1" noChangeArrowheads="1"/>
          </p:cNvSpPr>
          <p:nvPr>
            <p:ph type="sldNum" sz="quarter" idx="4"/>
          </p:nvPr>
        </p:nvSpPr>
        <p:spPr bwMode="auto">
          <a:xfrm>
            <a:off x="755650" y="6669088"/>
            <a:ext cx="431800" cy="18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7200" rIns="0" bIns="0" numCol="1" anchor="t" anchorCtr="0" compatLnSpc="1">
            <a:prstTxWarp prst="textNoShape">
              <a:avLst/>
            </a:prstTxWarp>
          </a:bodyPr>
          <a:lstStyle>
            <a:lvl1pPr algn="ctr">
              <a:defRPr sz="800" b="1"/>
            </a:lvl1pPr>
          </a:lstStyle>
          <a:p>
            <a:fld id="{04DF8BF6-5FBC-4687-9A7D-A45F46967D26}" type="slidenum">
              <a:rPr lang="fr-FR"/>
              <a:pPr/>
              <a:t>‹#›</a:t>
            </a:fld>
            <a:r>
              <a:rPr lang="fr-FR"/>
              <a:t>/33</a:t>
            </a:r>
          </a:p>
        </p:txBody>
      </p:sp>
      <p:sp>
        <p:nvSpPr>
          <p:cNvPr id="1063" name="AutoShape 39"/>
          <p:cNvSpPr>
            <a:spLocks noChangeArrowheads="1"/>
          </p:cNvSpPr>
          <p:nvPr userDrawn="1"/>
        </p:nvSpPr>
        <p:spPr bwMode="auto">
          <a:xfrm>
            <a:off x="755650" y="6669088"/>
            <a:ext cx="431800" cy="144462"/>
          </a:xfrm>
          <a:prstGeom prst="roundRect">
            <a:avLst>
              <a:gd name="adj" fmla="val 50000"/>
            </a:avLst>
          </a:prstGeom>
          <a:noFill/>
          <a:ln w="25400">
            <a:solidFill>
              <a:srgbClr val="3A94D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7" descr="icl_new_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937"/>
            <a:ext cx="1333500" cy="419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r" rtl="0" fontAlgn="base">
        <a:spcBef>
          <a:spcPct val="0"/>
        </a:spcBef>
        <a:spcAft>
          <a:spcPct val="0"/>
        </a:spcAft>
        <a:defRPr sz="2800" b="1">
          <a:solidFill>
            <a:srgbClr val="3A94D5"/>
          </a:solidFill>
          <a:latin typeface="+mj-lt"/>
          <a:ea typeface="+mj-ea"/>
          <a:cs typeface="+mj-cs"/>
        </a:defRPr>
      </a:lvl1pPr>
      <a:lvl2pPr algn="r" rtl="0" fontAlgn="base">
        <a:spcBef>
          <a:spcPct val="0"/>
        </a:spcBef>
        <a:spcAft>
          <a:spcPct val="0"/>
        </a:spcAft>
        <a:defRPr sz="2800" b="1">
          <a:solidFill>
            <a:srgbClr val="3A94D5"/>
          </a:solidFill>
          <a:latin typeface="Arial" charset="0"/>
          <a:ea typeface="ＭＳ Ｐゴシック" charset="-128"/>
        </a:defRPr>
      </a:lvl2pPr>
      <a:lvl3pPr algn="r" rtl="0" fontAlgn="base">
        <a:spcBef>
          <a:spcPct val="0"/>
        </a:spcBef>
        <a:spcAft>
          <a:spcPct val="0"/>
        </a:spcAft>
        <a:defRPr sz="2800" b="1">
          <a:solidFill>
            <a:srgbClr val="3A94D5"/>
          </a:solidFill>
          <a:latin typeface="Arial" charset="0"/>
          <a:ea typeface="ＭＳ Ｐゴシック" charset="-128"/>
        </a:defRPr>
      </a:lvl3pPr>
      <a:lvl4pPr algn="r" rtl="0" fontAlgn="base">
        <a:spcBef>
          <a:spcPct val="0"/>
        </a:spcBef>
        <a:spcAft>
          <a:spcPct val="0"/>
        </a:spcAft>
        <a:defRPr sz="2800" b="1">
          <a:solidFill>
            <a:srgbClr val="3A94D5"/>
          </a:solidFill>
          <a:latin typeface="Arial" charset="0"/>
          <a:ea typeface="ＭＳ Ｐゴシック" charset="-128"/>
        </a:defRPr>
      </a:lvl4pPr>
      <a:lvl5pPr algn="r" rtl="0" fontAlgn="base">
        <a:spcBef>
          <a:spcPct val="0"/>
        </a:spcBef>
        <a:spcAft>
          <a:spcPct val="0"/>
        </a:spcAft>
        <a:defRPr sz="2800" b="1">
          <a:solidFill>
            <a:srgbClr val="3A94D5"/>
          </a:solidFill>
          <a:latin typeface="Arial" charset="0"/>
          <a:ea typeface="ＭＳ Ｐゴシック" charset="-128"/>
        </a:defRPr>
      </a:lvl5pPr>
      <a:lvl6pPr marL="457200" algn="r" rtl="0" fontAlgn="base">
        <a:spcBef>
          <a:spcPct val="0"/>
        </a:spcBef>
        <a:spcAft>
          <a:spcPct val="0"/>
        </a:spcAft>
        <a:defRPr sz="2800" b="1">
          <a:solidFill>
            <a:srgbClr val="3A94D5"/>
          </a:solidFill>
          <a:latin typeface="Arial" charset="0"/>
          <a:ea typeface="ＭＳ Ｐゴシック" charset="-128"/>
        </a:defRPr>
      </a:lvl6pPr>
      <a:lvl7pPr marL="914400" algn="r" rtl="0" fontAlgn="base">
        <a:spcBef>
          <a:spcPct val="0"/>
        </a:spcBef>
        <a:spcAft>
          <a:spcPct val="0"/>
        </a:spcAft>
        <a:defRPr sz="2800" b="1">
          <a:solidFill>
            <a:srgbClr val="3A94D5"/>
          </a:solidFill>
          <a:latin typeface="Arial" charset="0"/>
          <a:ea typeface="ＭＳ Ｐゴシック" charset="-128"/>
        </a:defRPr>
      </a:lvl7pPr>
      <a:lvl8pPr marL="1371600" algn="r" rtl="0" fontAlgn="base">
        <a:spcBef>
          <a:spcPct val="0"/>
        </a:spcBef>
        <a:spcAft>
          <a:spcPct val="0"/>
        </a:spcAft>
        <a:defRPr sz="2800" b="1">
          <a:solidFill>
            <a:srgbClr val="3A94D5"/>
          </a:solidFill>
          <a:latin typeface="Arial" charset="0"/>
          <a:ea typeface="ＭＳ Ｐゴシック" charset="-128"/>
        </a:defRPr>
      </a:lvl8pPr>
      <a:lvl9pPr marL="1828800" algn="r" rtl="0" fontAlgn="base">
        <a:spcBef>
          <a:spcPct val="0"/>
        </a:spcBef>
        <a:spcAft>
          <a:spcPct val="0"/>
        </a:spcAft>
        <a:defRPr sz="2800" b="1">
          <a:solidFill>
            <a:srgbClr val="3A94D5"/>
          </a:solidFill>
          <a:latin typeface="Arial" charset="0"/>
          <a:ea typeface="ＭＳ Ｐゴシック" charset="-128"/>
        </a:defRPr>
      </a:lvl9pPr>
    </p:titleStyle>
    <p:bodyStyle>
      <a:lvl1pPr marL="268288" indent="-268288" algn="l" rtl="0" fontAlgn="base">
        <a:spcBef>
          <a:spcPct val="20000"/>
        </a:spcBef>
        <a:spcAft>
          <a:spcPct val="0"/>
        </a:spcAft>
        <a:buClr>
          <a:srgbClr val="D95121"/>
        </a:buClr>
        <a:buSzPct val="80000"/>
        <a:buFont typeface="Wingdings" pitchFamily="2" charset="2"/>
        <a:buChar char="l"/>
        <a:defRPr sz="2000" b="1">
          <a:solidFill>
            <a:srgbClr val="3A94D5"/>
          </a:solidFill>
          <a:latin typeface="+mn-lt"/>
          <a:ea typeface="+mn-ea"/>
          <a:cs typeface="+mn-cs"/>
        </a:defRPr>
      </a:lvl1pPr>
      <a:lvl2pPr marL="673100" indent="-190500" algn="l" rtl="0" fontAlgn="base">
        <a:spcBef>
          <a:spcPct val="20000"/>
        </a:spcBef>
        <a:spcAft>
          <a:spcPct val="0"/>
        </a:spcAft>
        <a:buClr>
          <a:srgbClr val="CF6400"/>
        </a:buClr>
        <a:buFont typeface="Wingdings" pitchFamily="2" charset="2"/>
        <a:buChar char="§"/>
        <a:defRPr sz="2000">
          <a:solidFill>
            <a:srgbClr val="3A94D5"/>
          </a:solidFill>
          <a:latin typeface="+mn-lt"/>
          <a:ea typeface="+mn-ea"/>
        </a:defRPr>
      </a:lvl2pPr>
      <a:lvl3pPr marL="1143000" indent="-184150" algn="l" rtl="0" fontAlgn="base">
        <a:spcBef>
          <a:spcPct val="20000"/>
        </a:spcBef>
        <a:spcAft>
          <a:spcPct val="0"/>
        </a:spcAft>
        <a:buClr>
          <a:srgbClr val="CF6400"/>
        </a:buClr>
        <a:buFont typeface="Wingdings" pitchFamily="2" charset="2"/>
        <a:buChar char="§"/>
        <a:defRPr>
          <a:solidFill>
            <a:srgbClr val="3A94D5"/>
          </a:solidFill>
          <a:latin typeface="+mn-lt"/>
          <a:ea typeface="+mn-ea"/>
        </a:defRPr>
      </a:lvl3pPr>
      <a:lvl4pPr marL="1524000" indent="-146050" algn="l" rtl="0" fontAlgn="base">
        <a:spcBef>
          <a:spcPct val="20000"/>
        </a:spcBef>
        <a:spcAft>
          <a:spcPct val="0"/>
        </a:spcAft>
        <a:buClr>
          <a:srgbClr val="CF6400"/>
        </a:buClr>
        <a:buFont typeface="Wingdings" pitchFamily="2" charset="2"/>
        <a:buChar char="§"/>
        <a:defRPr sz="1600">
          <a:solidFill>
            <a:srgbClr val="3A94D5"/>
          </a:solidFill>
          <a:latin typeface="+mn-lt"/>
          <a:ea typeface="+mn-ea"/>
        </a:defRPr>
      </a:lvl4pPr>
      <a:lvl5pPr marL="20066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5pPr>
      <a:lvl6pPr marL="24638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6pPr>
      <a:lvl7pPr marL="29210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7pPr>
      <a:lvl8pPr marL="33782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8pPr>
      <a:lvl9pPr marL="38354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ideo" Target="file:///C:\Users\tjs\Documents\LISAPF\talks\cospar10\LPF_SP_cine.avi"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Users\tjs\Documents\LISAPF\talks\cospar10\Q2C4_Movie3.avi" TargetMode="External"/><Relationship Id="rId1" Type="http://schemas.openxmlformats.org/officeDocument/2006/relationships/video" Target="file:///C:\Users\tjs\Documents\LISAPF\talks\cospar10\Q2C4_Movie2.avi"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ctrTitle"/>
          </p:nvPr>
        </p:nvSpPr>
        <p:spPr>
          <a:xfrm>
            <a:off x="1223963" y="922338"/>
            <a:ext cx="7234237" cy="1712912"/>
          </a:xfrm>
        </p:spPr>
        <p:txBody>
          <a:bodyPr/>
          <a:lstStyle/>
          <a:p>
            <a:pPr algn="ctr">
              <a:lnSpc>
                <a:spcPct val="80000"/>
              </a:lnSpc>
            </a:pPr>
            <a:r>
              <a:rPr lang="en-GB" i="1" dirty="0" smtClean="0">
                <a:solidFill>
                  <a:srgbClr val="FF0000"/>
                </a:solidFill>
              </a:rPr>
              <a:t>Science with </a:t>
            </a:r>
            <a:br>
              <a:rPr lang="en-GB" i="1" dirty="0" smtClean="0">
                <a:solidFill>
                  <a:srgbClr val="FF0000"/>
                </a:solidFill>
              </a:rPr>
            </a:br>
            <a:r>
              <a:rPr lang="en-GB" i="1" dirty="0" smtClean="0">
                <a:solidFill>
                  <a:srgbClr val="FF0000"/>
                </a:solidFill>
              </a:rPr>
              <a:t>LISA </a:t>
            </a:r>
            <a:r>
              <a:rPr lang="en-GB" i="1" dirty="0">
                <a:solidFill>
                  <a:srgbClr val="FF0000"/>
                </a:solidFill>
              </a:rPr>
              <a:t>Pathfinder  </a:t>
            </a:r>
          </a:p>
        </p:txBody>
      </p:sp>
      <p:sp>
        <p:nvSpPr>
          <p:cNvPr id="27653" name="Rectangle 5"/>
          <p:cNvSpPr>
            <a:spLocks noGrp="1" noChangeArrowheads="1"/>
          </p:cNvSpPr>
          <p:nvPr>
            <p:ph type="subTitle" idx="1"/>
          </p:nvPr>
        </p:nvSpPr>
        <p:spPr>
          <a:xfrm>
            <a:off x="2081213" y="2455847"/>
            <a:ext cx="4751387" cy="2789237"/>
          </a:xfrm>
          <a:noFill/>
          <a:extLst>
            <a:ext uri="{909E8E84-426E-40DD-AFC4-6F175D3DCCD1}">
              <a14:hiddenFill xmlns:a14="http://schemas.microsoft.com/office/drawing/2010/main">
                <a:gradFill rotWithShape="1">
                  <a:gsLst>
                    <a:gs pos="0">
                      <a:schemeClr val="accent1"/>
                    </a:gs>
                    <a:gs pos="100000">
                      <a:schemeClr val="accent1">
                        <a:gamma/>
                        <a:shade val="46275"/>
                        <a:invGamma/>
                      </a:schemeClr>
                    </a:gs>
                  </a:gsLst>
                  <a:lin ang="5400000" scaled="1"/>
                </a:gradFill>
              </a14:hiddenFill>
            </a:ext>
          </a:extLst>
        </p:spPr>
        <p:txBody>
          <a:bodyPr/>
          <a:lstStyle/>
          <a:p>
            <a:endParaRPr lang="en-GB" sz="1800" i="1" dirty="0">
              <a:solidFill>
                <a:schemeClr val="tx1"/>
              </a:solidFill>
            </a:endParaRPr>
          </a:p>
          <a:p>
            <a:endParaRPr lang="en-GB" sz="1800" i="1" dirty="0">
              <a:solidFill>
                <a:schemeClr val="tx1"/>
              </a:solidFill>
            </a:endParaRPr>
          </a:p>
          <a:p>
            <a:r>
              <a:rPr lang="en-GB" sz="3200" dirty="0" smtClean="0">
                <a:solidFill>
                  <a:schemeClr val="tx1"/>
                </a:solidFill>
              </a:rPr>
              <a:t>Tim Sumner</a:t>
            </a:r>
            <a:endParaRPr lang="en-GB" sz="3200" dirty="0">
              <a:solidFill>
                <a:schemeClr val="tx1"/>
              </a:solidFill>
            </a:endParaRPr>
          </a:p>
          <a:p>
            <a:r>
              <a:rPr lang="en-GB" sz="1800" i="1" dirty="0">
                <a:solidFill>
                  <a:schemeClr val="tx1"/>
                </a:solidFill>
              </a:rPr>
              <a:t>Imperial College, London, </a:t>
            </a:r>
            <a:r>
              <a:rPr lang="en-GB" sz="1800" i="1" dirty="0" smtClean="0">
                <a:solidFill>
                  <a:schemeClr val="tx1"/>
                </a:solidFill>
              </a:rPr>
              <a:t>UK</a:t>
            </a:r>
          </a:p>
          <a:p>
            <a:endParaRPr lang="en-GB" sz="1800" i="1" dirty="0">
              <a:solidFill>
                <a:schemeClr val="tx1"/>
              </a:solidFill>
            </a:endParaRPr>
          </a:p>
          <a:p>
            <a:endParaRPr lang="en-GB" sz="1800" i="1" dirty="0" smtClean="0">
              <a:solidFill>
                <a:schemeClr val="tx1"/>
              </a:solidFill>
            </a:endParaRPr>
          </a:p>
          <a:p>
            <a:endParaRPr lang="en-GB" sz="1800" i="1" dirty="0">
              <a:solidFill>
                <a:schemeClr val="tx1"/>
              </a:solidFill>
            </a:endParaRPr>
          </a:p>
          <a:p>
            <a:r>
              <a:rPr lang="en-GB" sz="1800" i="1" dirty="0" smtClean="0">
                <a:solidFill>
                  <a:schemeClr val="tx1"/>
                </a:solidFill>
              </a:rPr>
              <a:t>With acknowledgements to material from: C. </a:t>
            </a:r>
            <a:r>
              <a:rPr lang="en-GB" sz="1800" i="1" dirty="0" err="1" smtClean="0">
                <a:solidFill>
                  <a:schemeClr val="tx1"/>
                </a:solidFill>
              </a:rPr>
              <a:t>Trenkel</a:t>
            </a:r>
            <a:r>
              <a:rPr lang="en-GB" sz="1800" i="1" dirty="0" smtClean="0">
                <a:solidFill>
                  <a:schemeClr val="tx1"/>
                </a:solidFill>
              </a:rPr>
              <a:t> (ASU) </a:t>
            </a:r>
          </a:p>
          <a:p>
            <a:r>
              <a:rPr lang="en-GB" sz="1800" i="1" dirty="0" smtClean="0">
                <a:solidFill>
                  <a:schemeClr val="tx1"/>
                </a:solidFill>
              </a:rPr>
              <a:t>J. Magueijo (ICL)</a:t>
            </a:r>
          </a:p>
          <a:p>
            <a:r>
              <a:rPr lang="en-GB" sz="1800" i="1" dirty="0" smtClean="0">
                <a:solidFill>
                  <a:schemeClr val="tx1"/>
                </a:solidFill>
              </a:rPr>
              <a:t>C. </a:t>
            </a:r>
            <a:r>
              <a:rPr lang="en-GB" sz="1800" i="1" dirty="0" err="1" smtClean="0">
                <a:solidFill>
                  <a:schemeClr val="tx1"/>
                </a:solidFill>
              </a:rPr>
              <a:t>Speake</a:t>
            </a:r>
            <a:r>
              <a:rPr lang="en-GB" sz="1800" i="1" dirty="0" smtClean="0">
                <a:solidFill>
                  <a:schemeClr val="tx1"/>
                </a:solidFill>
              </a:rPr>
              <a:t> (BU)</a:t>
            </a:r>
            <a:endParaRPr lang="en-GB" sz="1800" i="1" dirty="0">
              <a:solidFill>
                <a:schemeClr val="tx1"/>
              </a:solidFill>
            </a:endParaRPr>
          </a:p>
        </p:txBody>
      </p:sp>
      <p:pic>
        <p:nvPicPr>
          <p:cNvPr id="4" name="Picture 3" descr="icl_new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1333500" cy="41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Inverse Square Law</a:t>
            </a:r>
            <a:endParaRPr lang="en-GB" dirty="0"/>
          </a:p>
        </p:txBody>
      </p:sp>
      <p:sp>
        <p:nvSpPr>
          <p:cNvPr id="4" name="Date Placeholder 3"/>
          <p:cNvSpPr>
            <a:spLocks noGrp="1"/>
          </p:cNvSpPr>
          <p:nvPr>
            <p:ph type="dt" sz="half" idx="10"/>
          </p:nvPr>
        </p:nvSpPr>
        <p:spPr/>
        <p:txBody>
          <a:body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p>
            <a:fld id="{7A13C92D-457B-474B-98D1-806E99A85585}" type="slidenum">
              <a:rPr lang="fr-FR" smtClean="0"/>
              <a:pPr/>
              <a:t>10</a:t>
            </a:fld>
            <a:r>
              <a:rPr lang="fr-FR" smtClean="0"/>
              <a:t>/33</a:t>
            </a:r>
            <a:endParaRPr lang="fr-FR"/>
          </a:p>
        </p:txBody>
      </p:sp>
      <p:sp>
        <p:nvSpPr>
          <p:cNvPr id="6" name="Rectangle 3"/>
          <p:cNvSpPr>
            <a:spLocks noGrp="1" noChangeArrowheads="1"/>
          </p:cNvSpPr>
          <p:nvPr>
            <p:ph idx="1"/>
          </p:nvPr>
        </p:nvSpPr>
        <p:spPr/>
        <p:txBody>
          <a:bodyPr/>
          <a:lstStyle/>
          <a:p>
            <a:pPr marL="457200" indent="-457200"/>
            <a:r>
              <a:rPr lang="en-US" dirty="0">
                <a:solidFill>
                  <a:srgbClr val="333399"/>
                </a:solidFill>
              </a:rPr>
              <a:t>LISA Pathfinder can be used to set limits on the inverse square law on both large and </a:t>
            </a:r>
            <a:r>
              <a:rPr lang="en-US" dirty="0">
                <a:solidFill>
                  <a:srgbClr val="FF0000"/>
                </a:solidFill>
              </a:rPr>
              <a:t>intermediate</a:t>
            </a:r>
            <a:r>
              <a:rPr lang="en-US" dirty="0"/>
              <a:t> </a:t>
            </a:r>
            <a:r>
              <a:rPr lang="en-US" dirty="0">
                <a:solidFill>
                  <a:srgbClr val="333399"/>
                </a:solidFill>
              </a:rPr>
              <a:t>scales</a:t>
            </a:r>
          </a:p>
          <a:p>
            <a:pPr marL="838200" lvl="1" indent="-381000">
              <a:buFontTx/>
              <a:buAutoNum type="arabicPeriod"/>
            </a:pPr>
            <a:r>
              <a:rPr lang="en-US" dirty="0"/>
              <a:t>During transfer orbit via s/c tracking</a:t>
            </a:r>
            <a:r>
              <a:rPr lang="en-US" dirty="0">
                <a:solidFill>
                  <a:srgbClr val="FF0000"/>
                </a:solidFill>
              </a:rPr>
              <a:t>*</a:t>
            </a:r>
          </a:p>
          <a:p>
            <a:pPr marL="838200" lvl="1" indent="-381000">
              <a:buFontTx/>
              <a:buAutoNum type="arabicPeriod"/>
            </a:pPr>
            <a:r>
              <a:rPr lang="en-GB" dirty="0">
                <a:solidFill>
                  <a:srgbClr val="FF0000"/>
                </a:solidFill>
              </a:rPr>
              <a:t>During halo orbit via s/c tracking</a:t>
            </a:r>
            <a:endParaRPr lang="en-US" dirty="0">
              <a:solidFill>
                <a:srgbClr val="FF0000"/>
              </a:solidFill>
            </a:endParaRPr>
          </a:p>
          <a:p>
            <a:pPr marL="838200" lvl="1" indent="-381000">
              <a:buFontTx/>
              <a:buAutoNum type="arabicPeriod"/>
            </a:pPr>
            <a:r>
              <a:rPr lang="en-US" dirty="0"/>
              <a:t>During dedicated science run on </a:t>
            </a:r>
            <a:r>
              <a:rPr lang="en-US" dirty="0" smtClean="0"/>
              <a:t>orbit</a:t>
            </a:r>
          </a:p>
          <a:p>
            <a:pPr marL="838200" lvl="1" indent="-381000">
              <a:buFontTx/>
              <a:buAutoNum type="arabicPeriod"/>
            </a:pPr>
            <a:r>
              <a:rPr lang="en-US" dirty="0" smtClean="0"/>
              <a:t>During mission extension transit orbit(s)  </a:t>
            </a:r>
            <a:endParaRPr lang="en-US" dirty="0"/>
          </a:p>
          <a:p>
            <a:pPr marL="838200" lvl="1" indent="-381000">
              <a:buFontTx/>
              <a:buNone/>
            </a:pPr>
            <a:endParaRPr lang="en-US" dirty="0"/>
          </a:p>
          <a:p>
            <a:pPr marL="457200" indent="-457200"/>
            <a:r>
              <a:rPr lang="en-US" dirty="0">
                <a:solidFill>
                  <a:srgbClr val="333399"/>
                </a:solidFill>
              </a:rPr>
              <a:t>Drag-free needs to be operational</a:t>
            </a:r>
          </a:p>
          <a:p>
            <a:pPr marL="838200" lvl="1" indent="-381000">
              <a:buFontTx/>
              <a:buChar char="•"/>
            </a:pPr>
            <a:r>
              <a:rPr lang="en-US" dirty="0"/>
              <a:t>Requires that s/c bias is known</a:t>
            </a:r>
          </a:p>
          <a:p>
            <a:pPr marL="838200" lvl="1" indent="-381000">
              <a:buFontTx/>
              <a:buChar char="•"/>
            </a:pPr>
            <a:r>
              <a:rPr lang="en-US" dirty="0"/>
              <a:t>Use LTP as a gradiometer</a:t>
            </a:r>
          </a:p>
          <a:p>
            <a:pPr marL="838200" lvl="1" indent="-381000">
              <a:buFontTx/>
              <a:buChar char="•"/>
            </a:pPr>
            <a:endParaRPr lang="en-US" dirty="0"/>
          </a:p>
          <a:p>
            <a:pPr marL="838200" lvl="1" indent="-381000">
              <a:buFontTx/>
              <a:buNone/>
            </a:pPr>
            <a:r>
              <a:rPr lang="en-US" dirty="0">
                <a:solidFill>
                  <a:srgbClr val="FF0000"/>
                </a:solidFill>
              </a:rPr>
              <a:t>*No </a:t>
            </a:r>
            <a:r>
              <a:rPr lang="en-US" dirty="0">
                <a:solidFill>
                  <a:schemeClr val="accent2"/>
                </a:solidFill>
              </a:rPr>
              <a:t>current</a:t>
            </a:r>
            <a:r>
              <a:rPr lang="en-US" dirty="0">
                <a:solidFill>
                  <a:srgbClr val="FF0000"/>
                </a:solidFill>
              </a:rPr>
              <a:t> plan to release test masses and turn on drag-free during transfer phase</a:t>
            </a:r>
          </a:p>
          <a:p>
            <a:pPr marL="457200" indent="-457200">
              <a:buFontTx/>
              <a:buNone/>
            </a:pPr>
            <a:endParaRPr lang="en-US" dirty="0">
              <a:solidFill>
                <a:srgbClr val="FF0000"/>
              </a:solidFill>
            </a:endParaRPr>
          </a:p>
        </p:txBody>
      </p:sp>
    </p:spTree>
    <p:extLst>
      <p:ext uri="{BB962C8B-B14F-4D97-AF65-F5344CB8AC3E}">
        <p14:creationId xmlns:p14="http://schemas.microsoft.com/office/powerpoint/2010/main" val="987689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Inverse Square Law</a:t>
            </a:r>
            <a:endParaRPr lang="en-GB" dirty="0"/>
          </a:p>
        </p:txBody>
      </p:sp>
      <p:sp>
        <p:nvSpPr>
          <p:cNvPr id="4" name="Date Placeholder 3"/>
          <p:cNvSpPr>
            <a:spLocks noGrp="1"/>
          </p:cNvSpPr>
          <p:nvPr>
            <p:ph type="dt" sz="half" idx="10"/>
          </p:nvPr>
        </p:nvSpPr>
        <p:spPr/>
        <p:txBody>
          <a:body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p>
            <a:fld id="{7A13C92D-457B-474B-98D1-806E99A85585}" type="slidenum">
              <a:rPr lang="fr-FR" smtClean="0"/>
              <a:pPr/>
              <a:t>11</a:t>
            </a:fld>
            <a:r>
              <a:rPr lang="fr-FR" smtClean="0"/>
              <a:t>/33</a:t>
            </a:r>
            <a:endParaRPr lang="fr-FR"/>
          </a:p>
        </p:txBody>
      </p:sp>
      <p:sp>
        <p:nvSpPr>
          <p:cNvPr id="6" name="Rectangle 3"/>
          <p:cNvSpPr>
            <a:spLocks noGrp="1" noChangeArrowheads="1"/>
          </p:cNvSpPr>
          <p:nvPr>
            <p:ph idx="1"/>
          </p:nvPr>
        </p:nvSpPr>
        <p:spPr/>
        <p:txBody>
          <a:bodyPr/>
          <a:lstStyle/>
          <a:p>
            <a:pPr marL="0" indent="0">
              <a:buNone/>
            </a:pPr>
            <a:endParaRPr lang="en-US" dirty="0">
              <a:solidFill>
                <a:srgbClr val="FF0000"/>
              </a:solidFill>
            </a:endParaRPr>
          </a:p>
          <a:p>
            <a:pPr marL="457200" indent="-457200">
              <a:buFontTx/>
              <a:buNone/>
            </a:pPr>
            <a:endParaRPr lang="en-US" dirty="0">
              <a:solidFill>
                <a:srgbClr val="FF0000"/>
              </a:solidFill>
            </a:endParaRPr>
          </a:p>
        </p:txBody>
      </p:sp>
      <p:pic>
        <p:nvPicPr>
          <p:cNvPr id="7" name="Picture 18" descr="lr1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543175"/>
            <a:ext cx="580942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478631" y="1382713"/>
            <a:ext cx="7848600" cy="369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68288" indent="-268288" algn="l" rtl="0" fontAlgn="base">
              <a:spcBef>
                <a:spcPct val="20000"/>
              </a:spcBef>
              <a:spcAft>
                <a:spcPct val="0"/>
              </a:spcAft>
              <a:buClr>
                <a:srgbClr val="D95121"/>
              </a:buClr>
              <a:buSzPct val="80000"/>
              <a:buFont typeface="Wingdings" pitchFamily="2" charset="2"/>
              <a:buChar char="l"/>
              <a:defRPr sz="2000" b="1">
                <a:solidFill>
                  <a:srgbClr val="3A94D5"/>
                </a:solidFill>
                <a:latin typeface="+mn-lt"/>
                <a:ea typeface="+mn-ea"/>
                <a:cs typeface="+mn-cs"/>
              </a:defRPr>
            </a:lvl1pPr>
            <a:lvl2pPr marL="673100" indent="-190500" algn="l" rtl="0" fontAlgn="base">
              <a:spcBef>
                <a:spcPct val="20000"/>
              </a:spcBef>
              <a:spcAft>
                <a:spcPct val="0"/>
              </a:spcAft>
              <a:buClr>
                <a:srgbClr val="CF6400"/>
              </a:buClr>
              <a:buFont typeface="Wingdings" pitchFamily="2" charset="2"/>
              <a:buChar char="§"/>
              <a:defRPr sz="2000">
                <a:solidFill>
                  <a:srgbClr val="3A94D5"/>
                </a:solidFill>
                <a:latin typeface="+mn-lt"/>
                <a:ea typeface="+mn-ea"/>
              </a:defRPr>
            </a:lvl2pPr>
            <a:lvl3pPr marL="1143000" indent="-184150" algn="l" rtl="0" fontAlgn="base">
              <a:spcBef>
                <a:spcPct val="20000"/>
              </a:spcBef>
              <a:spcAft>
                <a:spcPct val="0"/>
              </a:spcAft>
              <a:buClr>
                <a:srgbClr val="CF6400"/>
              </a:buClr>
              <a:buFont typeface="Wingdings" pitchFamily="2" charset="2"/>
              <a:buChar char="§"/>
              <a:defRPr>
                <a:solidFill>
                  <a:srgbClr val="3A94D5"/>
                </a:solidFill>
                <a:latin typeface="+mn-lt"/>
                <a:ea typeface="+mn-ea"/>
              </a:defRPr>
            </a:lvl3pPr>
            <a:lvl4pPr marL="1524000" indent="-146050" algn="l" rtl="0" fontAlgn="base">
              <a:spcBef>
                <a:spcPct val="20000"/>
              </a:spcBef>
              <a:spcAft>
                <a:spcPct val="0"/>
              </a:spcAft>
              <a:buClr>
                <a:srgbClr val="CF6400"/>
              </a:buClr>
              <a:buFont typeface="Wingdings" pitchFamily="2" charset="2"/>
              <a:buChar char="§"/>
              <a:defRPr sz="1600">
                <a:solidFill>
                  <a:srgbClr val="3A94D5"/>
                </a:solidFill>
                <a:latin typeface="+mn-lt"/>
                <a:ea typeface="+mn-ea"/>
              </a:defRPr>
            </a:lvl4pPr>
            <a:lvl5pPr marL="20066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5pPr>
            <a:lvl6pPr marL="24638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6pPr>
            <a:lvl7pPr marL="29210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7pPr>
            <a:lvl8pPr marL="33782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8pPr>
            <a:lvl9pPr marL="3835400" indent="-177800" algn="l" rtl="0" fontAlgn="base">
              <a:spcBef>
                <a:spcPct val="20000"/>
              </a:spcBef>
              <a:spcAft>
                <a:spcPct val="0"/>
              </a:spcAft>
              <a:buClr>
                <a:srgbClr val="CF6400"/>
              </a:buClr>
              <a:buFont typeface="Wingdings" pitchFamily="2" charset="2"/>
              <a:buChar char="§"/>
              <a:defRPr sz="1200">
                <a:solidFill>
                  <a:schemeClr val="tx1"/>
                </a:solidFill>
                <a:latin typeface="+mn-lt"/>
                <a:ea typeface="+mn-ea"/>
              </a:defRPr>
            </a:lvl9pPr>
          </a:lstStyle>
          <a:p>
            <a:pPr marL="457200" indent="-457200"/>
            <a:r>
              <a:rPr lang="en-US" dirty="0" smtClean="0">
                <a:solidFill>
                  <a:srgbClr val="333399"/>
                </a:solidFill>
              </a:rPr>
              <a:t>Need to calibrate out internal S/C bias</a:t>
            </a:r>
          </a:p>
          <a:p>
            <a:pPr marL="457200" indent="-457200"/>
            <a:r>
              <a:rPr lang="en-US" dirty="0" smtClean="0">
                <a:solidFill>
                  <a:srgbClr val="333399"/>
                </a:solidFill>
              </a:rPr>
              <a:t>Align TM-TM axis along Sun line</a:t>
            </a:r>
          </a:p>
          <a:p>
            <a:pPr marL="457200" indent="-457200"/>
            <a:r>
              <a:rPr lang="en-US" dirty="0" smtClean="0">
                <a:solidFill>
                  <a:srgbClr val="333399"/>
                </a:solidFill>
              </a:rPr>
              <a:t>Tracking to cm accuracy needed</a:t>
            </a:r>
            <a:endParaRPr lang="en-US" dirty="0" smtClean="0">
              <a:solidFill>
                <a:srgbClr val="FF0000"/>
              </a:solidFill>
            </a:endParaRPr>
          </a:p>
          <a:p>
            <a:pPr marL="457200" indent="-457200">
              <a:buFontTx/>
              <a:buNone/>
            </a:pPr>
            <a:endParaRPr lang="en-US" dirty="0">
              <a:solidFill>
                <a:srgbClr val="FF0000"/>
              </a:solidFill>
            </a:endParaRPr>
          </a:p>
        </p:txBody>
      </p:sp>
    </p:spTree>
    <p:extLst>
      <p:ext uri="{BB962C8B-B14F-4D97-AF65-F5344CB8AC3E}">
        <p14:creationId xmlns:p14="http://schemas.microsoft.com/office/powerpoint/2010/main" val="821302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Inertial Response to Weak Forces </a:t>
            </a:r>
            <a:endParaRPr lang="en-GB" dirty="0"/>
          </a:p>
        </p:txBody>
      </p:sp>
      <p:sp>
        <p:nvSpPr>
          <p:cNvPr id="3" name="Content Placeholder 2"/>
          <p:cNvSpPr>
            <a:spLocks noGrp="1"/>
          </p:cNvSpPr>
          <p:nvPr>
            <p:ph idx="1"/>
          </p:nvPr>
        </p:nvSpPr>
        <p:spPr>
          <a:xfrm>
            <a:off x="609600" y="1401763"/>
            <a:ext cx="7848600" cy="4818062"/>
          </a:xfrm>
        </p:spPr>
        <p:txBody>
          <a:bodyPr/>
          <a:lstStyle/>
          <a:p>
            <a:r>
              <a:rPr lang="en-GB" dirty="0" smtClean="0">
                <a:solidFill>
                  <a:srgbClr val="333399"/>
                </a:solidFill>
              </a:rPr>
              <a:t>Application of weak forces using different means</a:t>
            </a:r>
          </a:p>
          <a:p>
            <a:pPr lvl="1"/>
            <a:r>
              <a:rPr lang="en-GB" dirty="0" smtClean="0"/>
              <a:t>Gravitationally – as for Big G</a:t>
            </a:r>
          </a:p>
          <a:p>
            <a:pPr lvl="1"/>
            <a:r>
              <a:rPr lang="en-GB" dirty="0" smtClean="0"/>
              <a:t>Electrostatically using electrode structure</a:t>
            </a:r>
          </a:p>
          <a:p>
            <a:pPr lvl="1"/>
            <a:r>
              <a:rPr lang="en-GB" dirty="0" smtClean="0"/>
              <a:t>Photon radiation pressure</a:t>
            </a:r>
          </a:p>
          <a:p>
            <a:pPr lvl="1"/>
            <a:endParaRPr lang="en-GB" dirty="0"/>
          </a:p>
          <a:p>
            <a:r>
              <a:rPr lang="en-GB" dirty="0" smtClean="0">
                <a:solidFill>
                  <a:srgbClr val="333399"/>
                </a:solidFill>
              </a:rPr>
              <a:t>Gives cross-check on systematics but is it interesting in its own right?</a:t>
            </a:r>
          </a:p>
          <a:p>
            <a:pPr marL="0" indent="0">
              <a:buNone/>
            </a:pPr>
            <a:r>
              <a:rPr lang="en-GB" dirty="0" smtClean="0">
                <a:solidFill>
                  <a:srgbClr val="333399"/>
                </a:solidFill>
              </a:rPr>
              <a:t> </a:t>
            </a:r>
            <a:endParaRPr lang="en-GB" dirty="0">
              <a:solidFill>
                <a:srgbClr val="333399"/>
              </a:solidFill>
            </a:endParaRPr>
          </a:p>
        </p:txBody>
      </p:sp>
      <p:sp>
        <p:nvSpPr>
          <p:cNvPr id="4" name="Date Placeholder 3"/>
          <p:cNvSpPr>
            <a:spLocks noGrp="1"/>
          </p:cNvSpPr>
          <p:nvPr>
            <p:ph type="dt" sz="half" idx="10"/>
          </p:nvPr>
        </p:nvSpPr>
        <p:spPr/>
        <p:txBody>
          <a:body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p>
            <a:fld id="{7A13C92D-457B-474B-98D1-806E99A85585}" type="slidenum">
              <a:rPr lang="fr-FR" smtClean="0"/>
              <a:pPr/>
              <a:t>12</a:t>
            </a:fld>
            <a:r>
              <a:rPr lang="fr-FR" smtClean="0"/>
              <a:t>/33</a:t>
            </a:r>
            <a:endParaRPr lang="fr-FR"/>
          </a:p>
        </p:txBody>
      </p:sp>
    </p:spTree>
    <p:extLst>
      <p:ext uri="{BB962C8B-B14F-4D97-AF65-F5344CB8AC3E}">
        <p14:creationId xmlns:p14="http://schemas.microsoft.com/office/powerpoint/2010/main" val="1520003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7B2F95BA-2657-4E22-88DE-198E9805A0BE}" type="slidenum">
              <a:rPr lang="fr-FR"/>
              <a:pPr/>
              <a:t>13</a:t>
            </a:fld>
            <a:r>
              <a:rPr lang="fr-FR"/>
              <a:t>/33</a:t>
            </a:r>
          </a:p>
        </p:txBody>
      </p:sp>
      <p:sp>
        <p:nvSpPr>
          <p:cNvPr id="95234" name="Rectangle 2"/>
          <p:cNvSpPr>
            <a:spLocks noGrp="1" noChangeArrowheads="1"/>
          </p:cNvSpPr>
          <p:nvPr>
            <p:ph type="title"/>
          </p:nvPr>
        </p:nvSpPr>
        <p:spPr>
          <a:xfrm>
            <a:off x="647700" y="115888"/>
            <a:ext cx="8245475" cy="647700"/>
          </a:xfrm>
        </p:spPr>
        <p:txBody>
          <a:bodyPr/>
          <a:lstStyle/>
          <a:p>
            <a:r>
              <a:rPr lang="en-GB" dirty="0" smtClean="0"/>
              <a:t>Alternative Theories of Gravity</a:t>
            </a:r>
            <a:endParaRPr lang="en-GB" dirty="0"/>
          </a:p>
        </p:txBody>
      </p:sp>
      <p:sp>
        <p:nvSpPr>
          <p:cNvPr id="95235" name="Rectangle 3"/>
          <p:cNvSpPr>
            <a:spLocks noGrp="1" noChangeArrowheads="1"/>
          </p:cNvSpPr>
          <p:nvPr>
            <p:ph type="body" sz="half" idx="1"/>
          </p:nvPr>
        </p:nvSpPr>
        <p:spPr>
          <a:xfrm>
            <a:off x="250825" y="908050"/>
            <a:ext cx="8250238" cy="4384675"/>
          </a:xfrm>
        </p:spPr>
        <p:txBody>
          <a:bodyPr/>
          <a:lstStyle/>
          <a:p>
            <a:pPr marL="304800" indent="-304800"/>
            <a:r>
              <a:rPr lang="en-GB" sz="2400" dirty="0" smtClean="0">
                <a:solidFill>
                  <a:schemeClr val="accent2"/>
                </a:solidFill>
              </a:rPr>
              <a:t>Background Motivation:</a:t>
            </a:r>
            <a:endParaRPr lang="en-GB" sz="2400" dirty="0"/>
          </a:p>
          <a:p>
            <a:pPr marL="787400" lvl="1" indent="-304800"/>
            <a:r>
              <a:rPr lang="en-GB" sz="2400" dirty="0" smtClean="0"/>
              <a:t>Solution to Dark Matter ‘problem’?</a:t>
            </a:r>
            <a:endParaRPr lang="en-GB" sz="2400" dirty="0"/>
          </a:p>
          <a:p>
            <a:pPr marL="787400" lvl="1" indent="-304800"/>
            <a:r>
              <a:rPr lang="en-GB" sz="2400" dirty="0" smtClean="0"/>
              <a:t>Clue to quantum gravity?</a:t>
            </a:r>
            <a:endParaRPr lang="en-GB" sz="2400" dirty="0"/>
          </a:p>
          <a:p>
            <a:pPr marL="787400" lvl="1" indent="-304800"/>
            <a:r>
              <a:rPr lang="en-GB" sz="2400" dirty="0" smtClean="0"/>
              <a:t>Low-field study of GR?</a:t>
            </a:r>
          </a:p>
          <a:p>
            <a:pPr marL="787400" lvl="1" indent="-304800"/>
            <a:r>
              <a:rPr lang="en-GB" sz="2400" dirty="0" smtClean="0"/>
              <a:t>Connection to Dark Energy?</a:t>
            </a:r>
          </a:p>
          <a:p>
            <a:pPr marL="787400" lvl="1" indent="-304800"/>
            <a:endParaRPr lang="en-GB" sz="2400" dirty="0"/>
          </a:p>
          <a:p>
            <a:pPr marL="382588" indent="-304800"/>
            <a:r>
              <a:rPr lang="en-GB" sz="2400" dirty="0" smtClean="0">
                <a:solidFill>
                  <a:srgbClr val="333399"/>
                </a:solidFill>
              </a:rPr>
              <a:t>The (Unique) Opportunity</a:t>
            </a:r>
          </a:p>
          <a:p>
            <a:pPr marL="787400" lvl="1" indent="-304800"/>
            <a:r>
              <a:rPr lang="en-GB" sz="2400" dirty="0" smtClean="0"/>
              <a:t>A high-precision calibrated gravity gradiometer</a:t>
            </a:r>
          </a:p>
          <a:p>
            <a:pPr marL="787400" lvl="1" indent="-304800"/>
            <a:r>
              <a:rPr lang="en-GB" sz="2400" dirty="0" smtClean="0"/>
              <a:t>Suitable orbits to allow a visit (or two) through a gravity balance region (saddle point)</a:t>
            </a:r>
          </a:p>
          <a:p>
            <a:pPr marL="787400" lvl="1" indent="-304800"/>
            <a:r>
              <a:rPr lang="en-GB" sz="2400" dirty="0" smtClean="0"/>
              <a:t>A sweet-spot coincidence</a:t>
            </a:r>
            <a:endParaRPr lang="en-GB" sz="2400" dirty="0"/>
          </a:p>
          <a:p>
            <a:pPr marL="787400" lvl="1" indent="-304800"/>
            <a:endParaRPr lang="en-GB" sz="24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5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7B2F95BA-2657-4E22-88DE-198E9805A0BE}" type="slidenum">
              <a:rPr lang="fr-FR"/>
              <a:pPr/>
              <a:t>14</a:t>
            </a:fld>
            <a:r>
              <a:rPr lang="fr-FR"/>
              <a:t>/33</a:t>
            </a:r>
          </a:p>
        </p:txBody>
      </p:sp>
      <p:sp>
        <p:nvSpPr>
          <p:cNvPr id="95234" name="Rectangle 2"/>
          <p:cNvSpPr>
            <a:spLocks noGrp="1" noChangeArrowheads="1"/>
          </p:cNvSpPr>
          <p:nvPr>
            <p:ph type="title"/>
          </p:nvPr>
        </p:nvSpPr>
        <p:spPr>
          <a:xfrm>
            <a:off x="647700" y="115888"/>
            <a:ext cx="8245475" cy="647700"/>
          </a:xfrm>
        </p:spPr>
        <p:txBody>
          <a:bodyPr/>
          <a:lstStyle/>
          <a:p>
            <a:r>
              <a:rPr lang="en-GB" dirty="0" smtClean="0"/>
              <a:t>Alternative Theories of Gravity</a:t>
            </a:r>
            <a:endParaRPr lang="en-GB" dirty="0"/>
          </a:p>
        </p:txBody>
      </p:sp>
      <p:sp>
        <p:nvSpPr>
          <p:cNvPr id="95235" name="Rectangle 3"/>
          <p:cNvSpPr>
            <a:spLocks noGrp="1" noChangeArrowheads="1"/>
          </p:cNvSpPr>
          <p:nvPr>
            <p:ph type="body" sz="half" idx="1"/>
          </p:nvPr>
        </p:nvSpPr>
        <p:spPr>
          <a:xfrm>
            <a:off x="250824" y="908050"/>
            <a:ext cx="8446861" cy="2225675"/>
          </a:xfrm>
        </p:spPr>
        <p:txBody>
          <a:bodyPr/>
          <a:lstStyle/>
          <a:p>
            <a:pPr marL="304800" indent="-304800"/>
            <a:r>
              <a:rPr lang="en-GB" sz="2400" dirty="0" smtClean="0">
                <a:solidFill>
                  <a:schemeClr val="accent2"/>
                </a:solidFill>
              </a:rPr>
              <a:t>Dark Matter (or not):</a:t>
            </a:r>
            <a:endParaRPr lang="en-GB" sz="2400" dirty="0"/>
          </a:p>
          <a:p>
            <a:pPr marL="787400" lvl="1" indent="-304800"/>
            <a:r>
              <a:rPr lang="en-GB" dirty="0" smtClean="0"/>
              <a:t>MOND is </a:t>
            </a:r>
            <a:r>
              <a:rPr lang="en-GB" dirty="0"/>
              <a:t>a </a:t>
            </a:r>
            <a:r>
              <a:rPr lang="en-GB" dirty="0" smtClean="0"/>
              <a:t>phenomenological </a:t>
            </a:r>
            <a:r>
              <a:rPr lang="en-GB" dirty="0"/>
              <a:t>formula </a:t>
            </a:r>
            <a:r>
              <a:rPr lang="en-GB" dirty="0" smtClean="0"/>
              <a:t>to use when system acceleration falls below 10</a:t>
            </a:r>
            <a:r>
              <a:rPr lang="en-GB" baseline="30000" dirty="0" smtClean="0"/>
              <a:t>-10</a:t>
            </a:r>
            <a:r>
              <a:rPr lang="en-GB" dirty="0" smtClean="0"/>
              <a:t>ms</a:t>
            </a:r>
            <a:r>
              <a:rPr lang="en-GB" baseline="30000" dirty="0" smtClean="0"/>
              <a:t>-2</a:t>
            </a:r>
            <a:r>
              <a:rPr lang="en-GB" dirty="0" smtClean="0"/>
              <a:t> (</a:t>
            </a:r>
            <a:r>
              <a:rPr lang="en-GB" dirty="0" err="1" smtClean="0"/>
              <a:t>Milgrom</a:t>
            </a:r>
            <a:r>
              <a:rPr lang="en-GB" dirty="0" smtClean="0"/>
              <a:t> 1983)</a:t>
            </a:r>
          </a:p>
          <a:p>
            <a:pPr marL="1257300" lvl="2" indent="-304800"/>
            <a:r>
              <a:rPr lang="en-GB" sz="2000" dirty="0" smtClean="0"/>
              <a:t>Extremely </a:t>
            </a:r>
            <a:r>
              <a:rPr lang="en-GB" sz="2000" dirty="0"/>
              <a:t>successful in describing galactic rotation </a:t>
            </a:r>
            <a:r>
              <a:rPr lang="en-GB" sz="2000" dirty="0" smtClean="0"/>
              <a:t>with no DM</a:t>
            </a:r>
          </a:p>
          <a:p>
            <a:pPr marL="1257300" lvl="2" indent="-304800"/>
            <a:r>
              <a:rPr lang="en-GB" sz="2000" dirty="0" err="1" smtClean="0"/>
              <a:t>Tulley</a:t>
            </a:r>
            <a:r>
              <a:rPr lang="en-GB" sz="2000" dirty="0" smtClean="0"/>
              <a:t> Fischer relationship</a:t>
            </a:r>
            <a:endParaRPr lang="en-GB" sz="20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 y="2716085"/>
            <a:ext cx="3668032" cy="401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46" y="2716085"/>
            <a:ext cx="4126040" cy="374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16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7B2F95BA-2657-4E22-88DE-198E9805A0BE}" type="slidenum">
              <a:rPr lang="fr-FR"/>
              <a:pPr/>
              <a:t>15</a:t>
            </a:fld>
            <a:r>
              <a:rPr lang="fr-FR"/>
              <a:t>/33</a:t>
            </a:r>
          </a:p>
        </p:txBody>
      </p:sp>
      <p:sp>
        <p:nvSpPr>
          <p:cNvPr id="95234" name="Rectangle 2"/>
          <p:cNvSpPr>
            <a:spLocks noGrp="1" noChangeArrowheads="1"/>
          </p:cNvSpPr>
          <p:nvPr>
            <p:ph type="title"/>
          </p:nvPr>
        </p:nvSpPr>
        <p:spPr>
          <a:xfrm>
            <a:off x="647700" y="115888"/>
            <a:ext cx="8245475" cy="647700"/>
          </a:xfrm>
        </p:spPr>
        <p:txBody>
          <a:bodyPr/>
          <a:lstStyle/>
          <a:p>
            <a:r>
              <a:rPr lang="en-GB" dirty="0" smtClean="0"/>
              <a:t>Alternative Theories of Gravity</a:t>
            </a:r>
            <a:endParaRPr lang="en-GB" dirty="0"/>
          </a:p>
        </p:txBody>
      </p:sp>
      <p:sp>
        <p:nvSpPr>
          <p:cNvPr id="95235" name="Rectangle 3"/>
          <p:cNvSpPr>
            <a:spLocks noGrp="1" noChangeArrowheads="1"/>
          </p:cNvSpPr>
          <p:nvPr>
            <p:ph type="body" sz="half" idx="1"/>
          </p:nvPr>
        </p:nvSpPr>
        <p:spPr>
          <a:xfrm>
            <a:off x="250825" y="908050"/>
            <a:ext cx="8490404" cy="2654300"/>
          </a:xfrm>
        </p:spPr>
        <p:txBody>
          <a:bodyPr/>
          <a:lstStyle/>
          <a:p>
            <a:pPr marL="304800" indent="-304800"/>
            <a:r>
              <a:rPr lang="en-GB" sz="2400" dirty="0" smtClean="0">
                <a:solidFill>
                  <a:schemeClr val="accent2"/>
                </a:solidFill>
              </a:rPr>
              <a:t>Dark Matter (or not):</a:t>
            </a:r>
            <a:endParaRPr lang="en-GB" sz="2400" dirty="0"/>
          </a:p>
          <a:p>
            <a:pPr marL="787400" lvl="1" indent="-304800"/>
            <a:r>
              <a:rPr lang="en-GB" dirty="0" smtClean="0"/>
              <a:t>MOND </a:t>
            </a:r>
          </a:p>
          <a:p>
            <a:pPr marL="1257300" lvl="2" indent="-304800"/>
            <a:r>
              <a:rPr lang="en-GB" sz="2000" dirty="0" smtClean="0"/>
              <a:t>Extremely </a:t>
            </a:r>
            <a:r>
              <a:rPr lang="en-GB" sz="2000" dirty="0"/>
              <a:t>successful in describing galactic </a:t>
            </a:r>
            <a:r>
              <a:rPr lang="en-GB" sz="2000" dirty="0" smtClean="0"/>
              <a:t>rotation with no DM</a:t>
            </a:r>
          </a:p>
          <a:p>
            <a:pPr marL="1257300" lvl="2" indent="-304800"/>
            <a:r>
              <a:rPr lang="en-GB" sz="2000" dirty="0" err="1" smtClean="0"/>
              <a:t>Tulley</a:t>
            </a:r>
            <a:r>
              <a:rPr lang="en-GB" sz="2000" dirty="0" smtClean="0"/>
              <a:t> Fischer relationship</a:t>
            </a:r>
          </a:p>
          <a:p>
            <a:pPr marL="1257300" lvl="2" indent="-304800"/>
            <a:r>
              <a:rPr lang="en-GB" sz="2000" dirty="0"/>
              <a:t>Relativistic Tensor-Vector-Scalar (TEVES) theory developed with non-relativistic “MOND” limit (</a:t>
            </a:r>
            <a:r>
              <a:rPr lang="en-GB" sz="2000" dirty="0" err="1"/>
              <a:t>Bekenstein</a:t>
            </a:r>
            <a:r>
              <a:rPr lang="en-GB" sz="2000" dirty="0"/>
              <a:t> 2004</a:t>
            </a:r>
            <a:r>
              <a:rPr lang="en-GB" sz="2000" dirty="0" smtClean="0"/>
              <a:t>)</a:t>
            </a:r>
            <a:endParaRPr lang="en-GB" sz="2000" dirty="0"/>
          </a:p>
        </p:txBody>
      </p:sp>
      <p:pic>
        <p:nvPicPr>
          <p:cNvPr id="10" name="Picture 3" descr="darkmat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955913"/>
            <a:ext cx="3462338" cy="25004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150" y="3800853"/>
            <a:ext cx="4315290" cy="256184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070" y="3502650"/>
            <a:ext cx="4728930" cy="2660023"/>
          </a:xfrm>
          <a:prstGeom prst="rect">
            <a:avLst/>
          </a:prstGeom>
        </p:spPr>
      </p:pic>
    </p:spTree>
    <p:extLst>
      <p:ext uri="{BB962C8B-B14F-4D97-AF65-F5344CB8AC3E}">
        <p14:creationId xmlns:p14="http://schemas.microsoft.com/office/powerpoint/2010/main" val="152288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7B2F95BA-2657-4E22-88DE-198E9805A0BE}" type="slidenum">
              <a:rPr lang="fr-FR"/>
              <a:pPr/>
              <a:t>16</a:t>
            </a:fld>
            <a:r>
              <a:rPr lang="fr-FR"/>
              <a:t>/33</a:t>
            </a:r>
          </a:p>
        </p:txBody>
      </p:sp>
      <p:sp>
        <p:nvSpPr>
          <p:cNvPr id="95234" name="Rectangle 2"/>
          <p:cNvSpPr>
            <a:spLocks noGrp="1" noChangeArrowheads="1"/>
          </p:cNvSpPr>
          <p:nvPr>
            <p:ph type="title"/>
          </p:nvPr>
        </p:nvSpPr>
        <p:spPr>
          <a:xfrm>
            <a:off x="647700" y="115888"/>
            <a:ext cx="8245475" cy="647700"/>
          </a:xfrm>
        </p:spPr>
        <p:txBody>
          <a:bodyPr/>
          <a:lstStyle/>
          <a:p>
            <a:r>
              <a:rPr lang="en-GB" dirty="0" smtClean="0"/>
              <a:t>Alternative Theories of Gravity</a:t>
            </a:r>
            <a:endParaRPr lang="en-GB" dirty="0"/>
          </a:p>
        </p:txBody>
      </p:sp>
      <mc:AlternateContent xmlns:mc="http://schemas.openxmlformats.org/markup-compatibility/2006" xmlns:a14="http://schemas.microsoft.com/office/drawing/2010/main">
        <mc:Choice Requires="a14">
          <p:sp>
            <p:nvSpPr>
              <p:cNvPr id="95235" name="Rectangle 3"/>
              <p:cNvSpPr>
                <a:spLocks noGrp="1" noChangeArrowheads="1"/>
              </p:cNvSpPr>
              <p:nvPr>
                <p:ph type="body" sz="half" idx="1"/>
              </p:nvPr>
            </p:nvSpPr>
            <p:spPr>
              <a:xfrm>
                <a:off x="250825" y="908050"/>
                <a:ext cx="8250238" cy="2254250"/>
              </a:xfrm>
            </p:spPr>
            <p:txBody>
              <a:bodyPr/>
              <a:lstStyle/>
              <a:p>
                <a:pPr marL="304800" indent="-304800"/>
                <a:r>
                  <a:rPr lang="en-GB" sz="2400" dirty="0" smtClean="0">
                    <a:solidFill>
                      <a:schemeClr val="accent2"/>
                    </a:solidFill>
                  </a:rPr>
                  <a:t>Dark Matter (or not):</a:t>
                </a:r>
                <a:endParaRPr lang="en-GB" sz="2400" dirty="0"/>
              </a:p>
              <a:p>
                <a:pPr marL="787400" lvl="1" indent="-304800"/>
                <a:r>
                  <a:rPr lang="en-GB" dirty="0" smtClean="0"/>
                  <a:t>What about particle searches within the favoured </a:t>
                </a:r>
                <a14:m>
                  <m:oMath xmlns:m="http://schemas.openxmlformats.org/officeDocument/2006/math">
                    <m:r>
                      <m:rPr>
                        <m:nor/>
                      </m:rPr>
                      <a:rPr lang="en-GB" i="0" smtClean="0">
                        <a:latin typeface="Cambria Math"/>
                        <a:ea typeface="Cambria Math"/>
                      </a:rPr>
                      <m:t>λ</m:t>
                    </m:r>
                    <m:r>
                      <m:rPr>
                        <m:nor/>
                      </m:rPr>
                      <a:rPr lang="en-GB" b="0" i="0" smtClean="0">
                        <a:latin typeface="Cambria Math"/>
                        <a:ea typeface="Cambria Math"/>
                      </a:rPr>
                      <m:t>CDM</m:t>
                    </m:r>
                  </m:oMath>
                </a14:m>
                <a:r>
                  <a:rPr lang="en-GB" dirty="0" smtClean="0"/>
                  <a:t> scenario?</a:t>
                </a:r>
              </a:p>
              <a:p>
                <a:pPr marL="1257300" lvl="2" indent="-304800"/>
                <a:r>
                  <a:rPr lang="en-GB" sz="2000" dirty="0" smtClean="0"/>
                  <a:t>Direct searches are mainly upper limits with a few (dubious) signal claims.</a:t>
                </a:r>
              </a:p>
              <a:p>
                <a:pPr marL="1257300" lvl="2" indent="-304800"/>
                <a:r>
                  <a:rPr lang="en-GB" sz="2000" dirty="0" smtClean="0"/>
                  <a:t>LHC has no SUSY signal yet.</a:t>
                </a:r>
              </a:p>
              <a:p>
                <a:pPr marL="1257300" lvl="2" indent="-304800"/>
                <a:r>
                  <a:rPr lang="en-GB" sz="2000" dirty="0" smtClean="0"/>
                  <a:t>Indirect searches have some (inconsistent) signatures</a:t>
                </a:r>
                <a:r>
                  <a:rPr lang="en-GB" dirty="0" smtClean="0"/>
                  <a:t>.</a:t>
                </a:r>
                <a:endParaRPr lang="en-GB" dirty="0"/>
              </a:p>
            </p:txBody>
          </p:sp>
        </mc:Choice>
        <mc:Fallback xmlns="">
          <p:sp>
            <p:nvSpPr>
              <p:cNvPr id="95235" name="Rectangle 3"/>
              <p:cNvSpPr>
                <a:spLocks noGrp="1" noRot="1" noChangeAspect="1" noMove="1" noResize="1" noEditPoints="1" noAdjustHandles="1" noChangeArrowheads="1" noChangeShapeType="1" noTextEdit="1"/>
              </p:cNvSpPr>
              <p:nvPr>
                <p:ph type="body" sz="half" idx="1"/>
              </p:nvPr>
            </p:nvSpPr>
            <p:spPr>
              <a:xfrm>
                <a:off x="250825" y="908050"/>
                <a:ext cx="8250238" cy="2254250"/>
              </a:xfrm>
              <a:blipFill rotWithShape="1">
                <a:blip r:embed="rId3"/>
                <a:stretch>
                  <a:fillRect l="-1625" t="-4054" r="-665" b="-1622"/>
                </a:stretch>
              </a:blipFill>
            </p:spPr>
            <p:txBody>
              <a:bodyPr/>
              <a:lstStyle/>
              <a:p>
                <a:r>
                  <a:rPr lang="en-GB">
                    <a:noFill/>
                  </a:rPr>
                  <a:t> </a:t>
                </a:r>
              </a:p>
            </p:txBody>
          </p:sp>
        </mc:Fallback>
      </mc:AlternateContent>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3009900"/>
            <a:ext cx="3322712" cy="332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4764" y="3767138"/>
            <a:ext cx="3486133" cy="2565474"/>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0125" y="3009900"/>
            <a:ext cx="4244884" cy="391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30555" y="4351752"/>
            <a:ext cx="1312945" cy="584775"/>
          </a:xfrm>
          <a:prstGeom prst="rect">
            <a:avLst/>
          </a:prstGeom>
          <a:noFill/>
        </p:spPr>
        <p:txBody>
          <a:bodyPr wrap="square" rtlCol="0">
            <a:spAutoFit/>
          </a:bodyPr>
          <a:lstStyle/>
          <a:p>
            <a:r>
              <a:rPr lang="en-GB" sz="1600" dirty="0" smtClean="0"/>
              <a:t>Buchmueller2011</a:t>
            </a:r>
            <a:endParaRPr lang="en-GB" sz="1600" dirty="0"/>
          </a:p>
        </p:txBody>
      </p:sp>
      <p:sp>
        <p:nvSpPr>
          <p:cNvPr id="14" name="TextBox 13"/>
          <p:cNvSpPr txBox="1"/>
          <p:nvPr/>
        </p:nvSpPr>
        <p:spPr>
          <a:xfrm>
            <a:off x="7440530" y="2551527"/>
            <a:ext cx="1312945" cy="584775"/>
          </a:xfrm>
          <a:prstGeom prst="rect">
            <a:avLst/>
          </a:prstGeom>
          <a:noFill/>
        </p:spPr>
        <p:txBody>
          <a:bodyPr wrap="square" rtlCol="0">
            <a:spAutoFit/>
          </a:bodyPr>
          <a:lstStyle/>
          <a:p>
            <a:r>
              <a:rPr lang="en-GB" sz="1600" dirty="0" smtClean="0"/>
              <a:t>Roszkowski2012</a:t>
            </a:r>
            <a:endParaRPr lang="en-GB" sz="1600" dirty="0"/>
          </a:p>
        </p:txBody>
      </p:sp>
    </p:spTree>
    <p:extLst>
      <p:ext uri="{BB962C8B-B14F-4D97-AF65-F5344CB8AC3E}">
        <p14:creationId xmlns:p14="http://schemas.microsoft.com/office/powerpoint/2010/main" val="27257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7B2F95BA-2657-4E22-88DE-198E9805A0BE}" type="slidenum">
              <a:rPr lang="fr-FR"/>
              <a:pPr/>
              <a:t>17</a:t>
            </a:fld>
            <a:r>
              <a:rPr lang="fr-FR"/>
              <a:t>/33</a:t>
            </a:r>
          </a:p>
        </p:txBody>
      </p:sp>
      <p:sp>
        <p:nvSpPr>
          <p:cNvPr id="95234" name="Rectangle 2"/>
          <p:cNvSpPr>
            <a:spLocks noGrp="1" noChangeArrowheads="1"/>
          </p:cNvSpPr>
          <p:nvPr>
            <p:ph type="title"/>
          </p:nvPr>
        </p:nvSpPr>
        <p:spPr>
          <a:xfrm>
            <a:off x="647700" y="115888"/>
            <a:ext cx="8245475" cy="647700"/>
          </a:xfrm>
        </p:spPr>
        <p:txBody>
          <a:bodyPr/>
          <a:lstStyle/>
          <a:p>
            <a:r>
              <a:rPr lang="en-GB" dirty="0" smtClean="0"/>
              <a:t>Alternative Theories of Gravity</a:t>
            </a:r>
            <a:endParaRPr lang="en-GB" dirty="0"/>
          </a:p>
        </p:txBody>
      </p:sp>
      <mc:AlternateContent xmlns:mc="http://schemas.openxmlformats.org/markup-compatibility/2006" xmlns:a14="http://schemas.microsoft.com/office/drawing/2010/main">
        <mc:Choice Requires="a14">
          <p:sp>
            <p:nvSpPr>
              <p:cNvPr id="95235" name="Rectangle 3"/>
              <p:cNvSpPr>
                <a:spLocks noGrp="1" noChangeArrowheads="1"/>
              </p:cNvSpPr>
              <p:nvPr>
                <p:ph type="body" sz="half" idx="1"/>
              </p:nvPr>
            </p:nvSpPr>
            <p:spPr>
              <a:xfrm>
                <a:off x="250825" y="908049"/>
                <a:ext cx="8250238" cy="5064125"/>
              </a:xfrm>
            </p:spPr>
            <p:txBody>
              <a:bodyPr/>
              <a:lstStyle/>
              <a:p>
                <a:pPr marL="304800" indent="-304800"/>
                <a:r>
                  <a:rPr lang="en-GB" sz="2400" dirty="0" smtClean="0">
                    <a:solidFill>
                      <a:schemeClr val="accent2"/>
                    </a:solidFill>
                  </a:rPr>
                  <a:t>Alternative Theories of Gravity:      </a:t>
                </a:r>
              </a:p>
              <a:p>
                <a:pPr marL="304800" indent="-304800"/>
                <a:r>
                  <a:rPr lang="en-GB" sz="1400" dirty="0" smtClean="0">
                    <a:solidFill>
                      <a:schemeClr val="accent2"/>
                    </a:solidFill>
                  </a:rPr>
                  <a:t>See Magueijo &amp; </a:t>
                </a:r>
                <a:r>
                  <a:rPr lang="en-GB" sz="1400" dirty="0" err="1" smtClean="0">
                    <a:solidFill>
                      <a:schemeClr val="accent2"/>
                    </a:solidFill>
                  </a:rPr>
                  <a:t>Mozaffari</a:t>
                </a:r>
                <a:r>
                  <a:rPr lang="en-GB" sz="1400" dirty="0" smtClean="0">
                    <a:solidFill>
                      <a:schemeClr val="accent2"/>
                    </a:solidFill>
                  </a:rPr>
                  <a:t>, PRD, 85, 043527 (2012)</a:t>
                </a:r>
              </a:p>
              <a:p>
                <a:pPr marL="304800" indent="-304800"/>
                <a:endParaRPr lang="en-GB" sz="1400" dirty="0"/>
              </a:p>
              <a:p>
                <a:pPr marL="787400" lvl="1" indent="-304800"/>
                <a:r>
                  <a:rPr lang="en-GB" dirty="0" smtClean="0"/>
                  <a:t>Three generic types of theory are prevalent </a:t>
                </a:r>
              </a:p>
              <a:p>
                <a:pPr marL="1257300" lvl="2" indent="-304800"/>
                <a:r>
                  <a:rPr lang="en-GB" sz="2000" b="1" dirty="0" smtClean="0"/>
                  <a:t>Type I</a:t>
                </a:r>
                <a:r>
                  <a:rPr lang="en-GB" sz="2000" dirty="0" smtClean="0"/>
                  <a:t>: Non-relativistic with addition of new potential, </a:t>
                </a:r>
                <a14:m>
                  <m:oMath xmlns:m="http://schemas.openxmlformats.org/officeDocument/2006/math">
                    <m:r>
                      <a:rPr lang="en-GB" sz="2000" i="1" smtClean="0">
                        <a:latin typeface="Cambria Math"/>
                        <a:ea typeface="Cambria Math"/>
                      </a:rPr>
                      <m:t>𝜙</m:t>
                    </m:r>
                  </m:oMath>
                </a14:m>
                <a:r>
                  <a:rPr lang="en-GB" sz="2000" dirty="0" smtClean="0"/>
                  <a:t>, to the existing Newtonian potential; </a:t>
                </a:r>
                <a14:m>
                  <m:oMath xmlns:m="http://schemas.openxmlformats.org/officeDocument/2006/math">
                    <m:r>
                      <m:rPr>
                        <m:sty m:val="p"/>
                      </m:rPr>
                      <a:rPr lang="el-GR" sz="2400" i="1" smtClean="0">
                        <a:latin typeface="Cambria Math"/>
                        <a:ea typeface="Cambria Math"/>
                      </a:rPr>
                      <m:t>Φ</m:t>
                    </m:r>
                    <m:r>
                      <a:rPr lang="en-GB" sz="2400" b="0" i="1" smtClean="0">
                        <a:latin typeface="Cambria Math"/>
                        <a:ea typeface="Cambria Math"/>
                      </a:rPr>
                      <m:t>=</m:t>
                    </m:r>
                    <m:sSub>
                      <m:sSubPr>
                        <m:ctrlPr>
                          <a:rPr lang="en-GB" sz="2400" b="0" i="1" smtClean="0">
                            <a:latin typeface="Cambria Math"/>
                            <a:ea typeface="Cambria Math"/>
                          </a:rPr>
                        </m:ctrlPr>
                      </m:sSubPr>
                      <m:e>
                        <m:r>
                          <m:rPr>
                            <m:sty m:val="p"/>
                          </m:rPr>
                          <a:rPr lang="el-GR" sz="2400" b="0" i="1" smtClean="0">
                            <a:latin typeface="Cambria Math"/>
                            <a:ea typeface="Cambria Math"/>
                          </a:rPr>
                          <m:t>Φ</m:t>
                        </m:r>
                      </m:e>
                      <m:sub>
                        <m:r>
                          <a:rPr lang="en-GB" sz="2400" b="0" i="1" smtClean="0">
                            <a:latin typeface="Cambria Math"/>
                            <a:ea typeface="Cambria Math"/>
                          </a:rPr>
                          <m:t>𝑁</m:t>
                        </m:r>
                      </m:sub>
                    </m:sSub>
                    <m:r>
                      <a:rPr lang="en-GB" sz="2400" b="0" i="1" smtClean="0">
                        <a:latin typeface="Cambria Math"/>
                        <a:ea typeface="Cambria Math"/>
                      </a:rPr>
                      <m:t>+</m:t>
                    </m:r>
                    <m:r>
                      <a:rPr lang="en-GB" sz="2400" b="0" i="1" smtClean="0">
                        <a:latin typeface="Cambria Math"/>
                        <a:ea typeface="Cambria Math"/>
                      </a:rPr>
                      <m:t>𝜙</m:t>
                    </m:r>
                  </m:oMath>
                </a14:m>
                <a:r>
                  <a:rPr lang="en-GB" dirty="0" smtClean="0"/>
                  <a:t>, </a:t>
                </a:r>
                <a:r>
                  <a:rPr lang="en-GB" sz="2000" dirty="0" smtClean="0"/>
                  <a:t>such that    </a:t>
                </a:r>
                <a14:m>
                  <m:oMath xmlns:m="http://schemas.openxmlformats.org/officeDocument/2006/math">
                    <m:sSup>
                      <m:sSupPr>
                        <m:ctrlPr>
                          <a:rPr lang="en-GB" sz="2400" i="1" smtClean="0">
                            <a:latin typeface="Cambria Math"/>
                          </a:rPr>
                        </m:ctrlPr>
                      </m:sSupPr>
                      <m:e>
                        <m:r>
                          <a:rPr lang="en-GB" sz="2400" i="1" smtClean="0">
                            <a:latin typeface="Cambria Math"/>
                            <a:ea typeface="Cambria Math"/>
                          </a:rPr>
                          <m:t>𝛻</m:t>
                        </m:r>
                      </m:e>
                      <m:sup>
                        <m:r>
                          <a:rPr lang="en-GB" sz="2400" b="0" i="1" smtClean="0">
                            <a:latin typeface="Cambria Math"/>
                          </a:rPr>
                          <m:t>2</m:t>
                        </m:r>
                      </m:sup>
                    </m:sSup>
                    <m:sSub>
                      <m:sSubPr>
                        <m:ctrlPr>
                          <a:rPr lang="en-GB" sz="2400" i="1" smtClean="0">
                            <a:latin typeface="Cambria Math"/>
                          </a:rPr>
                        </m:ctrlPr>
                      </m:sSubPr>
                      <m:e>
                        <m:r>
                          <m:rPr>
                            <m:sty m:val="p"/>
                          </m:rPr>
                          <a:rPr lang="el-GR" sz="2400" i="1" smtClean="0">
                            <a:latin typeface="Cambria Math"/>
                            <a:ea typeface="Cambria Math"/>
                          </a:rPr>
                          <m:t>Φ</m:t>
                        </m:r>
                      </m:e>
                      <m:sub>
                        <m:r>
                          <a:rPr lang="en-GB" sz="2400" b="0" i="1" smtClean="0">
                            <a:latin typeface="Cambria Math"/>
                          </a:rPr>
                          <m:t>𝑁</m:t>
                        </m:r>
                      </m:sub>
                    </m:sSub>
                    <m:r>
                      <a:rPr lang="en-GB" sz="2400" b="0" i="1" smtClean="0">
                        <a:latin typeface="Cambria Math"/>
                      </a:rPr>
                      <m:t>=4</m:t>
                    </m:r>
                    <m:r>
                      <a:rPr lang="en-GB" sz="2400" b="0" i="1" smtClean="0">
                        <a:latin typeface="Cambria Math"/>
                        <a:ea typeface="Cambria Math"/>
                      </a:rPr>
                      <m:t>𝜋</m:t>
                    </m:r>
                    <m:r>
                      <a:rPr lang="en-GB" sz="2400" b="0" i="1" smtClean="0">
                        <a:latin typeface="Cambria Math"/>
                        <a:ea typeface="Cambria Math"/>
                      </a:rPr>
                      <m:t>𝐺</m:t>
                    </m:r>
                    <m:r>
                      <a:rPr lang="en-GB" sz="2400" b="0" i="1" smtClean="0">
                        <a:latin typeface="Cambria Math"/>
                        <a:ea typeface="Cambria Math"/>
                      </a:rPr>
                      <m:t>𝜌</m:t>
                    </m:r>
                  </m:oMath>
                </a14:m>
                <a:r>
                  <a:rPr lang="en-GB" dirty="0" smtClean="0"/>
                  <a:t> and </a:t>
                </a:r>
                <a14:m>
                  <m:oMath xmlns:m="http://schemas.openxmlformats.org/officeDocument/2006/math">
                    <m:r>
                      <a:rPr lang="en-GB" sz="2400" i="1" smtClean="0">
                        <a:latin typeface="Cambria Math"/>
                        <a:ea typeface="Cambria Math"/>
                      </a:rPr>
                      <m:t>𝛻</m:t>
                    </m:r>
                    <m:r>
                      <a:rPr lang="en-GB" sz="2400" i="1" smtClean="0">
                        <a:latin typeface="Cambria Math"/>
                        <a:ea typeface="Cambria Math"/>
                      </a:rPr>
                      <m:t>∙</m:t>
                    </m:r>
                    <m:d>
                      <m:dPr>
                        <m:ctrlPr>
                          <a:rPr lang="en-GB" sz="2400" i="1" smtClean="0">
                            <a:latin typeface="Cambria Math"/>
                            <a:ea typeface="Cambria Math"/>
                          </a:rPr>
                        </m:ctrlPr>
                      </m:dPr>
                      <m:e>
                        <m:r>
                          <a:rPr lang="en-GB" sz="2400" i="1" smtClean="0">
                            <a:latin typeface="Cambria Math"/>
                            <a:ea typeface="Cambria Math"/>
                          </a:rPr>
                          <m:t>𝜇</m:t>
                        </m:r>
                        <m:d>
                          <m:dPr>
                            <m:ctrlPr>
                              <a:rPr lang="en-GB" sz="2400" i="1" smtClean="0">
                                <a:latin typeface="Cambria Math"/>
                                <a:ea typeface="Cambria Math"/>
                              </a:rPr>
                            </m:ctrlPr>
                          </m:dPr>
                          <m:e>
                            <m:r>
                              <a:rPr lang="en-GB" sz="2400" b="0" i="1" smtClean="0">
                                <a:latin typeface="Cambria Math"/>
                                <a:ea typeface="Cambria Math"/>
                              </a:rPr>
                              <m:t>𝑧</m:t>
                            </m:r>
                          </m:e>
                        </m:d>
                        <m:r>
                          <a:rPr lang="en-GB" sz="2400" i="1" smtClean="0">
                            <a:latin typeface="Cambria Math"/>
                            <a:ea typeface="Cambria Math"/>
                          </a:rPr>
                          <m:t>𝛻𝜙</m:t>
                        </m:r>
                      </m:e>
                    </m:d>
                    <m:r>
                      <a:rPr lang="en-GB" sz="2400" b="0" i="1" smtClean="0">
                        <a:latin typeface="Cambria Math"/>
                        <a:ea typeface="Cambria Math"/>
                      </a:rPr>
                      <m:t>=</m:t>
                    </m:r>
                    <m:r>
                      <a:rPr lang="en-GB" sz="2400" b="0" i="1" smtClean="0">
                        <a:latin typeface="Cambria Math"/>
                        <a:ea typeface="Cambria Math"/>
                      </a:rPr>
                      <m:t>𝜅</m:t>
                    </m:r>
                    <m:r>
                      <a:rPr lang="en-GB" sz="2400" b="0" i="1" smtClean="0">
                        <a:latin typeface="Cambria Math"/>
                        <a:ea typeface="Cambria Math"/>
                      </a:rPr>
                      <m:t>𝐺</m:t>
                    </m:r>
                    <m:r>
                      <a:rPr lang="en-GB" sz="2400" b="0" i="1" smtClean="0">
                        <a:latin typeface="Cambria Math"/>
                        <a:ea typeface="Cambria Math"/>
                      </a:rPr>
                      <m:t>𝜌</m:t>
                    </m:r>
                  </m:oMath>
                </a14:m>
                <a:r>
                  <a:rPr lang="en-GB" sz="2400" dirty="0" smtClean="0"/>
                  <a:t> </a:t>
                </a:r>
                <a:r>
                  <a:rPr lang="en-GB" dirty="0" smtClean="0"/>
                  <a:t>with </a:t>
                </a:r>
                <a14:m>
                  <m:oMath xmlns:m="http://schemas.openxmlformats.org/officeDocument/2006/math">
                    <m:r>
                      <a:rPr lang="en-GB" sz="2400" b="0" i="1" smtClean="0">
                        <a:latin typeface="Cambria Math"/>
                      </a:rPr>
                      <m:t>𝑧</m:t>
                    </m:r>
                    <m:r>
                      <a:rPr lang="en-GB" sz="2400" b="0" i="1" smtClean="0">
                        <a:latin typeface="Cambria Math"/>
                      </a:rPr>
                      <m:t>=</m:t>
                    </m:r>
                    <m:f>
                      <m:fPr>
                        <m:ctrlPr>
                          <a:rPr lang="en-GB" sz="2400" b="0" i="1" smtClean="0">
                            <a:latin typeface="Cambria Math"/>
                          </a:rPr>
                        </m:ctrlPr>
                      </m:fPr>
                      <m:num>
                        <m:r>
                          <a:rPr lang="en-GB" sz="2400" b="0" i="1" smtClean="0">
                            <a:latin typeface="Cambria Math"/>
                            <a:ea typeface="Cambria Math"/>
                          </a:rPr>
                          <m:t>𝜅</m:t>
                        </m:r>
                      </m:num>
                      <m:den>
                        <m:r>
                          <a:rPr lang="en-GB" sz="2400" b="0" i="1" smtClean="0">
                            <a:latin typeface="Cambria Math"/>
                          </a:rPr>
                          <m:t>4</m:t>
                        </m:r>
                        <m:r>
                          <a:rPr lang="en-GB" sz="2400" b="0" i="1" smtClean="0">
                            <a:latin typeface="Cambria Math"/>
                            <a:ea typeface="Cambria Math"/>
                          </a:rPr>
                          <m:t>𝜋</m:t>
                        </m:r>
                      </m:den>
                    </m:f>
                    <m:f>
                      <m:fPr>
                        <m:ctrlPr>
                          <a:rPr lang="en-GB" sz="2400" b="0" i="1" smtClean="0">
                            <a:latin typeface="Cambria Math"/>
                          </a:rPr>
                        </m:ctrlPr>
                      </m:fPr>
                      <m:num>
                        <m:d>
                          <m:dPr>
                            <m:begChr m:val="|"/>
                            <m:endChr m:val="|"/>
                            <m:ctrlPr>
                              <a:rPr lang="en-GB" sz="2400" b="0" i="1" smtClean="0">
                                <a:latin typeface="Cambria Math"/>
                              </a:rPr>
                            </m:ctrlPr>
                          </m:dPr>
                          <m:e>
                            <m:r>
                              <a:rPr lang="en-GB" sz="2400" b="0" i="1" smtClean="0">
                                <a:latin typeface="Cambria Math"/>
                                <a:ea typeface="Cambria Math"/>
                              </a:rPr>
                              <m:t>𝛻𝜙</m:t>
                            </m:r>
                          </m:e>
                        </m:d>
                      </m:num>
                      <m:den>
                        <m:sSub>
                          <m:sSubPr>
                            <m:ctrlPr>
                              <a:rPr lang="en-GB" sz="2400" b="0" i="1" smtClean="0">
                                <a:latin typeface="Cambria Math"/>
                              </a:rPr>
                            </m:ctrlPr>
                          </m:sSubPr>
                          <m:e>
                            <m:r>
                              <a:rPr lang="en-GB" sz="2400" b="0" i="1" smtClean="0">
                                <a:latin typeface="Cambria Math"/>
                              </a:rPr>
                              <m:t>𝑎</m:t>
                            </m:r>
                          </m:e>
                          <m:sub>
                            <m:r>
                              <a:rPr lang="en-GB" sz="2400" b="0" i="1" smtClean="0">
                                <a:latin typeface="Cambria Math"/>
                              </a:rPr>
                              <m:t>𝑜</m:t>
                            </m:r>
                          </m:sub>
                        </m:sSub>
                      </m:den>
                    </m:f>
                  </m:oMath>
                </a14:m>
                <a:endParaRPr lang="en-GB" sz="2400" dirty="0" smtClean="0"/>
              </a:p>
              <a:p>
                <a:pPr marL="1257300" lvl="2" indent="-304800"/>
                <a:r>
                  <a:rPr lang="en-GB" sz="2000" b="1" dirty="0" smtClean="0"/>
                  <a:t>Type II</a:t>
                </a:r>
                <a:r>
                  <a:rPr lang="en-GB" sz="2000" dirty="0" smtClean="0"/>
                  <a:t>: Again </a:t>
                </a:r>
                <a14:m>
                  <m:oMath xmlns:m="http://schemas.openxmlformats.org/officeDocument/2006/math">
                    <m:r>
                      <m:rPr>
                        <m:sty m:val="p"/>
                      </m:rPr>
                      <a:rPr lang="el-GR" sz="2000" i="1">
                        <a:latin typeface="Cambria Math"/>
                        <a:ea typeface="Cambria Math"/>
                      </a:rPr>
                      <m:t>Φ</m:t>
                    </m:r>
                    <m:r>
                      <a:rPr lang="en-GB" sz="2000" i="1">
                        <a:latin typeface="Cambria Math"/>
                        <a:ea typeface="Cambria Math"/>
                      </a:rPr>
                      <m:t>=</m:t>
                    </m:r>
                    <m:sSub>
                      <m:sSubPr>
                        <m:ctrlPr>
                          <a:rPr lang="en-GB" sz="2000" i="1">
                            <a:latin typeface="Cambria Math"/>
                            <a:ea typeface="Cambria Math"/>
                          </a:rPr>
                        </m:ctrlPr>
                      </m:sSubPr>
                      <m:e>
                        <m:r>
                          <m:rPr>
                            <m:sty m:val="p"/>
                          </m:rPr>
                          <a:rPr lang="el-GR" sz="2000" i="1">
                            <a:latin typeface="Cambria Math"/>
                            <a:ea typeface="Cambria Math"/>
                          </a:rPr>
                          <m:t>Φ</m:t>
                        </m:r>
                      </m:e>
                      <m:sub>
                        <m:r>
                          <a:rPr lang="en-GB" sz="2000" i="1">
                            <a:latin typeface="Cambria Math"/>
                            <a:ea typeface="Cambria Math"/>
                          </a:rPr>
                          <m:t>𝑁</m:t>
                        </m:r>
                      </m:sub>
                    </m:sSub>
                    <m:r>
                      <a:rPr lang="en-GB" sz="2000" i="1">
                        <a:latin typeface="Cambria Math"/>
                        <a:ea typeface="Cambria Math"/>
                      </a:rPr>
                      <m:t>+</m:t>
                    </m:r>
                    <m:r>
                      <a:rPr lang="en-GB" sz="2000" i="1">
                        <a:latin typeface="Cambria Math"/>
                        <a:ea typeface="Cambria Math"/>
                      </a:rPr>
                      <m:t>𝜙</m:t>
                    </m:r>
                  </m:oMath>
                </a14:m>
                <a:r>
                  <a:rPr lang="en-GB" sz="2000" dirty="0"/>
                  <a:t>, </a:t>
                </a:r>
                <a:r>
                  <a:rPr lang="en-GB" sz="2000" dirty="0" smtClean="0"/>
                  <a:t>but now with                                </a:t>
                </a:r>
                <a14:m>
                  <m:oMath xmlns:m="http://schemas.openxmlformats.org/officeDocument/2006/math">
                    <m:sSup>
                      <m:sSupPr>
                        <m:ctrlPr>
                          <a:rPr lang="en-GB" sz="2400" i="1">
                            <a:latin typeface="Cambria Math"/>
                          </a:rPr>
                        </m:ctrlPr>
                      </m:sSupPr>
                      <m:e>
                        <m:r>
                          <a:rPr lang="en-GB" sz="2400" i="1">
                            <a:latin typeface="Cambria Math"/>
                            <a:ea typeface="Cambria Math"/>
                          </a:rPr>
                          <m:t>𝛻</m:t>
                        </m:r>
                      </m:e>
                      <m:sup>
                        <m:r>
                          <a:rPr lang="en-GB" sz="2400" i="1">
                            <a:latin typeface="Cambria Math"/>
                          </a:rPr>
                          <m:t>2</m:t>
                        </m:r>
                      </m:sup>
                    </m:sSup>
                    <m:r>
                      <a:rPr lang="en-GB" sz="2400" i="1" smtClean="0">
                        <a:latin typeface="Cambria Math"/>
                        <a:ea typeface="Cambria Math"/>
                      </a:rPr>
                      <m:t>𝜙</m:t>
                    </m:r>
                    <m:r>
                      <a:rPr lang="en-GB" sz="2400" i="1">
                        <a:latin typeface="Cambria Math"/>
                      </a:rPr>
                      <m:t>=</m:t>
                    </m:r>
                    <m:f>
                      <m:fPr>
                        <m:ctrlPr>
                          <a:rPr lang="en-GB" sz="2400" i="1" smtClean="0">
                            <a:latin typeface="Cambria Math"/>
                          </a:rPr>
                        </m:ctrlPr>
                      </m:fPr>
                      <m:num>
                        <m:r>
                          <a:rPr lang="en-GB" sz="2400" i="1" smtClean="0">
                            <a:latin typeface="Cambria Math"/>
                            <a:ea typeface="Cambria Math"/>
                          </a:rPr>
                          <m:t>𝜅</m:t>
                        </m:r>
                      </m:num>
                      <m:den>
                        <m:r>
                          <a:rPr lang="en-GB" sz="2400" b="0" i="1" smtClean="0">
                            <a:latin typeface="Cambria Math"/>
                          </a:rPr>
                          <m:t>4</m:t>
                        </m:r>
                        <m:r>
                          <a:rPr lang="en-GB" sz="2400" b="0" i="1" smtClean="0">
                            <a:latin typeface="Cambria Math"/>
                            <a:ea typeface="Cambria Math"/>
                          </a:rPr>
                          <m:t>𝜋</m:t>
                        </m:r>
                      </m:den>
                    </m:f>
                    <m:r>
                      <a:rPr lang="en-GB" sz="2400" i="1">
                        <a:latin typeface="Cambria Math"/>
                        <a:ea typeface="Cambria Math"/>
                      </a:rPr>
                      <m:t>𝛻</m:t>
                    </m:r>
                    <m:r>
                      <a:rPr lang="en-GB" sz="2400" i="1">
                        <a:latin typeface="Cambria Math"/>
                        <a:ea typeface="Cambria Math"/>
                      </a:rPr>
                      <m:t>∙</m:t>
                    </m:r>
                    <m:d>
                      <m:dPr>
                        <m:ctrlPr>
                          <a:rPr lang="en-GB" sz="2400" i="1">
                            <a:latin typeface="Cambria Math"/>
                            <a:ea typeface="Cambria Math"/>
                          </a:rPr>
                        </m:ctrlPr>
                      </m:dPr>
                      <m:e>
                        <m:r>
                          <a:rPr lang="en-GB" sz="2400" i="1">
                            <a:latin typeface="Cambria Math"/>
                            <a:ea typeface="Cambria Math"/>
                          </a:rPr>
                          <m:t>𝑣</m:t>
                        </m:r>
                        <m:d>
                          <m:dPr>
                            <m:ctrlPr>
                              <a:rPr lang="en-GB" sz="2400" i="1">
                                <a:latin typeface="Cambria Math"/>
                                <a:ea typeface="Cambria Math"/>
                              </a:rPr>
                            </m:ctrlPr>
                          </m:dPr>
                          <m:e>
                            <m:r>
                              <a:rPr lang="en-GB" sz="2400" i="1">
                                <a:latin typeface="Cambria Math"/>
                                <a:ea typeface="Cambria Math"/>
                              </a:rPr>
                              <m:t>𝜐</m:t>
                            </m:r>
                          </m:e>
                        </m:d>
                        <m:r>
                          <a:rPr lang="en-GB" sz="2400" i="1">
                            <a:latin typeface="Cambria Math"/>
                            <a:ea typeface="Cambria Math"/>
                          </a:rPr>
                          <m:t>𝜇</m:t>
                        </m:r>
                        <m:d>
                          <m:dPr>
                            <m:ctrlPr>
                              <a:rPr lang="en-GB" sz="2400" i="1">
                                <a:latin typeface="Cambria Math"/>
                                <a:ea typeface="Cambria Math"/>
                              </a:rPr>
                            </m:ctrlPr>
                          </m:dPr>
                          <m:e>
                            <m:r>
                              <a:rPr lang="en-GB" sz="2400" i="1">
                                <a:latin typeface="Cambria Math"/>
                                <a:ea typeface="Cambria Math"/>
                              </a:rPr>
                              <m:t>𝑧</m:t>
                            </m:r>
                          </m:e>
                        </m:d>
                        <m:r>
                          <a:rPr lang="en-GB" sz="2400" i="1">
                            <a:latin typeface="Cambria Math"/>
                            <a:ea typeface="Cambria Math"/>
                          </a:rPr>
                          <m:t>𝛻</m:t>
                        </m:r>
                        <m:sSub>
                          <m:sSubPr>
                            <m:ctrlPr>
                              <a:rPr lang="en-GB" sz="2400" i="1" smtClean="0">
                                <a:latin typeface="Cambria Math"/>
                                <a:ea typeface="Cambria Math"/>
                              </a:rPr>
                            </m:ctrlPr>
                          </m:sSubPr>
                          <m:e>
                            <m:r>
                              <m:rPr>
                                <m:sty m:val="p"/>
                              </m:rPr>
                              <a:rPr lang="el-GR" sz="2400" i="1" smtClean="0">
                                <a:latin typeface="Cambria Math"/>
                                <a:ea typeface="Cambria Math"/>
                              </a:rPr>
                              <m:t>Φ</m:t>
                            </m:r>
                          </m:e>
                          <m:sub>
                            <m:r>
                              <a:rPr lang="en-GB" sz="2400" b="0" i="1" smtClean="0">
                                <a:latin typeface="Cambria Math"/>
                                <a:ea typeface="Cambria Math"/>
                              </a:rPr>
                              <m:t>𝑁</m:t>
                            </m:r>
                          </m:sub>
                        </m:sSub>
                      </m:e>
                    </m:d>
                  </m:oMath>
                </a14:m>
                <a:r>
                  <a:rPr lang="en-GB" dirty="0"/>
                  <a:t> with </a:t>
                </a:r>
                <a14:m>
                  <m:oMath xmlns:m="http://schemas.openxmlformats.org/officeDocument/2006/math">
                    <m:r>
                      <a:rPr lang="en-GB" sz="2400" b="0" i="1" smtClean="0">
                        <a:latin typeface="Cambria Math"/>
                      </a:rPr>
                      <m:t>𝑣</m:t>
                    </m:r>
                    <m:r>
                      <a:rPr lang="en-GB" sz="2400" i="1">
                        <a:latin typeface="Cambria Math"/>
                      </a:rPr>
                      <m:t>=</m:t>
                    </m:r>
                    <m:sSup>
                      <m:sSupPr>
                        <m:ctrlPr>
                          <a:rPr lang="en-GB" sz="2400" i="1" smtClean="0">
                            <a:latin typeface="Cambria Math"/>
                          </a:rPr>
                        </m:ctrlPr>
                      </m:sSupPr>
                      <m:e>
                        <m:d>
                          <m:dPr>
                            <m:ctrlPr>
                              <a:rPr lang="en-GB" sz="2400" i="1">
                                <a:latin typeface="Cambria Math"/>
                              </a:rPr>
                            </m:ctrlPr>
                          </m:dPr>
                          <m:e>
                            <m:f>
                              <m:fPr>
                                <m:ctrlPr>
                                  <a:rPr lang="en-GB" sz="2400" i="1">
                                    <a:latin typeface="Cambria Math"/>
                                  </a:rPr>
                                </m:ctrlPr>
                              </m:fPr>
                              <m:num>
                                <m:r>
                                  <a:rPr lang="en-GB" sz="2400" i="1">
                                    <a:latin typeface="Cambria Math"/>
                                    <a:ea typeface="Cambria Math"/>
                                  </a:rPr>
                                  <m:t>𝜅</m:t>
                                </m:r>
                              </m:num>
                              <m:den>
                                <m:r>
                                  <a:rPr lang="en-GB" sz="2400" i="1">
                                    <a:latin typeface="Cambria Math"/>
                                  </a:rPr>
                                  <m:t>4</m:t>
                                </m:r>
                                <m:r>
                                  <a:rPr lang="en-GB" sz="2400" i="1">
                                    <a:latin typeface="Cambria Math"/>
                                    <a:ea typeface="Cambria Math"/>
                                  </a:rPr>
                                  <m:t>𝜋</m:t>
                                </m:r>
                              </m:den>
                            </m:f>
                          </m:e>
                        </m:d>
                      </m:e>
                      <m:sup>
                        <m:r>
                          <a:rPr lang="en-GB" sz="2400" b="0" i="1" smtClean="0">
                            <a:latin typeface="Cambria Math"/>
                          </a:rPr>
                          <m:t>2</m:t>
                        </m:r>
                      </m:sup>
                    </m:sSup>
                    <m:f>
                      <m:fPr>
                        <m:ctrlPr>
                          <a:rPr lang="en-GB" sz="2400" i="1">
                            <a:latin typeface="Cambria Math"/>
                          </a:rPr>
                        </m:ctrlPr>
                      </m:fPr>
                      <m:num>
                        <m:d>
                          <m:dPr>
                            <m:begChr m:val="|"/>
                            <m:endChr m:val="|"/>
                            <m:ctrlPr>
                              <a:rPr lang="en-GB" sz="2400" i="1">
                                <a:latin typeface="Cambria Math"/>
                              </a:rPr>
                            </m:ctrlPr>
                          </m:dPr>
                          <m:e>
                            <m:r>
                              <a:rPr lang="en-GB" sz="2400" i="1">
                                <a:latin typeface="Cambria Math"/>
                                <a:ea typeface="Cambria Math"/>
                              </a:rPr>
                              <m:t>𝛻𝜙</m:t>
                            </m:r>
                          </m:e>
                        </m:d>
                      </m:num>
                      <m:den>
                        <m:sSub>
                          <m:sSubPr>
                            <m:ctrlPr>
                              <a:rPr lang="en-GB" sz="2400" i="1">
                                <a:latin typeface="Cambria Math"/>
                              </a:rPr>
                            </m:ctrlPr>
                          </m:sSubPr>
                          <m:e>
                            <m:r>
                              <a:rPr lang="en-GB" sz="2400" i="1">
                                <a:latin typeface="Cambria Math"/>
                              </a:rPr>
                              <m:t>𝑎</m:t>
                            </m:r>
                          </m:e>
                          <m:sub>
                            <m:r>
                              <a:rPr lang="en-GB" sz="2400" i="1">
                                <a:latin typeface="Cambria Math"/>
                              </a:rPr>
                              <m:t>𝑜</m:t>
                            </m:r>
                          </m:sub>
                        </m:sSub>
                      </m:den>
                    </m:f>
                  </m:oMath>
                </a14:m>
                <a:endParaRPr lang="en-GB" sz="2400" dirty="0" smtClean="0"/>
              </a:p>
              <a:p>
                <a:pPr marL="1257300" lvl="2" indent="-304800"/>
                <a:r>
                  <a:rPr lang="en-GB" sz="2000" b="1" dirty="0" smtClean="0"/>
                  <a:t>Type III</a:t>
                </a:r>
                <a:r>
                  <a:rPr lang="en-GB" sz="2000" dirty="0" smtClean="0"/>
                  <a:t>: Original non-relativistic MOND with single field, </a:t>
                </a:r>
                <a14:m>
                  <m:oMath xmlns:m="http://schemas.openxmlformats.org/officeDocument/2006/math">
                    <m:r>
                      <m:rPr>
                        <m:sty m:val="p"/>
                      </m:rPr>
                      <a:rPr lang="el-GR" sz="2000" i="1">
                        <a:latin typeface="Cambria Math"/>
                        <a:ea typeface="Cambria Math"/>
                      </a:rPr>
                      <m:t>Φ</m:t>
                    </m:r>
                  </m:oMath>
                </a14:m>
                <a:r>
                  <a:rPr lang="en-GB" sz="2000" dirty="0"/>
                  <a:t>, such that </a:t>
                </a:r>
                <a14:m>
                  <m:oMath xmlns:m="http://schemas.openxmlformats.org/officeDocument/2006/math">
                    <m:r>
                      <a:rPr lang="en-GB" sz="2000" i="1">
                        <a:latin typeface="Cambria Math"/>
                        <a:ea typeface="Cambria Math"/>
                      </a:rPr>
                      <m:t>𝛻</m:t>
                    </m:r>
                    <m:r>
                      <a:rPr lang="en-GB" sz="2000" i="1">
                        <a:latin typeface="Cambria Math"/>
                        <a:ea typeface="Cambria Math"/>
                      </a:rPr>
                      <m:t>∙</m:t>
                    </m:r>
                    <m:d>
                      <m:dPr>
                        <m:ctrlPr>
                          <a:rPr lang="en-GB" sz="2000" i="1">
                            <a:latin typeface="Cambria Math"/>
                            <a:ea typeface="Cambria Math"/>
                          </a:rPr>
                        </m:ctrlPr>
                      </m:dPr>
                      <m:e>
                        <m:r>
                          <a:rPr lang="en-GB" sz="2000" i="1">
                            <a:latin typeface="Cambria Math"/>
                            <a:ea typeface="Cambria Math"/>
                          </a:rPr>
                          <m:t>𝜇</m:t>
                        </m:r>
                        <m:d>
                          <m:dPr>
                            <m:ctrlPr>
                              <a:rPr lang="en-GB" sz="2000" i="1">
                                <a:latin typeface="Cambria Math"/>
                                <a:ea typeface="Cambria Math"/>
                              </a:rPr>
                            </m:ctrlPr>
                          </m:dPr>
                          <m:e>
                            <m:r>
                              <a:rPr lang="en-GB" sz="2000" b="0" i="1" smtClean="0">
                                <a:latin typeface="Cambria Math"/>
                                <a:ea typeface="Cambria Math"/>
                              </a:rPr>
                              <m:t>𝑥</m:t>
                            </m:r>
                          </m:e>
                        </m:d>
                        <m:r>
                          <a:rPr lang="en-GB" sz="2000" i="1">
                            <a:latin typeface="Cambria Math"/>
                            <a:ea typeface="Cambria Math"/>
                          </a:rPr>
                          <m:t>𝛻</m:t>
                        </m:r>
                        <m:r>
                          <m:rPr>
                            <m:sty m:val="p"/>
                          </m:rPr>
                          <a:rPr lang="el-GR" sz="2000" i="1" smtClean="0">
                            <a:latin typeface="Cambria Math"/>
                            <a:ea typeface="Cambria Math"/>
                          </a:rPr>
                          <m:t>Φ</m:t>
                        </m:r>
                      </m:e>
                    </m:d>
                    <m:r>
                      <a:rPr lang="en-GB" sz="2000" i="1">
                        <a:latin typeface="Cambria Math"/>
                        <a:ea typeface="Cambria Math"/>
                      </a:rPr>
                      <m:t>=</m:t>
                    </m:r>
                    <m:r>
                      <a:rPr lang="en-GB" sz="2000" b="0" i="1" smtClean="0">
                        <a:latin typeface="Cambria Math"/>
                        <a:ea typeface="Cambria Math"/>
                      </a:rPr>
                      <m:t>4</m:t>
                    </m:r>
                    <m:r>
                      <a:rPr lang="en-GB" sz="2000" b="0" i="1" smtClean="0">
                        <a:latin typeface="Cambria Math"/>
                        <a:ea typeface="Cambria Math"/>
                      </a:rPr>
                      <m:t>𝜋</m:t>
                    </m:r>
                    <m:r>
                      <a:rPr lang="en-GB" sz="2000" i="1">
                        <a:latin typeface="Cambria Math"/>
                        <a:ea typeface="Cambria Math"/>
                      </a:rPr>
                      <m:t>𝐺</m:t>
                    </m:r>
                    <m:r>
                      <a:rPr lang="en-GB" sz="2000" i="1">
                        <a:latin typeface="Cambria Math"/>
                        <a:ea typeface="Cambria Math"/>
                      </a:rPr>
                      <m:t>𝜌</m:t>
                    </m:r>
                  </m:oMath>
                </a14:m>
                <a:r>
                  <a:rPr lang="en-GB" sz="2000" dirty="0"/>
                  <a:t> </a:t>
                </a:r>
                <a:r>
                  <a:rPr lang="en-GB" sz="2000" dirty="0" smtClean="0"/>
                  <a:t>,   with </a:t>
                </a:r>
                <a14:m>
                  <m:oMath xmlns:m="http://schemas.openxmlformats.org/officeDocument/2006/math">
                    <m:r>
                      <a:rPr lang="en-GB" sz="2400" b="0" i="1" smtClean="0">
                        <a:latin typeface="Cambria Math"/>
                      </a:rPr>
                      <m:t>𝑥</m:t>
                    </m:r>
                    <m:r>
                      <a:rPr lang="en-GB" sz="2400" i="1">
                        <a:latin typeface="Cambria Math"/>
                      </a:rPr>
                      <m:t>=</m:t>
                    </m:r>
                    <m:f>
                      <m:fPr>
                        <m:ctrlPr>
                          <a:rPr lang="en-GB" sz="2400" i="1">
                            <a:latin typeface="Cambria Math"/>
                          </a:rPr>
                        </m:ctrlPr>
                      </m:fPr>
                      <m:num>
                        <m:d>
                          <m:dPr>
                            <m:begChr m:val="|"/>
                            <m:endChr m:val="|"/>
                            <m:ctrlPr>
                              <a:rPr lang="en-GB" sz="2400" i="1">
                                <a:latin typeface="Cambria Math"/>
                              </a:rPr>
                            </m:ctrlPr>
                          </m:dPr>
                          <m:e>
                            <m:r>
                              <a:rPr lang="en-GB" sz="2400" i="1">
                                <a:latin typeface="Cambria Math"/>
                                <a:ea typeface="Cambria Math"/>
                              </a:rPr>
                              <m:t>𝛻𝜙</m:t>
                            </m:r>
                          </m:e>
                        </m:d>
                      </m:num>
                      <m:den>
                        <m:sSub>
                          <m:sSubPr>
                            <m:ctrlPr>
                              <a:rPr lang="en-GB" sz="2400" i="1">
                                <a:latin typeface="Cambria Math"/>
                              </a:rPr>
                            </m:ctrlPr>
                          </m:sSubPr>
                          <m:e>
                            <m:r>
                              <a:rPr lang="en-GB" sz="2400" i="1">
                                <a:latin typeface="Cambria Math"/>
                              </a:rPr>
                              <m:t>𝑎</m:t>
                            </m:r>
                          </m:e>
                          <m:sub>
                            <m:r>
                              <a:rPr lang="en-GB" sz="2400" i="1">
                                <a:latin typeface="Cambria Math"/>
                              </a:rPr>
                              <m:t>𝑜</m:t>
                            </m:r>
                          </m:sub>
                        </m:sSub>
                      </m:den>
                    </m:f>
                  </m:oMath>
                </a14:m>
                <a:endParaRPr lang="en-GB" sz="2400" dirty="0" smtClean="0"/>
              </a:p>
              <a:p>
                <a:pPr marL="1257300" lvl="2" indent="-304800"/>
                <a:r>
                  <a:rPr lang="en-GB" sz="2000" dirty="0" smtClean="0"/>
                  <a:t>Note</a:t>
                </a:r>
                <a:r>
                  <a:rPr lang="en-GB" sz="2400" dirty="0" smtClean="0"/>
                  <a:t> </a:t>
                </a:r>
                <a14:m>
                  <m:oMath xmlns:m="http://schemas.openxmlformats.org/officeDocument/2006/math">
                    <m:r>
                      <a:rPr lang="en-GB" sz="2400" i="1" smtClean="0">
                        <a:latin typeface="Cambria Math"/>
                        <a:ea typeface="Cambria Math"/>
                      </a:rPr>
                      <m:t>𝜇</m:t>
                    </m:r>
                    <m:d>
                      <m:dPr>
                        <m:ctrlPr>
                          <a:rPr lang="en-GB" sz="2400" i="1" smtClean="0">
                            <a:latin typeface="Cambria Math"/>
                            <a:ea typeface="Cambria Math"/>
                          </a:rPr>
                        </m:ctrlPr>
                      </m:dPr>
                      <m:e>
                        <m:r>
                          <a:rPr lang="en-GB" sz="2400" b="0" i="1" smtClean="0">
                            <a:latin typeface="Cambria Math"/>
                            <a:ea typeface="Cambria Math"/>
                          </a:rPr>
                          <m:t>𝑧</m:t>
                        </m:r>
                      </m:e>
                    </m:d>
                    <m:r>
                      <a:rPr lang="en-GB" sz="2400" b="0" i="1" smtClean="0">
                        <a:latin typeface="Cambria Math"/>
                        <a:ea typeface="Cambria Math"/>
                      </a:rPr>
                      <m:t>, </m:t>
                    </m:r>
                    <m:r>
                      <a:rPr lang="en-GB" sz="2400" b="0" i="1" smtClean="0">
                        <a:latin typeface="Cambria Math"/>
                        <a:ea typeface="Cambria Math"/>
                      </a:rPr>
                      <m:t>𝜇</m:t>
                    </m:r>
                    <m:d>
                      <m:dPr>
                        <m:ctrlPr>
                          <a:rPr lang="en-GB" sz="2400" b="0" i="1" smtClean="0">
                            <a:latin typeface="Cambria Math"/>
                            <a:ea typeface="Cambria Math"/>
                          </a:rPr>
                        </m:ctrlPr>
                      </m:dPr>
                      <m:e>
                        <m:r>
                          <a:rPr lang="en-GB" sz="2400" b="0" i="1" smtClean="0">
                            <a:latin typeface="Cambria Math"/>
                            <a:ea typeface="Cambria Math"/>
                          </a:rPr>
                          <m:t>𝑥</m:t>
                        </m:r>
                      </m:e>
                    </m:d>
                    <m:r>
                      <a:rPr lang="en-GB" sz="2400" b="0" i="1" smtClean="0">
                        <a:latin typeface="Cambria Math"/>
                        <a:ea typeface="Cambria Math"/>
                      </a:rPr>
                      <m:t> </m:t>
                    </m:r>
                    <m:r>
                      <m:rPr>
                        <m:nor/>
                      </m:rPr>
                      <a:rPr lang="en-GB" sz="2400" b="0" i="0" smtClean="0">
                        <a:latin typeface="Cambria Math"/>
                        <a:ea typeface="Cambria Math"/>
                      </a:rPr>
                      <m:t>and</m:t>
                    </m:r>
                    <m:r>
                      <a:rPr lang="en-GB" sz="2400" b="0" i="1" smtClean="0">
                        <a:latin typeface="Cambria Math"/>
                        <a:ea typeface="Cambria Math"/>
                      </a:rPr>
                      <m:t> </m:t>
                    </m:r>
                    <m:r>
                      <a:rPr lang="en-GB" sz="2400" b="0" i="1" smtClean="0">
                        <a:latin typeface="Cambria Math"/>
                        <a:ea typeface="Cambria Math"/>
                      </a:rPr>
                      <m:t>𝑣</m:t>
                    </m:r>
                    <m:d>
                      <m:dPr>
                        <m:ctrlPr>
                          <a:rPr lang="en-GB" sz="2400" b="0" i="1" smtClean="0">
                            <a:latin typeface="Cambria Math"/>
                            <a:ea typeface="Cambria Math"/>
                          </a:rPr>
                        </m:ctrlPr>
                      </m:dPr>
                      <m:e>
                        <m:r>
                          <a:rPr lang="en-GB" sz="2400" i="1">
                            <a:latin typeface="Cambria Math"/>
                            <a:ea typeface="Cambria Math"/>
                          </a:rPr>
                          <m:t>𝜐</m:t>
                        </m:r>
                      </m:e>
                    </m:d>
                  </m:oMath>
                </a14:m>
                <a:r>
                  <a:rPr lang="en-GB" sz="2400" dirty="0" smtClean="0"/>
                  <a:t> </a:t>
                </a:r>
                <a:r>
                  <a:rPr lang="en-GB" sz="2000" dirty="0" smtClean="0"/>
                  <a:t>are free functions</a:t>
                </a:r>
                <a:endParaRPr lang="en-GB" sz="2000" dirty="0"/>
              </a:p>
            </p:txBody>
          </p:sp>
        </mc:Choice>
        <mc:Fallback xmlns="">
          <p:sp>
            <p:nvSpPr>
              <p:cNvPr id="95235" name="Rectangle 3"/>
              <p:cNvSpPr>
                <a:spLocks noGrp="1" noRot="1" noChangeAspect="1" noMove="1" noResize="1" noEditPoints="1" noAdjustHandles="1" noChangeArrowheads="1" noChangeShapeType="1" noTextEdit="1"/>
              </p:cNvSpPr>
              <p:nvPr>
                <p:ph type="body" sz="half" idx="1"/>
              </p:nvPr>
            </p:nvSpPr>
            <p:spPr>
              <a:xfrm>
                <a:off x="250825" y="908049"/>
                <a:ext cx="8250238" cy="5064125"/>
              </a:xfrm>
              <a:blipFill rotWithShape="1">
                <a:blip r:embed="rId3"/>
                <a:stretch>
                  <a:fillRect l="-1625" t="-1805" r="-2290" b="-963"/>
                </a:stretch>
              </a:blipFill>
            </p:spPr>
            <p:txBody>
              <a:bodyPr/>
              <a:lstStyle/>
              <a:p>
                <a:r>
                  <a:rPr lang="en-GB">
                    <a:noFill/>
                  </a:rPr>
                  <a:t> </a:t>
                </a:r>
              </a:p>
            </p:txBody>
          </p:sp>
        </mc:Fallback>
      </mc:AlternateContent>
    </p:spTree>
    <p:extLst>
      <p:ext uri="{BB962C8B-B14F-4D97-AF65-F5344CB8AC3E}">
        <p14:creationId xmlns:p14="http://schemas.microsoft.com/office/powerpoint/2010/main" val="2336329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2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2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2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7B2F95BA-2657-4E22-88DE-198E9805A0BE}" type="slidenum">
              <a:rPr lang="fr-FR"/>
              <a:pPr/>
              <a:t>18</a:t>
            </a:fld>
            <a:r>
              <a:rPr lang="fr-FR"/>
              <a:t>/33</a:t>
            </a:r>
          </a:p>
        </p:txBody>
      </p:sp>
      <p:sp>
        <p:nvSpPr>
          <p:cNvPr id="95234" name="Rectangle 2"/>
          <p:cNvSpPr>
            <a:spLocks noGrp="1" noChangeArrowheads="1"/>
          </p:cNvSpPr>
          <p:nvPr>
            <p:ph type="title"/>
          </p:nvPr>
        </p:nvSpPr>
        <p:spPr>
          <a:xfrm>
            <a:off x="647700" y="115888"/>
            <a:ext cx="8245475" cy="647700"/>
          </a:xfrm>
        </p:spPr>
        <p:txBody>
          <a:bodyPr/>
          <a:lstStyle/>
          <a:p>
            <a:r>
              <a:rPr lang="en-GB" dirty="0" smtClean="0"/>
              <a:t>Alternative Theories of Gravity</a:t>
            </a:r>
            <a:endParaRPr lang="en-GB" dirty="0"/>
          </a:p>
        </p:txBody>
      </p:sp>
      <p:sp>
        <p:nvSpPr>
          <p:cNvPr id="95235" name="Rectangle 3"/>
          <p:cNvSpPr>
            <a:spLocks noGrp="1" noChangeArrowheads="1"/>
          </p:cNvSpPr>
          <p:nvPr>
            <p:ph type="body" sz="half" idx="1"/>
          </p:nvPr>
        </p:nvSpPr>
        <p:spPr>
          <a:xfrm>
            <a:off x="250825" y="908049"/>
            <a:ext cx="8250238" cy="5064125"/>
          </a:xfrm>
        </p:spPr>
        <p:txBody>
          <a:bodyPr/>
          <a:lstStyle/>
          <a:p>
            <a:pPr marL="304800" indent="-304800"/>
            <a:r>
              <a:rPr lang="en-GB" sz="2400" dirty="0" smtClean="0">
                <a:solidFill>
                  <a:schemeClr val="accent2"/>
                </a:solidFill>
              </a:rPr>
              <a:t>Alternative Theories of Gravity:      </a:t>
            </a:r>
          </a:p>
          <a:p>
            <a:pPr marL="304800" indent="-304800"/>
            <a:r>
              <a:rPr lang="en-GB" sz="1400" dirty="0" smtClean="0">
                <a:solidFill>
                  <a:schemeClr val="accent2"/>
                </a:solidFill>
              </a:rPr>
              <a:t>See Magueijo &amp; </a:t>
            </a:r>
            <a:r>
              <a:rPr lang="en-GB" sz="1400" dirty="0" err="1" smtClean="0">
                <a:solidFill>
                  <a:schemeClr val="accent2"/>
                </a:solidFill>
              </a:rPr>
              <a:t>Mozaffari</a:t>
            </a:r>
            <a:r>
              <a:rPr lang="en-GB" sz="1400" dirty="0" smtClean="0">
                <a:solidFill>
                  <a:schemeClr val="accent2"/>
                </a:solidFill>
              </a:rPr>
              <a:t>, PRD, 85, 043527 (2012)</a:t>
            </a:r>
          </a:p>
          <a:p>
            <a:pPr marL="304800" indent="-304800"/>
            <a:endParaRPr lang="en-GB" sz="1400" dirty="0"/>
          </a:p>
          <a:p>
            <a:pPr marL="787400" lvl="1" indent="-304800"/>
            <a:r>
              <a:rPr lang="en-GB" sz="2400" dirty="0" smtClean="0"/>
              <a:t>Newtonian/</a:t>
            </a:r>
            <a:r>
              <a:rPr lang="en-GB" sz="2400" dirty="0" err="1" smtClean="0"/>
              <a:t>Mond</a:t>
            </a:r>
            <a:r>
              <a:rPr lang="en-GB" sz="2400" dirty="0" smtClean="0"/>
              <a:t> transition function (free function)</a:t>
            </a:r>
          </a:p>
          <a:p>
            <a:pPr marL="787400" lvl="1" indent="-304800"/>
            <a:r>
              <a:rPr lang="en-GB" sz="2400" dirty="0" smtClean="0"/>
              <a:t>Type III can always be contrived to avoid signal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4" y="3463430"/>
            <a:ext cx="3052761" cy="268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2" y="3392386"/>
            <a:ext cx="2947988" cy="254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8" y="3547761"/>
            <a:ext cx="2919412" cy="231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276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4"/>
          <p:cNvSpPr>
            <a:spLocks noGrp="1"/>
          </p:cNvSpPr>
          <p:nvPr>
            <p:ph type="dt" sz="half" idx="10"/>
          </p:nvPr>
        </p:nvSpPr>
        <p:spPr/>
        <p:txBody>
          <a:bodyPr/>
          <a:lstStyle/>
          <a:p>
            <a:r>
              <a:rPr lang="en-US" dirty="0" smtClean="0"/>
              <a:t>LISA Symposium – Paris 2012</a:t>
            </a:r>
            <a:endParaRPr lang="en-GB" dirty="0"/>
          </a:p>
        </p:txBody>
      </p:sp>
      <p:sp>
        <p:nvSpPr>
          <p:cNvPr id="47" name="Slide Number Placeholder 5"/>
          <p:cNvSpPr>
            <a:spLocks noGrp="1"/>
          </p:cNvSpPr>
          <p:nvPr>
            <p:ph type="sldNum" sz="quarter" idx="11"/>
          </p:nvPr>
        </p:nvSpPr>
        <p:spPr/>
        <p:txBody>
          <a:bodyPr/>
          <a:lstStyle/>
          <a:p>
            <a:fld id="{9EFF3152-D620-4C8E-87E2-B36EA07BAF11}" type="slidenum">
              <a:rPr lang="fr-FR"/>
              <a:pPr/>
              <a:t>19</a:t>
            </a:fld>
            <a:r>
              <a:rPr lang="fr-FR"/>
              <a:t>/33</a:t>
            </a:r>
          </a:p>
        </p:txBody>
      </p:sp>
      <p:sp>
        <p:nvSpPr>
          <p:cNvPr id="118786" name="Rectangle 2"/>
          <p:cNvSpPr>
            <a:spLocks noGrp="1" noChangeArrowheads="1"/>
          </p:cNvSpPr>
          <p:nvPr>
            <p:ph type="title"/>
          </p:nvPr>
        </p:nvSpPr>
        <p:spPr>
          <a:xfrm>
            <a:off x="647700" y="115888"/>
            <a:ext cx="8245475" cy="647700"/>
          </a:xfrm>
        </p:spPr>
        <p:txBody>
          <a:bodyPr/>
          <a:lstStyle/>
          <a:p>
            <a:r>
              <a:rPr lang="en-GB"/>
              <a:t>MOND/TEVES Tests with LISA Pathfinder</a:t>
            </a:r>
          </a:p>
        </p:txBody>
      </p:sp>
      <p:sp>
        <p:nvSpPr>
          <p:cNvPr id="118787" name="Rectangle 3"/>
          <p:cNvSpPr>
            <a:spLocks noGrp="1" noChangeArrowheads="1"/>
          </p:cNvSpPr>
          <p:nvPr>
            <p:ph type="body" sz="half" idx="1"/>
          </p:nvPr>
        </p:nvSpPr>
        <p:spPr>
          <a:xfrm>
            <a:off x="250825" y="908050"/>
            <a:ext cx="8250238" cy="5329238"/>
          </a:xfrm>
        </p:spPr>
        <p:txBody>
          <a:bodyPr/>
          <a:lstStyle/>
          <a:p>
            <a:pPr marL="304800" indent="-304800"/>
            <a:r>
              <a:rPr lang="en-GB" sz="2400" dirty="0" smtClean="0">
                <a:solidFill>
                  <a:schemeClr val="accent2"/>
                </a:solidFill>
              </a:rPr>
              <a:t>Measurement of </a:t>
            </a:r>
            <a:r>
              <a:rPr lang="en-GB" sz="2400" dirty="0">
                <a:solidFill>
                  <a:schemeClr val="accent2"/>
                </a:solidFill>
              </a:rPr>
              <a:t>gravity gradients </a:t>
            </a:r>
            <a:r>
              <a:rPr lang="en-GB" sz="2400" dirty="0" smtClean="0">
                <a:solidFill>
                  <a:schemeClr val="accent2"/>
                </a:solidFill>
              </a:rPr>
              <a:t>in close transits through </a:t>
            </a:r>
            <a:r>
              <a:rPr lang="en-GB" sz="2400" dirty="0">
                <a:solidFill>
                  <a:schemeClr val="accent2"/>
                </a:solidFill>
              </a:rPr>
              <a:t>the Saddle </a:t>
            </a:r>
            <a:r>
              <a:rPr lang="en-GB" sz="2400" dirty="0" smtClean="0">
                <a:solidFill>
                  <a:schemeClr val="accent2"/>
                </a:solidFill>
              </a:rPr>
              <a:t>Point (SP)</a:t>
            </a:r>
            <a:endParaRPr lang="en-GB" sz="2400" dirty="0"/>
          </a:p>
          <a:p>
            <a:pPr marL="787400" lvl="1" indent="-304800"/>
            <a:r>
              <a:rPr lang="en-GB" sz="2400" dirty="0"/>
              <a:t>Size and location of “bubble” in which gradients become significant </a:t>
            </a:r>
            <a:r>
              <a:rPr lang="en-GB" sz="2400" dirty="0" smtClean="0"/>
              <a:t>(considering </a:t>
            </a:r>
            <a:r>
              <a:rPr lang="en-GB" sz="2400" dirty="0"/>
              <a:t>Sun and Earth only):</a:t>
            </a:r>
          </a:p>
        </p:txBody>
      </p:sp>
      <p:sp>
        <p:nvSpPr>
          <p:cNvPr id="118788" name="Oval 4"/>
          <p:cNvSpPr>
            <a:spLocks noChangeArrowheads="1"/>
          </p:cNvSpPr>
          <p:nvPr/>
        </p:nvSpPr>
        <p:spPr bwMode="auto">
          <a:xfrm>
            <a:off x="833438" y="5902325"/>
            <a:ext cx="368300" cy="368300"/>
          </a:xfrm>
          <a:prstGeom prst="ellipse">
            <a:avLst/>
          </a:prstGeom>
          <a:solidFill>
            <a:srgbClr val="00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89" name="Oval 5"/>
          <p:cNvSpPr>
            <a:spLocks noChangeArrowheads="1"/>
          </p:cNvSpPr>
          <p:nvPr/>
        </p:nvSpPr>
        <p:spPr bwMode="auto">
          <a:xfrm>
            <a:off x="3868738" y="3378200"/>
            <a:ext cx="784225" cy="7842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0" name="Line 6"/>
          <p:cNvSpPr>
            <a:spLocks noChangeShapeType="1"/>
          </p:cNvSpPr>
          <p:nvPr/>
        </p:nvSpPr>
        <p:spPr bwMode="auto">
          <a:xfrm flipV="1">
            <a:off x="1146175" y="3870325"/>
            <a:ext cx="2998788" cy="2111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791" name="Line 7"/>
          <p:cNvSpPr>
            <a:spLocks noChangeShapeType="1"/>
          </p:cNvSpPr>
          <p:nvPr/>
        </p:nvSpPr>
        <p:spPr bwMode="auto">
          <a:xfrm>
            <a:off x="1033463" y="5568950"/>
            <a:ext cx="1389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792" name="Line 8"/>
          <p:cNvSpPr>
            <a:spLocks noChangeShapeType="1"/>
          </p:cNvSpPr>
          <p:nvPr/>
        </p:nvSpPr>
        <p:spPr bwMode="auto">
          <a:xfrm rot="5400000">
            <a:off x="1045369" y="5518944"/>
            <a:ext cx="1389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793" name="Oval 9"/>
          <p:cNvSpPr>
            <a:spLocks noChangeArrowheads="1"/>
          </p:cNvSpPr>
          <p:nvPr/>
        </p:nvSpPr>
        <p:spPr bwMode="auto">
          <a:xfrm>
            <a:off x="1498600" y="5319713"/>
            <a:ext cx="474663" cy="4746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4" name="Oval 10"/>
          <p:cNvSpPr>
            <a:spLocks noChangeArrowheads="1"/>
          </p:cNvSpPr>
          <p:nvPr/>
        </p:nvSpPr>
        <p:spPr bwMode="auto">
          <a:xfrm>
            <a:off x="6780213" y="2322513"/>
            <a:ext cx="784225" cy="7842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5" name="Oval 11"/>
          <p:cNvSpPr>
            <a:spLocks noChangeArrowheads="1"/>
          </p:cNvSpPr>
          <p:nvPr/>
        </p:nvSpPr>
        <p:spPr bwMode="auto">
          <a:xfrm>
            <a:off x="6996113" y="5770563"/>
            <a:ext cx="368300" cy="368300"/>
          </a:xfrm>
          <a:prstGeom prst="ellipse">
            <a:avLst/>
          </a:prstGeom>
          <a:solidFill>
            <a:srgbClr val="00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6" name="Line 12"/>
          <p:cNvSpPr>
            <a:spLocks noChangeShapeType="1"/>
          </p:cNvSpPr>
          <p:nvPr/>
        </p:nvSpPr>
        <p:spPr bwMode="auto">
          <a:xfrm>
            <a:off x="7159625" y="3109913"/>
            <a:ext cx="12700" cy="263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797" name="Line 13"/>
          <p:cNvSpPr>
            <a:spLocks noChangeShapeType="1"/>
          </p:cNvSpPr>
          <p:nvPr/>
        </p:nvSpPr>
        <p:spPr bwMode="auto">
          <a:xfrm>
            <a:off x="6448425" y="5257800"/>
            <a:ext cx="13890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798" name="Oval 14"/>
          <p:cNvSpPr>
            <a:spLocks noChangeArrowheads="1"/>
          </p:cNvSpPr>
          <p:nvPr/>
        </p:nvSpPr>
        <p:spPr bwMode="auto">
          <a:xfrm>
            <a:off x="6929438" y="5126038"/>
            <a:ext cx="474662" cy="2524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18799" name="Group 15"/>
          <p:cNvGrpSpPr>
            <a:grpSpLocks/>
          </p:cNvGrpSpPr>
          <p:nvPr/>
        </p:nvGrpSpPr>
        <p:grpSpPr bwMode="auto">
          <a:xfrm>
            <a:off x="4710113" y="4656138"/>
            <a:ext cx="2466975" cy="1177925"/>
            <a:chOff x="2967" y="2933"/>
            <a:chExt cx="1554" cy="742"/>
          </a:xfrm>
        </p:grpSpPr>
        <p:grpSp>
          <p:nvGrpSpPr>
            <p:cNvPr id="118800" name="Group 16"/>
            <p:cNvGrpSpPr>
              <a:grpSpLocks/>
            </p:cNvGrpSpPr>
            <p:nvPr/>
          </p:nvGrpSpPr>
          <p:grpSpPr bwMode="auto">
            <a:xfrm>
              <a:off x="3569" y="2933"/>
              <a:ext cx="952" cy="742"/>
              <a:chOff x="3569" y="2933"/>
              <a:chExt cx="952" cy="742"/>
            </a:xfrm>
          </p:grpSpPr>
          <p:sp>
            <p:nvSpPr>
              <p:cNvPr id="118801" name="Line 17"/>
              <p:cNvSpPr>
                <a:spLocks noChangeShapeType="1"/>
              </p:cNvSpPr>
              <p:nvPr/>
            </p:nvSpPr>
            <p:spPr bwMode="auto">
              <a:xfrm>
                <a:off x="3665" y="2933"/>
                <a:ext cx="0" cy="27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02" name="Line 18"/>
              <p:cNvSpPr>
                <a:spLocks noChangeShapeType="1"/>
              </p:cNvSpPr>
              <p:nvPr/>
            </p:nvSpPr>
            <p:spPr bwMode="auto">
              <a:xfrm flipH="1">
                <a:off x="3569" y="3229"/>
                <a:ext cx="9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03" name="Line 19"/>
              <p:cNvSpPr>
                <a:spLocks noChangeShapeType="1"/>
              </p:cNvSpPr>
              <p:nvPr/>
            </p:nvSpPr>
            <p:spPr bwMode="auto">
              <a:xfrm flipH="1">
                <a:off x="3578" y="3395"/>
                <a:ext cx="9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04" name="Line 20"/>
              <p:cNvSpPr>
                <a:spLocks noChangeShapeType="1"/>
              </p:cNvSpPr>
              <p:nvPr/>
            </p:nvSpPr>
            <p:spPr bwMode="auto">
              <a:xfrm flipV="1">
                <a:off x="3657" y="3396"/>
                <a:ext cx="0" cy="27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8805" name="Text Box 21"/>
            <p:cNvSpPr txBox="1">
              <a:spLocks noChangeArrowheads="1"/>
            </p:cNvSpPr>
            <p:nvPr/>
          </p:nvSpPr>
          <p:spPr bwMode="auto">
            <a:xfrm>
              <a:off x="2967" y="3211"/>
              <a:ext cx="56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dirty="0">
                  <a:latin typeface="EADS Sans" pitchFamily="2" charset="0"/>
                </a:rPr>
                <a:t>766km</a:t>
              </a:r>
            </a:p>
          </p:txBody>
        </p:sp>
      </p:grpSp>
      <p:sp>
        <p:nvSpPr>
          <p:cNvPr id="118806" name="Line 22"/>
          <p:cNvSpPr>
            <a:spLocks noChangeShapeType="1"/>
          </p:cNvSpPr>
          <p:nvPr/>
        </p:nvSpPr>
        <p:spPr bwMode="auto">
          <a:xfrm flipH="1">
            <a:off x="2246313" y="5575300"/>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07" name="Line 23"/>
          <p:cNvSpPr>
            <a:spLocks noChangeShapeType="1"/>
          </p:cNvSpPr>
          <p:nvPr/>
        </p:nvSpPr>
        <p:spPr bwMode="auto">
          <a:xfrm>
            <a:off x="1044575" y="5565775"/>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08" name="Line 24"/>
          <p:cNvSpPr>
            <a:spLocks noChangeShapeType="1"/>
          </p:cNvSpPr>
          <p:nvPr/>
        </p:nvSpPr>
        <p:spPr bwMode="auto">
          <a:xfrm rot="-5400000">
            <a:off x="1650206" y="6095207"/>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09" name="Line 25"/>
          <p:cNvSpPr>
            <a:spLocks noChangeShapeType="1"/>
          </p:cNvSpPr>
          <p:nvPr/>
        </p:nvSpPr>
        <p:spPr bwMode="auto">
          <a:xfrm rot="5400000" flipV="1">
            <a:off x="1645444" y="4915694"/>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10" name="Line 26"/>
          <p:cNvSpPr>
            <a:spLocks noChangeShapeType="1"/>
          </p:cNvSpPr>
          <p:nvPr/>
        </p:nvSpPr>
        <p:spPr bwMode="auto">
          <a:xfrm flipH="1">
            <a:off x="1319213" y="5805488"/>
            <a:ext cx="85725" cy="61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11" name="Line 27"/>
          <p:cNvSpPr>
            <a:spLocks noChangeShapeType="1"/>
          </p:cNvSpPr>
          <p:nvPr/>
        </p:nvSpPr>
        <p:spPr bwMode="auto">
          <a:xfrm rot="10800000" flipH="1">
            <a:off x="2162175" y="5210175"/>
            <a:ext cx="85725" cy="6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12" name="Line 28"/>
          <p:cNvSpPr>
            <a:spLocks noChangeShapeType="1"/>
          </p:cNvSpPr>
          <p:nvPr/>
        </p:nvSpPr>
        <p:spPr bwMode="auto">
          <a:xfrm flipV="1">
            <a:off x="1281113" y="5667375"/>
            <a:ext cx="32385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13" name="Line 29"/>
          <p:cNvSpPr>
            <a:spLocks noChangeShapeType="1"/>
          </p:cNvSpPr>
          <p:nvPr/>
        </p:nvSpPr>
        <p:spPr bwMode="auto">
          <a:xfrm flipH="1">
            <a:off x="1905000" y="5567363"/>
            <a:ext cx="476250" cy="4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14" name="Line 30"/>
          <p:cNvSpPr>
            <a:spLocks noChangeShapeType="1"/>
          </p:cNvSpPr>
          <p:nvPr/>
        </p:nvSpPr>
        <p:spPr bwMode="auto">
          <a:xfrm>
            <a:off x="1738313" y="5086350"/>
            <a:ext cx="0" cy="276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8815" name="Group 31"/>
          <p:cNvGrpSpPr>
            <a:grpSpLocks/>
          </p:cNvGrpSpPr>
          <p:nvPr/>
        </p:nvGrpSpPr>
        <p:grpSpPr bwMode="auto">
          <a:xfrm>
            <a:off x="6481763" y="3738563"/>
            <a:ext cx="2398712" cy="1541462"/>
            <a:chOff x="4083" y="2355"/>
            <a:chExt cx="1511" cy="971"/>
          </a:xfrm>
        </p:grpSpPr>
        <p:grpSp>
          <p:nvGrpSpPr>
            <p:cNvPr id="118816" name="Group 32"/>
            <p:cNvGrpSpPr>
              <a:grpSpLocks/>
            </p:cNvGrpSpPr>
            <p:nvPr/>
          </p:nvGrpSpPr>
          <p:grpSpPr bwMode="auto">
            <a:xfrm>
              <a:off x="4661" y="2365"/>
              <a:ext cx="295" cy="943"/>
              <a:chOff x="4338" y="1920"/>
              <a:chExt cx="295" cy="943"/>
            </a:xfrm>
          </p:grpSpPr>
          <p:sp>
            <p:nvSpPr>
              <p:cNvPr id="118817" name="Line 33"/>
              <p:cNvSpPr>
                <a:spLocks noChangeShapeType="1"/>
              </p:cNvSpPr>
              <p:nvPr/>
            </p:nvSpPr>
            <p:spPr bwMode="auto">
              <a:xfrm rot="5400000">
                <a:off x="4494" y="1876"/>
                <a:ext cx="0" cy="27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18" name="Line 34"/>
              <p:cNvSpPr>
                <a:spLocks noChangeShapeType="1"/>
              </p:cNvSpPr>
              <p:nvPr/>
            </p:nvSpPr>
            <p:spPr bwMode="auto">
              <a:xfrm rot="5400000" flipH="1">
                <a:off x="3866" y="2392"/>
                <a:ext cx="9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8819" name="Group 35"/>
            <p:cNvGrpSpPr>
              <a:grpSpLocks/>
            </p:cNvGrpSpPr>
            <p:nvPr/>
          </p:nvGrpSpPr>
          <p:grpSpPr bwMode="auto">
            <a:xfrm>
              <a:off x="4083" y="2383"/>
              <a:ext cx="281" cy="943"/>
              <a:chOff x="3891" y="1929"/>
              <a:chExt cx="281" cy="943"/>
            </a:xfrm>
          </p:grpSpPr>
          <p:sp>
            <p:nvSpPr>
              <p:cNvPr id="118820" name="Line 36"/>
              <p:cNvSpPr>
                <a:spLocks noChangeShapeType="1"/>
              </p:cNvSpPr>
              <p:nvPr/>
            </p:nvSpPr>
            <p:spPr bwMode="auto">
              <a:xfrm rot="5400000" flipH="1">
                <a:off x="3700" y="2401"/>
                <a:ext cx="9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21" name="Line 37"/>
              <p:cNvSpPr>
                <a:spLocks noChangeShapeType="1"/>
              </p:cNvSpPr>
              <p:nvPr/>
            </p:nvSpPr>
            <p:spPr bwMode="auto">
              <a:xfrm rot="5400000" flipV="1">
                <a:off x="4031" y="1868"/>
                <a:ext cx="0" cy="27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8822" name="Text Box 38"/>
            <p:cNvSpPr txBox="1">
              <a:spLocks noChangeArrowheads="1"/>
            </p:cNvSpPr>
            <p:nvPr/>
          </p:nvSpPr>
          <p:spPr bwMode="auto">
            <a:xfrm>
              <a:off x="5009" y="2355"/>
              <a:ext cx="58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dirty="0">
                  <a:latin typeface="EADS Sans" pitchFamily="2" charset="0"/>
                </a:rPr>
                <a:t>1532km</a:t>
              </a:r>
            </a:p>
          </p:txBody>
        </p:sp>
      </p:grpSp>
      <p:grpSp>
        <p:nvGrpSpPr>
          <p:cNvPr id="118823" name="Group 39"/>
          <p:cNvGrpSpPr>
            <a:grpSpLocks/>
          </p:cNvGrpSpPr>
          <p:nvPr/>
        </p:nvGrpSpPr>
        <p:grpSpPr bwMode="auto">
          <a:xfrm>
            <a:off x="1198563" y="5259388"/>
            <a:ext cx="2509837" cy="1119187"/>
            <a:chOff x="755" y="3313"/>
            <a:chExt cx="1581" cy="705"/>
          </a:xfrm>
        </p:grpSpPr>
        <p:sp>
          <p:nvSpPr>
            <p:cNvPr id="118824" name="Line 40"/>
            <p:cNvSpPr>
              <a:spLocks noChangeShapeType="1"/>
            </p:cNvSpPr>
            <p:nvPr/>
          </p:nvSpPr>
          <p:spPr bwMode="auto">
            <a:xfrm flipH="1">
              <a:off x="2045" y="3313"/>
              <a:ext cx="254" cy="19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25" name="Line 41"/>
            <p:cNvSpPr>
              <a:spLocks noChangeShapeType="1"/>
            </p:cNvSpPr>
            <p:nvPr/>
          </p:nvSpPr>
          <p:spPr bwMode="auto">
            <a:xfrm>
              <a:off x="1250" y="3512"/>
              <a:ext cx="9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26" name="Line 42"/>
            <p:cNvSpPr>
              <a:spLocks noChangeShapeType="1"/>
            </p:cNvSpPr>
            <p:nvPr/>
          </p:nvSpPr>
          <p:spPr bwMode="auto">
            <a:xfrm>
              <a:off x="755" y="3836"/>
              <a:ext cx="94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27" name="Line 43"/>
            <p:cNvSpPr>
              <a:spLocks noChangeShapeType="1"/>
            </p:cNvSpPr>
            <p:nvPr/>
          </p:nvSpPr>
          <p:spPr bwMode="auto">
            <a:xfrm flipV="1">
              <a:off x="1289" y="3837"/>
              <a:ext cx="270" cy="18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828" name="Text Box 44"/>
            <p:cNvSpPr txBox="1">
              <a:spLocks noChangeArrowheads="1"/>
            </p:cNvSpPr>
            <p:nvPr/>
          </p:nvSpPr>
          <p:spPr bwMode="auto">
            <a:xfrm>
              <a:off x="1484" y="3569"/>
              <a:ext cx="8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dirty="0">
                  <a:latin typeface="EADS Sans" pitchFamily="2" charset="0"/>
                </a:rPr>
                <a:t>259000km</a:t>
              </a:r>
            </a:p>
          </p:txBody>
        </p:sp>
      </p:grpSp>
      <p:sp>
        <p:nvSpPr>
          <p:cNvPr id="118829" name="Text Box 45"/>
          <p:cNvSpPr txBox="1">
            <a:spLocks noChangeArrowheads="1"/>
          </p:cNvSpPr>
          <p:nvPr/>
        </p:nvSpPr>
        <p:spPr bwMode="auto">
          <a:xfrm>
            <a:off x="476250" y="2497138"/>
            <a:ext cx="3357563" cy="7302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FF0000"/>
                </a:solidFill>
                <a:cs typeface="Arial" charset="0"/>
              </a:rPr>
              <a:t>→ Need to get within a few 100km of the SP</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7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7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8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7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animBg="1"/>
      <p:bldP spid="118798" grpId="0" animBg="1"/>
      <p:bldP spid="1188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r>
              <a:rPr lang="fr-FR" dirty="0" smtClean="0"/>
              <a:t>2/42</a:t>
            </a:r>
            <a:endParaRPr lang="fr-FR" dirty="0"/>
          </a:p>
        </p:txBody>
      </p:sp>
      <p:sp>
        <p:nvSpPr>
          <p:cNvPr id="34818" name="Rectangle 2"/>
          <p:cNvSpPr>
            <a:spLocks noGrp="1" noChangeArrowheads="1"/>
          </p:cNvSpPr>
          <p:nvPr>
            <p:ph type="title"/>
          </p:nvPr>
        </p:nvSpPr>
        <p:spPr>
          <a:xfrm>
            <a:off x="647700" y="115888"/>
            <a:ext cx="8245475" cy="647700"/>
          </a:xfrm>
        </p:spPr>
        <p:txBody>
          <a:bodyPr/>
          <a:lstStyle/>
          <a:p>
            <a:r>
              <a:rPr lang="en-GB"/>
              <a:t>Overview</a:t>
            </a:r>
          </a:p>
        </p:txBody>
      </p:sp>
      <p:sp>
        <p:nvSpPr>
          <p:cNvPr id="34819" name="Rectangle 3"/>
          <p:cNvSpPr>
            <a:spLocks noGrp="1" noChangeArrowheads="1"/>
          </p:cNvSpPr>
          <p:nvPr>
            <p:ph type="body" sz="half" idx="1"/>
          </p:nvPr>
        </p:nvSpPr>
        <p:spPr>
          <a:xfrm>
            <a:off x="250825" y="836613"/>
            <a:ext cx="8642350" cy="4994275"/>
          </a:xfrm>
        </p:spPr>
        <p:txBody>
          <a:bodyPr/>
          <a:lstStyle/>
          <a:p>
            <a:pPr marL="304800" indent="-304800"/>
            <a:r>
              <a:rPr lang="en-GB" sz="2400" dirty="0">
                <a:solidFill>
                  <a:schemeClr val="accent2"/>
                </a:solidFill>
              </a:rPr>
              <a:t>General </a:t>
            </a:r>
            <a:r>
              <a:rPr lang="en-GB" sz="2400" dirty="0" smtClean="0">
                <a:solidFill>
                  <a:schemeClr val="accent2"/>
                </a:solidFill>
              </a:rPr>
              <a:t>Motivation</a:t>
            </a:r>
          </a:p>
          <a:p>
            <a:pPr marL="709612" lvl="1" indent="-304800"/>
            <a:r>
              <a:rPr lang="en-GB" sz="2400" dirty="0" smtClean="0">
                <a:solidFill>
                  <a:schemeClr val="accent2"/>
                </a:solidFill>
              </a:rPr>
              <a:t>LISA Pathfinder will be a unique opportunity to make use of a drag free instrument once its main mission is completed</a:t>
            </a:r>
          </a:p>
          <a:p>
            <a:pPr marL="709612" lvl="1" indent="-304800"/>
            <a:r>
              <a:rPr lang="en-GB" sz="2400" dirty="0" smtClean="0">
                <a:solidFill>
                  <a:schemeClr val="accent2"/>
                </a:solidFill>
              </a:rPr>
              <a:t>Use as is without any modifications/design drivers </a:t>
            </a:r>
          </a:p>
          <a:p>
            <a:pPr marL="404812" lvl="1" indent="0">
              <a:buNone/>
            </a:pPr>
            <a:endParaRPr lang="en-GB" dirty="0">
              <a:solidFill>
                <a:schemeClr val="accent2"/>
              </a:solidFill>
            </a:endParaRPr>
          </a:p>
          <a:p>
            <a:pPr marL="304800" indent="-304800"/>
            <a:r>
              <a:rPr lang="en-GB" sz="2400" dirty="0">
                <a:solidFill>
                  <a:schemeClr val="accent2"/>
                </a:solidFill>
                <a:cs typeface="Arial" charset="0"/>
              </a:rPr>
              <a:t>LISA Pathfinder as </a:t>
            </a:r>
            <a:r>
              <a:rPr lang="en-GB" sz="2400" dirty="0" smtClean="0">
                <a:solidFill>
                  <a:schemeClr val="accent2"/>
                </a:solidFill>
                <a:cs typeface="Arial" charset="0"/>
              </a:rPr>
              <a:t>a Weak Force Instrument</a:t>
            </a:r>
          </a:p>
          <a:p>
            <a:pPr marL="709612" lvl="1" indent="-304800"/>
            <a:r>
              <a:rPr lang="en-GB" sz="2400" dirty="0" smtClean="0">
                <a:solidFill>
                  <a:schemeClr val="accent2"/>
                </a:solidFill>
                <a:cs typeface="Arial" charset="0"/>
              </a:rPr>
              <a:t>Measurement of Big G</a:t>
            </a:r>
          </a:p>
          <a:p>
            <a:pPr marL="709612" lvl="1" indent="-304800"/>
            <a:r>
              <a:rPr lang="en-GB" sz="2400" dirty="0" smtClean="0">
                <a:solidFill>
                  <a:schemeClr val="accent2"/>
                </a:solidFill>
                <a:cs typeface="Arial" charset="0"/>
              </a:rPr>
              <a:t>Inverse Square Law at large distances</a:t>
            </a:r>
          </a:p>
          <a:p>
            <a:pPr marL="709612" lvl="1" indent="-304800"/>
            <a:r>
              <a:rPr lang="en-GB" sz="2400" dirty="0" smtClean="0">
                <a:solidFill>
                  <a:schemeClr val="accent2"/>
                </a:solidFill>
                <a:cs typeface="Arial" charset="0"/>
              </a:rPr>
              <a:t>Inertial response to weak force changes</a:t>
            </a:r>
          </a:p>
          <a:p>
            <a:pPr marL="709612" lvl="1" indent="-304800"/>
            <a:r>
              <a:rPr lang="en-GB" sz="2400" dirty="0" smtClean="0">
                <a:solidFill>
                  <a:schemeClr val="accent2"/>
                </a:solidFill>
                <a:cs typeface="Arial" charset="0"/>
              </a:rPr>
              <a:t>Direct </a:t>
            </a:r>
            <a:r>
              <a:rPr lang="en-GB" sz="2400" dirty="0">
                <a:solidFill>
                  <a:schemeClr val="accent2"/>
                </a:solidFill>
                <a:cs typeface="Arial" charset="0"/>
              </a:rPr>
              <a:t>MOND/TEVES tests with LISA </a:t>
            </a:r>
            <a:r>
              <a:rPr lang="en-GB" sz="2400" dirty="0" smtClean="0">
                <a:solidFill>
                  <a:schemeClr val="accent2"/>
                </a:solidFill>
                <a:cs typeface="Arial" charset="0"/>
              </a:rPr>
              <a:t>Pathfinder</a:t>
            </a:r>
          </a:p>
          <a:p>
            <a:pPr marL="404812" lvl="1" indent="0">
              <a:buNone/>
            </a:pPr>
            <a:endParaRPr lang="en-GB" dirty="0">
              <a:solidFill>
                <a:schemeClr val="accent2"/>
              </a:solidFill>
              <a:cs typeface="Arial" charset="0"/>
            </a:endParaRPr>
          </a:p>
          <a:p>
            <a:pPr marL="304800" indent="-304800"/>
            <a:r>
              <a:rPr lang="en-GB" sz="2400" dirty="0" smtClean="0">
                <a:solidFill>
                  <a:schemeClr val="accent2"/>
                </a:solidFill>
                <a:cs typeface="Arial" charset="0"/>
              </a:rPr>
              <a:t>Conclusions</a:t>
            </a:r>
            <a:endParaRPr lang="en-GB" sz="2400" dirty="0">
              <a:solidFill>
                <a:schemeClr val="accent2"/>
              </a:solidFill>
              <a:cs typeface="Arial" charset="0"/>
            </a:endParaRPr>
          </a:p>
          <a:p>
            <a:pPr marL="304800" indent="-304800"/>
            <a:endParaRPr lang="en-GB" dirty="0">
              <a:solidFill>
                <a:schemeClr val="accent2"/>
              </a:solidFill>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9ADF1902-246A-4BFE-A8FB-9994F80992C4}" type="slidenum">
              <a:rPr lang="fr-FR"/>
              <a:pPr/>
              <a:t>20</a:t>
            </a:fld>
            <a:r>
              <a:rPr lang="fr-FR"/>
              <a:t>/33</a:t>
            </a:r>
          </a:p>
        </p:txBody>
      </p:sp>
      <p:sp>
        <p:nvSpPr>
          <p:cNvPr id="138242" name="Rectangle 2"/>
          <p:cNvSpPr>
            <a:spLocks noGrp="1" noChangeArrowheads="1"/>
          </p:cNvSpPr>
          <p:nvPr>
            <p:ph type="title"/>
          </p:nvPr>
        </p:nvSpPr>
        <p:spPr>
          <a:xfrm>
            <a:off x="647700" y="115888"/>
            <a:ext cx="8245475" cy="647700"/>
          </a:xfrm>
        </p:spPr>
        <p:txBody>
          <a:bodyPr/>
          <a:lstStyle/>
          <a:p>
            <a:r>
              <a:rPr lang="en-GB" dirty="0"/>
              <a:t>MOND/TEVES Tests with LISA Pathfinder</a:t>
            </a:r>
          </a:p>
        </p:txBody>
      </p:sp>
      <p:sp>
        <p:nvSpPr>
          <p:cNvPr id="138243" name="Rectangle 3"/>
          <p:cNvSpPr>
            <a:spLocks noGrp="1" noChangeArrowheads="1"/>
          </p:cNvSpPr>
          <p:nvPr>
            <p:ph type="body" sz="half" idx="1"/>
          </p:nvPr>
        </p:nvSpPr>
        <p:spPr>
          <a:xfrm>
            <a:off x="250825" y="908050"/>
            <a:ext cx="8250238" cy="5329238"/>
          </a:xfrm>
        </p:spPr>
        <p:txBody>
          <a:bodyPr/>
          <a:lstStyle/>
          <a:p>
            <a:pPr marL="304800" indent="-304800"/>
            <a:r>
              <a:rPr lang="en-GB" sz="2400" dirty="0">
                <a:solidFill>
                  <a:schemeClr val="accent2"/>
                </a:solidFill>
              </a:rPr>
              <a:t>W</a:t>
            </a:r>
            <a:r>
              <a:rPr lang="en-GB" sz="2400" dirty="0" smtClean="0">
                <a:solidFill>
                  <a:schemeClr val="accent2"/>
                </a:solidFill>
              </a:rPr>
              <a:t>e </a:t>
            </a:r>
            <a:r>
              <a:rPr lang="en-GB" sz="2400" dirty="0">
                <a:solidFill>
                  <a:schemeClr val="accent2"/>
                </a:solidFill>
              </a:rPr>
              <a:t>need </a:t>
            </a:r>
            <a:r>
              <a:rPr lang="en-GB" sz="2400" dirty="0" smtClean="0">
                <a:solidFill>
                  <a:schemeClr val="accent2"/>
                </a:solidFill>
              </a:rPr>
              <a:t>to take account of:</a:t>
            </a:r>
            <a:endParaRPr lang="en-GB" sz="2400" dirty="0">
              <a:solidFill>
                <a:schemeClr val="accent2"/>
              </a:solidFill>
            </a:endParaRPr>
          </a:p>
          <a:p>
            <a:pPr marL="304800" indent="-304800">
              <a:buFont typeface="Wingdings" pitchFamily="2" charset="2"/>
              <a:buNone/>
            </a:pPr>
            <a:endParaRPr lang="en-GB" dirty="0">
              <a:solidFill>
                <a:schemeClr val="accent2"/>
              </a:solidFill>
            </a:endParaRPr>
          </a:p>
          <a:p>
            <a:pPr marL="787400" lvl="1" indent="-304800">
              <a:spcBef>
                <a:spcPts val="600"/>
              </a:spcBef>
              <a:spcAft>
                <a:spcPts val="600"/>
              </a:spcAft>
            </a:pPr>
            <a:r>
              <a:rPr lang="en-GB" sz="2400" dirty="0" smtClean="0">
                <a:solidFill>
                  <a:srgbClr val="0066CC"/>
                </a:solidFill>
              </a:rPr>
              <a:t>The </a:t>
            </a:r>
            <a:r>
              <a:rPr lang="en-GB" sz="2400" dirty="0">
                <a:solidFill>
                  <a:srgbClr val="0066CC"/>
                </a:solidFill>
              </a:rPr>
              <a:t>dynamic location of MOND “bubbles” around SPs in the Sun-Earth-Moon System</a:t>
            </a:r>
          </a:p>
          <a:p>
            <a:pPr marL="787400" lvl="1" indent="-304800">
              <a:spcBef>
                <a:spcPts val="600"/>
              </a:spcBef>
              <a:spcAft>
                <a:spcPts val="600"/>
              </a:spcAft>
            </a:pPr>
            <a:r>
              <a:rPr lang="en-GB" sz="2400" dirty="0">
                <a:solidFill>
                  <a:srgbClr val="0066CC"/>
                </a:solidFill>
              </a:rPr>
              <a:t>Establish that LISA Pathfinder can be made to fly through those special regions</a:t>
            </a:r>
          </a:p>
          <a:p>
            <a:pPr marL="787400" lvl="1" indent="-304800">
              <a:spcBef>
                <a:spcPts val="600"/>
              </a:spcBef>
              <a:spcAft>
                <a:spcPts val="600"/>
              </a:spcAft>
            </a:pPr>
            <a:r>
              <a:rPr lang="en-GB" sz="2400" dirty="0">
                <a:solidFill>
                  <a:srgbClr val="0066CC"/>
                </a:solidFill>
              </a:rPr>
              <a:t>Estimate the anomalous MOND / TEVES gradients that LISA Pathfinder will experience</a:t>
            </a:r>
          </a:p>
          <a:p>
            <a:pPr marL="787400" lvl="1" indent="-304800">
              <a:spcBef>
                <a:spcPts val="600"/>
              </a:spcBef>
              <a:spcAft>
                <a:spcPts val="600"/>
              </a:spcAft>
            </a:pPr>
            <a:r>
              <a:rPr lang="en-GB" sz="2400" dirty="0">
                <a:solidFill>
                  <a:srgbClr val="0066CC"/>
                </a:solidFill>
              </a:rPr>
              <a:t>Confirm that LISA Pathfinder’s gradiometer sensitivity is adequate to detect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46" y="2627566"/>
            <a:ext cx="4998307" cy="3888927"/>
          </a:xfrm>
          <a:prstGeom prst="rect">
            <a:avLst/>
          </a:prstGeom>
        </p:spPr>
      </p:pic>
      <p:sp>
        <p:nvSpPr>
          <p:cNvPr id="13" name="Date Placeholder 4"/>
          <p:cNvSpPr>
            <a:spLocks noGrp="1"/>
          </p:cNvSpPr>
          <p:nvPr>
            <p:ph type="dt" sz="half" idx="10"/>
          </p:nvPr>
        </p:nvSpPr>
        <p:spPr/>
        <p:txBody>
          <a:bodyPr/>
          <a:lstStyle/>
          <a:p>
            <a:r>
              <a:rPr lang="en-US" smtClean="0"/>
              <a:t>LISA Symposium – Paris 2012</a:t>
            </a:r>
            <a:endParaRPr lang="en-GB"/>
          </a:p>
        </p:txBody>
      </p:sp>
      <p:sp>
        <p:nvSpPr>
          <p:cNvPr id="14" name="Slide Number Placeholder 5"/>
          <p:cNvSpPr>
            <a:spLocks noGrp="1"/>
          </p:cNvSpPr>
          <p:nvPr>
            <p:ph type="sldNum" sz="quarter" idx="11"/>
          </p:nvPr>
        </p:nvSpPr>
        <p:spPr/>
        <p:txBody>
          <a:bodyPr/>
          <a:lstStyle/>
          <a:p>
            <a:fld id="{F6D504BF-FDDD-48F8-9975-C96C18AE8EC4}" type="slidenum">
              <a:rPr lang="fr-FR"/>
              <a:pPr/>
              <a:t>21</a:t>
            </a:fld>
            <a:r>
              <a:rPr lang="fr-FR"/>
              <a:t>/33</a:t>
            </a:r>
          </a:p>
        </p:txBody>
      </p:sp>
      <p:sp>
        <p:nvSpPr>
          <p:cNvPr id="74754" name="Rectangle 2"/>
          <p:cNvSpPr>
            <a:spLocks noGrp="1" noChangeArrowheads="1"/>
          </p:cNvSpPr>
          <p:nvPr>
            <p:ph type="title"/>
          </p:nvPr>
        </p:nvSpPr>
        <p:spPr>
          <a:xfrm>
            <a:off x="0" y="188913"/>
            <a:ext cx="8893175" cy="647700"/>
          </a:xfrm>
        </p:spPr>
        <p:txBody>
          <a:bodyPr/>
          <a:lstStyle/>
          <a:p>
            <a:r>
              <a:rPr lang="en-GB" dirty="0"/>
              <a:t>MOND/TEVES Tests with LISA </a:t>
            </a:r>
            <a:r>
              <a:rPr lang="en-GB" dirty="0" smtClean="0"/>
              <a:t>Pathfinder </a:t>
            </a:r>
            <a:endParaRPr lang="en-GB" dirty="0"/>
          </a:p>
        </p:txBody>
      </p:sp>
      <p:sp>
        <p:nvSpPr>
          <p:cNvPr id="74755" name="Rectangle 3"/>
          <p:cNvSpPr>
            <a:spLocks noGrp="1" noChangeArrowheads="1"/>
          </p:cNvSpPr>
          <p:nvPr>
            <p:ph type="body" sz="half" idx="1"/>
          </p:nvPr>
        </p:nvSpPr>
        <p:spPr>
          <a:xfrm>
            <a:off x="609600" y="1125538"/>
            <a:ext cx="7773988" cy="4818062"/>
          </a:xfrm>
        </p:spPr>
        <p:txBody>
          <a:bodyPr/>
          <a:lstStyle/>
          <a:p>
            <a:pPr marL="304800" indent="-304800"/>
            <a:r>
              <a:rPr lang="en-GB" dirty="0" smtClean="0">
                <a:solidFill>
                  <a:schemeClr val="accent2"/>
                </a:solidFill>
              </a:rPr>
              <a:t>Saddle Points</a:t>
            </a:r>
          </a:p>
          <a:p>
            <a:pPr marL="709612" lvl="1" indent="-304800"/>
            <a:r>
              <a:rPr lang="en-GB" dirty="0" smtClean="0">
                <a:solidFill>
                  <a:schemeClr val="accent2"/>
                </a:solidFill>
              </a:rPr>
              <a:t>Defined </a:t>
            </a:r>
            <a:r>
              <a:rPr lang="en-GB" dirty="0">
                <a:solidFill>
                  <a:schemeClr val="accent2"/>
                </a:solidFill>
              </a:rPr>
              <a:t>by zero </a:t>
            </a:r>
            <a:r>
              <a:rPr lang="en-GB" i="1" dirty="0">
                <a:solidFill>
                  <a:schemeClr val="accent2"/>
                </a:solidFill>
              </a:rPr>
              <a:t>total</a:t>
            </a:r>
            <a:r>
              <a:rPr lang="en-GB" dirty="0">
                <a:solidFill>
                  <a:schemeClr val="accent2"/>
                </a:solidFill>
              </a:rPr>
              <a:t> gravitational field</a:t>
            </a:r>
          </a:p>
          <a:p>
            <a:pPr marL="709612" lvl="1" indent="-304800"/>
            <a:r>
              <a:rPr lang="en-GB" dirty="0" smtClean="0">
                <a:solidFill>
                  <a:schemeClr val="accent2"/>
                </a:solidFill>
              </a:rPr>
              <a:t>SPs </a:t>
            </a:r>
            <a:r>
              <a:rPr lang="en-GB" dirty="0">
                <a:solidFill>
                  <a:schemeClr val="accent2"/>
                </a:solidFill>
              </a:rPr>
              <a:t>are not a stable location for </a:t>
            </a:r>
            <a:r>
              <a:rPr lang="en-GB" dirty="0" smtClean="0">
                <a:solidFill>
                  <a:schemeClr val="accent2"/>
                </a:solidFill>
              </a:rPr>
              <a:t>spacecraft orbits</a:t>
            </a:r>
            <a:endParaRPr lang="en-GB" sz="1200" dirty="0"/>
          </a:p>
          <a:p>
            <a:pPr marL="709612" lvl="1" indent="-304800"/>
            <a:r>
              <a:rPr lang="en-GB" dirty="0">
                <a:solidFill>
                  <a:schemeClr val="accent2"/>
                </a:solidFill>
              </a:rPr>
              <a:t>In the Sun-Earth-Moon system, there are two SPs:</a:t>
            </a:r>
            <a:endParaRPr lang="en-GB" dirty="0"/>
          </a:p>
        </p:txBody>
      </p:sp>
      <p:grpSp>
        <p:nvGrpSpPr>
          <p:cNvPr id="74766" name="Group 14"/>
          <p:cNvGrpSpPr>
            <a:grpSpLocks/>
          </p:cNvGrpSpPr>
          <p:nvPr/>
        </p:nvGrpSpPr>
        <p:grpSpPr bwMode="auto">
          <a:xfrm>
            <a:off x="437018" y="2720063"/>
            <a:ext cx="8066087" cy="2554288"/>
            <a:chOff x="241" y="1830"/>
            <a:chExt cx="5081" cy="1609"/>
          </a:xfrm>
        </p:grpSpPr>
        <p:grpSp>
          <p:nvGrpSpPr>
            <p:cNvPr id="74763" name="Group 11"/>
            <p:cNvGrpSpPr>
              <a:grpSpLocks/>
            </p:cNvGrpSpPr>
            <p:nvPr/>
          </p:nvGrpSpPr>
          <p:grpSpPr bwMode="auto">
            <a:xfrm>
              <a:off x="241" y="1830"/>
              <a:ext cx="5054" cy="1041"/>
              <a:chOff x="241" y="1830"/>
              <a:chExt cx="5054" cy="1041"/>
            </a:xfrm>
          </p:grpSpPr>
          <p:sp>
            <p:nvSpPr>
              <p:cNvPr id="74759" name="Line 7"/>
              <p:cNvSpPr>
                <a:spLocks noChangeShapeType="1"/>
              </p:cNvSpPr>
              <p:nvPr/>
            </p:nvSpPr>
            <p:spPr bwMode="auto">
              <a:xfrm flipH="1">
                <a:off x="542" y="2761"/>
                <a:ext cx="105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760" name="Text Box 8"/>
              <p:cNvSpPr txBox="1">
                <a:spLocks noChangeArrowheads="1"/>
              </p:cNvSpPr>
              <p:nvPr/>
            </p:nvSpPr>
            <p:spPr bwMode="auto">
              <a:xfrm>
                <a:off x="241" y="2519"/>
                <a:ext cx="6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Sun</a:t>
                </a:r>
              </a:p>
            </p:txBody>
          </p:sp>
          <p:sp>
            <p:nvSpPr>
              <p:cNvPr id="74761" name="Text Box 9"/>
              <p:cNvSpPr txBox="1">
                <a:spLocks noChangeArrowheads="1"/>
              </p:cNvSpPr>
              <p:nvPr/>
            </p:nvSpPr>
            <p:spPr bwMode="auto">
              <a:xfrm>
                <a:off x="4667" y="1830"/>
                <a:ext cx="6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Earth</a:t>
                </a:r>
              </a:p>
            </p:txBody>
          </p:sp>
          <p:sp>
            <p:nvSpPr>
              <p:cNvPr id="74762" name="Line 10"/>
              <p:cNvSpPr>
                <a:spLocks noChangeShapeType="1"/>
              </p:cNvSpPr>
              <p:nvPr/>
            </p:nvSpPr>
            <p:spPr bwMode="auto">
              <a:xfrm flipH="1">
                <a:off x="2923" y="2003"/>
                <a:ext cx="1719" cy="8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4764" name="Text Box 12"/>
            <p:cNvSpPr txBox="1">
              <a:spLocks noChangeArrowheads="1"/>
            </p:cNvSpPr>
            <p:nvPr/>
          </p:nvSpPr>
          <p:spPr bwMode="auto">
            <a:xfrm>
              <a:off x="4642" y="3189"/>
              <a:ext cx="6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Moon</a:t>
              </a:r>
            </a:p>
          </p:txBody>
        </p:sp>
        <p:sp>
          <p:nvSpPr>
            <p:cNvPr id="74765" name="Line 13"/>
            <p:cNvSpPr>
              <a:spLocks noChangeShapeType="1"/>
            </p:cNvSpPr>
            <p:nvPr/>
          </p:nvSpPr>
          <p:spPr bwMode="auto">
            <a:xfrm flipH="1" flipV="1">
              <a:off x="3714" y="2777"/>
              <a:ext cx="877" cy="5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747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r>
              <a:rPr lang="en-US" smtClean="0"/>
              <a:t>LISA Symposium – Paris 2012</a:t>
            </a:r>
            <a:endParaRPr lang="en-GB"/>
          </a:p>
        </p:txBody>
      </p:sp>
      <p:sp>
        <p:nvSpPr>
          <p:cNvPr id="6" name="Slide Number Placeholder 5"/>
          <p:cNvSpPr>
            <a:spLocks noGrp="1"/>
          </p:cNvSpPr>
          <p:nvPr>
            <p:ph type="sldNum" sz="quarter" idx="11"/>
          </p:nvPr>
        </p:nvSpPr>
        <p:spPr/>
        <p:txBody>
          <a:bodyPr/>
          <a:lstStyle/>
          <a:p>
            <a:fld id="{67B01E4F-7E52-4973-B8CB-F456487E9DBA}" type="slidenum">
              <a:rPr lang="fr-FR" smtClean="0"/>
              <a:pPr/>
              <a:t>22</a:t>
            </a:fld>
            <a:r>
              <a:rPr lang="fr-FR" smtClean="0"/>
              <a:t>/33</a:t>
            </a:r>
            <a:endParaRPr lang="fr-FR"/>
          </a:p>
        </p:txBody>
      </p:sp>
      <p:pic>
        <p:nvPicPr>
          <p:cNvPr id="7" name="LPF_SP_cin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20493" y="533403"/>
            <a:ext cx="8022771" cy="601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9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5"/>
          <p:cNvSpPr>
            <a:spLocks noGrp="1"/>
          </p:cNvSpPr>
          <p:nvPr>
            <p:ph type="dt" sz="half" idx="10"/>
          </p:nvPr>
        </p:nvSpPr>
        <p:spPr/>
        <p:txBody>
          <a:bodyPr/>
          <a:lstStyle/>
          <a:p>
            <a:r>
              <a:rPr lang="en-US" smtClean="0"/>
              <a:t>LISA Symposium – Paris 2012</a:t>
            </a:r>
            <a:endParaRPr lang="en-GB"/>
          </a:p>
        </p:txBody>
      </p:sp>
      <p:sp>
        <p:nvSpPr>
          <p:cNvPr id="17" name="Slide Number Placeholder 6"/>
          <p:cNvSpPr>
            <a:spLocks noGrp="1"/>
          </p:cNvSpPr>
          <p:nvPr>
            <p:ph type="sldNum" sz="quarter" idx="11"/>
          </p:nvPr>
        </p:nvSpPr>
        <p:spPr/>
        <p:txBody>
          <a:bodyPr/>
          <a:lstStyle/>
          <a:p>
            <a:fld id="{30FAD9D5-FF71-4946-96DF-4050C64E3496}" type="slidenum">
              <a:rPr lang="fr-FR"/>
              <a:pPr/>
              <a:t>23</a:t>
            </a:fld>
            <a:r>
              <a:rPr lang="fr-FR"/>
              <a:t>/33</a:t>
            </a:r>
          </a:p>
        </p:txBody>
      </p:sp>
      <p:sp>
        <p:nvSpPr>
          <p:cNvPr id="97283" name="Rectangle 3"/>
          <p:cNvSpPr>
            <a:spLocks noGrp="1" noChangeArrowheads="1"/>
          </p:cNvSpPr>
          <p:nvPr>
            <p:ph type="body" sz="half" idx="1"/>
          </p:nvPr>
        </p:nvSpPr>
        <p:spPr>
          <a:xfrm>
            <a:off x="609600" y="1125538"/>
            <a:ext cx="7896225" cy="5732462"/>
          </a:xfrm>
        </p:spPr>
        <p:txBody>
          <a:bodyPr/>
          <a:lstStyle/>
          <a:p>
            <a:pPr marL="304800" indent="-304800"/>
            <a:r>
              <a:rPr lang="en-GB" sz="2400" dirty="0">
                <a:solidFill>
                  <a:schemeClr val="accent2"/>
                </a:solidFill>
              </a:rPr>
              <a:t>The Sun-Earth SP is perturbed by the motion of the Moon*:</a:t>
            </a:r>
          </a:p>
          <a:p>
            <a:pPr marL="304800" indent="-304800"/>
            <a:endParaRPr lang="en-GB" dirty="0">
              <a:solidFill>
                <a:schemeClr val="accent2"/>
              </a:solidFill>
            </a:endParaRPr>
          </a:p>
          <a:p>
            <a:pPr marL="304800" indent="-304800"/>
            <a:endParaRPr lang="en-GB" dirty="0">
              <a:solidFill>
                <a:schemeClr val="accent2"/>
              </a:solidFill>
            </a:endParaRPr>
          </a:p>
          <a:p>
            <a:pPr marL="304800" indent="-304800"/>
            <a:endParaRPr lang="en-GB" dirty="0">
              <a:solidFill>
                <a:schemeClr val="accent2"/>
              </a:solidFill>
            </a:endParaRPr>
          </a:p>
          <a:p>
            <a:pPr marL="304800" indent="-304800"/>
            <a:endParaRPr lang="en-GB" dirty="0">
              <a:solidFill>
                <a:schemeClr val="accent2"/>
              </a:solidFill>
            </a:endParaRPr>
          </a:p>
          <a:p>
            <a:pPr marL="304800" indent="-304800"/>
            <a:endParaRPr lang="en-GB" dirty="0">
              <a:solidFill>
                <a:schemeClr val="accent2"/>
              </a:solidFill>
            </a:endParaRPr>
          </a:p>
          <a:p>
            <a:pPr marL="304800" indent="-304800"/>
            <a:endParaRPr lang="en-GB" dirty="0">
              <a:solidFill>
                <a:schemeClr val="accent2"/>
              </a:solidFill>
            </a:endParaRPr>
          </a:p>
          <a:p>
            <a:pPr marL="304800" indent="-304800"/>
            <a:endParaRPr lang="en-GB" dirty="0">
              <a:solidFill>
                <a:schemeClr val="accent2"/>
              </a:solidFill>
            </a:endParaRPr>
          </a:p>
          <a:p>
            <a:pPr marL="304800" indent="-304800"/>
            <a:endParaRPr lang="en-GB" dirty="0">
              <a:solidFill>
                <a:schemeClr val="accent2"/>
              </a:solidFill>
            </a:endParaRPr>
          </a:p>
          <a:p>
            <a:pPr marL="304800" indent="-304800"/>
            <a:endParaRPr lang="en-GB" dirty="0">
              <a:solidFill>
                <a:schemeClr val="accent2"/>
              </a:solidFill>
            </a:endParaRPr>
          </a:p>
          <a:p>
            <a:pPr marL="304800" indent="-304800"/>
            <a:endParaRPr lang="en-GB" dirty="0" smtClean="0">
              <a:solidFill>
                <a:schemeClr val="accent2"/>
              </a:solidFill>
            </a:endParaRPr>
          </a:p>
          <a:p>
            <a:pPr marL="304800" indent="-304800"/>
            <a:endParaRPr lang="en-GB" dirty="0">
              <a:solidFill>
                <a:schemeClr val="accent2"/>
              </a:solidFill>
            </a:endParaRPr>
          </a:p>
          <a:p>
            <a:pPr marL="304800" indent="-304800">
              <a:buFont typeface="Wingdings" pitchFamily="2" charset="2"/>
              <a:buNone/>
            </a:pPr>
            <a:endParaRPr lang="en-GB" dirty="0">
              <a:solidFill>
                <a:schemeClr val="accent2"/>
              </a:solidFill>
            </a:endParaRPr>
          </a:p>
          <a:p>
            <a:pPr marL="304800" indent="-304800">
              <a:buFont typeface="Wingdings" pitchFamily="2" charset="2"/>
              <a:buNone/>
            </a:pPr>
            <a:r>
              <a:rPr lang="en-GB" dirty="0">
                <a:solidFill>
                  <a:schemeClr val="accent2"/>
                </a:solidFill>
              </a:rPr>
              <a:t>*</a:t>
            </a:r>
            <a:r>
              <a:rPr lang="en-GB" sz="2400" dirty="0">
                <a:solidFill>
                  <a:schemeClr val="accent2"/>
                </a:solidFill>
              </a:rPr>
              <a:t>also, in much smaller measure, by Jupiter </a:t>
            </a:r>
            <a:r>
              <a:rPr lang="en-GB" sz="2400" dirty="0" err="1">
                <a:solidFill>
                  <a:schemeClr val="accent2"/>
                </a:solidFill>
              </a:rPr>
              <a:t>etc</a:t>
            </a:r>
            <a:endParaRPr lang="en-GB" sz="2400" dirty="0"/>
          </a:p>
        </p:txBody>
      </p:sp>
      <p:sp>
        <p:nvSpPr>
          <p:cNvPr id="97312" name="Rectangle 32"/>
          <p:cNvSpPr>
            <a:spLocks noGrp="1" noChangeArrowheads="1"/>
          </p:cNvSpPr>
          <p:nvPr>
            <p:ph type="title"/>
          </p:nvPr>
        </p:nvSpPr>
        <p:spPr>
          <a:xfrm>
            <a:off x="0" y="188913"/>
            <a:ext cx="8893175" cy="647700"/>
          </a:xfrm>
          <a:noFill/>
          <a:ln/>
        </p:spPr>
        <p:txBody>
          <a:bodyPr/>
          <a:lstStyle/>
          <a:p>
            <a:r>
              <a:rPr lang="en-GB" dirty="0"/>
              <a:t>MOND/TEVES Tests with LISA </a:t>
            </a:r>
            <a:r>
              <a:rPr lang="en-GB" dirty="0" smtClean="0"/>
              <a:t>Pathfinder </a:t>
            </a:r>
            <a:endParaRPr lang="en-GB" dirty="0"/>
          </a:p>
        </p:txBody>
      </p:sp>
      <p:sp>
        <p:nvSpPr>
          <p:cNvPr id="97290" name="Rectangle 10"/>
          <p:cNvSpPr>
            <a:spLocks noChangeArrowheads="1"/>
          </p:cNvSpPr>
          <p:nvPr/>
        </p:nvSpPr>
        <p:spPr bwMode="auto">
          <a:xfrm>
            <a:off x="1314450" y="3309938"/>
            <a:ext cx="188913"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91" name="Line 11"/>
          <p:cNvSpPr>
            <a:spLocks noChangeShapeType="1"/>
          </p:cNvSpPr>
          <p:nvPr/>
        </p:nvSpPr>
        <p:spPr bwMode="auto">
          <a:xfrm>
            <a:off x="1490663" y="3600450"/>
            <a:ext cx="4194175" cy="1136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292" name="Line 12"/>
          <p:cNvSpPr>
            <a:spLocks noChangeShapeType="1"/>
          </p:cNvSpPr>
          <p:nvPr/>
        </p:nvSpPr>
        <p:spPr bwMode="auto">
          <a:xfrm flipV="1">
            <a:off x="1506538" y="2189163"/>
            <a:ext cx="4165600" cy="1122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7309" name="Group 29"/>
          <p:cNvGrpSpPr>
            <a:grpSpLocks/>
          </p:cNvGrpSpPr>
          <p:nvPr/>
        </p:nvGrpSpPr>
        <p:grpSpPr bwMode="auto">
          <a:xfrm>
            <a:off x="8747125" y="1706563"/>
            <a:ext cx="396875" cy="3465512"/>
            <a:chOff x="5305" y="1083"/>
            <a:chExt cx="250" cy="2183"/>
          </a:xfrm>
        </p:grpSpPr>
        <p:sp>
          <p:nvSpPr>
            <p:cNvPr id="97294" name="Line 14"/>
            <p:cNvSpPr>
              <a:spLocks noChangeShapeType="1"/>
            </p:cNvSpPr>
            <p:nvPr/>
          </p:nvSpPr>
          <p:spPr bwMode="auto">
            <a:xfrm>
              <a:off x="5433" y="1083"/>
              <a:ext cx="0" cy="35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295" name="Line 15"/>
            <p:cNvSpPr>
              <a:spLocks noChangeShapeType="1"/>
            </p:cNvSpPr>
            <p:nvPr/>
          </p:nvSpPr>
          <p:spPr bwMode="auto">
            <a:xfrm>
              <a:off x="5432" y="2913"/>
              <a:ext cx="0" cy="353"/>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296" name="Text Box 16"/>
            <p:cNvSpPr txBox="1">
              <a:spLocks noChangeArrowheads="1"/>
            </p:cNvSpPr>
            <p:nvPr/>
          </p:nvSpPr>
          <p:spPr bwMode="auto">
            <a:xfrm rot="5400000">
              <a:off x="4978" y="2081"/>
              <a:ext cx="9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a:solidFill>
                    <a:srgbClr val="FF0000"/>
                  </a:solidFill>
                </a:rPr>
                <a:t>12000km</a:t>
              </a:r>
            </a:p>
          </p:txBody>
        </p:sp>
      </p:grpSp>
      <p:sp>
        <p:nvSpPr>
          <p:cNvPr id="97325" name="Line 45"/>
          <p:cNvSpPr>
            <a:spLocks noChangeShapeType="1"/>
          </p:cNvSpPr>
          <p:nvPr/>
        </p:nvSpPr>
        <p:spPr bwMode="auto">
          <a:xfrm>
            <a:off x="7812088" y="2298700"/>
            <a:ext cx="133191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326" name="Line 46"/>
          <p:cNvSpPr>
            <a:spLocks noChangeShapeType="1"/>
          </p:cNvSpPr>
          <p:nvPr/>
        </p:nvSpPr>
        <p:spPr bwMode="auto">
          <a:xfrm>
            <a:off x="7826375" y="4611688"/>
            <a:ext cx="13176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327" name="Text Box 47"/>
          <p:cNvSpPr txBox="1">
            <a:spLocks noChangeArrowheads="1"/>
          </p:cNvSpPr>
          <p:nvPr/>
        </p:nvSpPr>
        <p:spPr bwMode="auto">
          <a:xfrm>
            <a:off x="631825" y="5426300"/>
            <a:ext cx="75453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i="1" dirty="0"/>
              <a:t>Need to consider Moon position when targeting Sun-Earth SP</a:t>
            </a:r>
          </a:p>
        </p:txBody>
      </p:sp>
      <p:pic>
        <p:nvPicPr>
          <p:cNvPr id="20" name="Q2C4_Movie2.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34937" y="1824833"/>
            <a:ext cx="4664075" cy="34813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3"/>
          </p:nvPr>
        </p:nvSpPr>
        <p:spPr/>
        <p:txBody>
          <a:bodyPr/>
          <a:lstStyle/>
          <a:p>
            <a:endParaRPr lang="en-GB"/>
          </a:p>
        </p:txBody>
      </p:sp>
      <p:pic>
        <p:nvPicPr>
          <p:cNvPr id="22" name="Q2C4_Movie3.avi">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4641851" y="2001714"/>
            <a:ext cx="4044957" cy="3019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27"/>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5600" fill="hold"/>
                                        <p:tgtEl>
                                          <p:spTgt spid="20"/>
                                        </p:tgtEl>
                                      </p:cBhvr>
                                    </p:cmd>
                                  </p:childTnLst>
                                </p:cTn>
                              </p:par>
                            </p:childTnLst>
                          </p:cTn>
                        </p:par>
                        <p:par>
                          <p:cTn id="10" fill="hold">
                            <p:stCondLst>
                              <p:cond delay="5600"/>
                            </p:stCondLst>
                            <p:childTnLst>
                              <p:par>
                                <p:cTn id="11" presetID="1" presetClass="mediacall" presetSubtype="0" fill="hold" nodeType="afterEffect">
                                  <p:stCondLst>
                                    <p:cond delay="0"/>
                                  </p:stCondLst>
                                  <p:childTnLst>
                                    <p:cmd type="call" cmd="playFrom(0.0)">
                                      <p:cBhvr>
                                        <p:cTn id="12" dur="5600"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repeatCount="indefinite" fill="hold" display="0">
                  <p:stCondLst>
                    <p:cond delay="indefinite"/>
                  </p:stCondLst>
                </p:cTn>
                <p:tgtEl>
                  <p:spTgt spid="20"/>
                </p:tgtEl>
              </p:cMediaNode>
            </p:vide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0"/>
                                        </p:tgtEl>
                                      </p:cBhvr>
                                    </p:cmd>
                                  </p:childTnLst>
                                </p:cTn>
                              </p:par>
                            </p:childTnLst>
                          </p:cTn>
                        </p:par>
                      </p:childTnLst>
                    </p:cTn>
                  </p:par>
                </p:childTnLst>
              </p:cTn>
              <p:nextCondLst>
                <p:cond evt="onClick" delay="0">
                  <p:tgtEl>
                    <p:spTgt spid="20"/>
                  </p:tgtEl>
                </p:cond>
              </p:nextCondLst>
            </p:seq>
            <p:video>
              <p:cMediaNode>
                <p:cTn id="19" repeatCount="indefinite" fill="hold" display="0">
                  <p:stCondLst>
                    <p:cond delay="indefinite"/>
                  </p:stCondLst>
                </p:cTn>
                <p:tgtEl>
                  <p:spTgt spid="22"/>
                </p:tgtEl>
              </p:cMediaNode>
            </p:video>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22"/>
                                        </p:tgtEl>
                                      </p:cBhvr>
                                    </p:cmd>
                                  </p:childTnLst>
                                </p:cTn>
                              </p:par>
                            </p:childTnLst>
                          </p:cTn>
                        </p:par>
                      </p:childTnLst>
                    </p:cTn>
                  </p:par>
                </p:childTnLst>
              </p:cTn>
              <p:nextCondLst>
                <p:cond evt="onClick" delay="0">
                  <p:tgtEl>
                    <p:spTgt spid="22"/>
                  </p:tgtEl>
                </p:cond>
              </p:nextCondLst>
            </p:seq>
          </p:childTnLst>
        </p:cTn>
      </p:par>
    </p:tnLst>
    <p:bldLst>
      <p:bldP spid="973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smtClean="0"/>
              <a:t>LISA Symposium – Paris 2012</a:t>
            </a:r>
            <a:endParaRPr lang="en-GB"/>
          </a:p>
        </p:txBody>
      </p:sp>
      <p:sp>
        <p:nvSpPr>
          <p:cNvPr id="7" name="Slide Number Placeholder 5"/>
          <p:cNvSpPr>
            <a:spLocks noGrp="1"/>
          </p:cNvSpPr>
          <p:nvPr>
            <p:ph type="sldNum" sz="quarter" idx="11"/>
          </p:nvPr>
        </p:nvSpPr>
        <p:spPr/>
        <p:txBody>
          <a:bodyPr/>
          <a:lstStyle/>
          <a:p>
            <a:fld id="{810E32F0-C3B7-4B4F-92F6-1067B724B2DD}" type="slidenum">
              <a:rPr lang="fr-FR"/>
              <a:pPr/>
              <a:t>24</a:t>
            </a:fld>
            <a:r>
              <a:rPr lang="fr-FR"/>
              <a:t>/33</a:t>
            </a:r>
          </a:p>
        </p:txBody>
      </p:sp>
      <p:sp>
        <p:nvSpPr>
          <p:cNvPr id="126988" name="Rectangle 12"/>
          <p:cNvSpPr>
            <a:spLocks noGrp="1" noChangeArrowheads="1"/>
          </p:cNvSpPr>
          <p:nvPr>
            <p:ph type="title"/>
          </p:nvPr>
        </p:nvSpPr>
        <p:spPr>
          <a:xfrm>
            <a:off x="203200" y="188913"/>
            <a:ext cx="8689975" cy="647700"/>
          </a:xfrm>
          <a:noFill/>
          <a:ln/>
        </p:spPr>
        <p:txBody>
          <a:bodyPr/>
          <a:lstStyle/>
          <a:p>
            <a:r>
              <a:rPr lang="en-GB" dirty="0"/>
              <a:t>MOND/TEVES Tests with LISA </a:t>
            </a:r>
            <a:r>
              <a:rPr lang="en-GB" dirty="0" smtClean="0"/>
              <a:t>Pathfinder </a:t>
            </a:r>
            <a:endParaRPr lang="en-GB" dirty="0"/>
          </a:p>
        </p:txBody>
      </p:sp>
      <p:sp>
        <p:nvSpPr>
          <p:cNvPr id="126979" name="Rectangle 3"/>
          <p:cNvSpPr>
            <a:spLocks noGrp="1" noChangeArrowheads="1"/>
          </p:cNvSpPr>
          <p:nvPr>
            <p:ph type="body" sz="half" idx="1"/>
          </p:nvPr>
        </p:nvSpPr>
        <p:spPr>
          <a:xfrm>
            <a:off x="609600" y="1125538"/>
            <a:ext cx="8285163" cy="4818062"/>
          </a:xfrm>
        </p:spPr>
        <p:txBody>
          <a:bodyPr/>
          <a:lstStyle/>
          <a:p>
            <a:pPr marL="304800" indent="-304800"/>
            <a:r>
              <a:rPr lang="en-GB" sz="2400" dirty="0">
                <a:solidFill>
                  <a:schemeClr val="accent2"/>
                </a:solidFill>
              </a:rPr>
              <a:t>The “Earth-Moon SP” is </a:t>
            </a:r>
            <a:r>
              <a:rPr lang="en-GB" sz="2400" dirty="0" smtClean="0">
                <a:solidFill>
                  <a:schemeClr val="accent2"/>
                </a:solidFill>
              </a:rPr>
              <a:t>perturbed </a:t>
            </a:r>
            <a:r>
              <a:rPr lang="en-GB" sz="2400" dirty="0">
                <a:solidFill>
                  <a:schemeClr val="accent2"/>
                </a:solidFill>
              </a:rPr>
              <a:t>by the Sun (in fact we should call it the “Sun-Moon SP”)</a:t>
            </a:r>
            <a:endParaRPr lang="en-GB" sz="24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00344" y="2203737"/>
            <a:ext cx="4642758" cy="370543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058CCAEE-F435-469E-AFB0-AC435649D4B0}" type="slidenum">
              <a:rPr lang="fr-FR"/>
              <a:pPr/>
              <a:t>25</a:t>
            </a:fld>
            <a:r>
              <a:rPr lang="fr-FR"/>
              <a:t>/33</a:t>
            </a:r>
          </a:p>
        </p:txBody>
      </p:sp>
      <p:sp>
        <p:nvSpPr>
          <p:cNvPr id="108546" name="Rectangle 2"/>
          <p:cNvSpPr>
            <a:spLocks noGrp="1" noChangeArrowheads="1"/>
          </p:cNvSpPr>
          <p:nvPr>
            <p:ph type="title"/>
          </p:nvPr>
        </p:nvSpPr>
        <p:spPr>
          <a:xfrm>
            <a:off x="647700" y="115888"/>
            <a:ext cx="8245475" cy="647700"/>
          </a:xfrm>
        </p:spPr>
        <p:txBody>
          <a:bodyPr/>
          <a:lstStyle/>
          <a:p>
            <a:r>
              <a:rPr lang="en-GB" dirty="0"/>
              <a:t>MOND/TEVES Tests with LISA </a:t>
            </a:r>
            <a:r>
              <a:rPr lang="en-GB" dirty="0" smtClean="0"/>
              <a:t>Pathfinder</a:t>
            </a:r>
            <a:endParaRPr lang="en-GB" dirty="0"/>
          </a:p>
        </p:txBody>
      </p:sp>
      <p:sp>
        <p:nvSpPr>
          <p:cNvPr id="108547" name="Rectangle 3"/>
          <p:cNvSpPr>
            <a:spLocks noGrp="1" noChangeArrowheads="1"/>
          </p:cNvSpPr>
          <p:nvPr>
            <p:ph type="body" sz="half" idx="1"/>
          </p:nvPr>
        </p:nvSpPr>
        <p:spPr>
          <a:xfrm>
            <a:off x="250825" y="908050"/>
            <a:ext cx="8570913" cy="5386388"/>
          </a:xfrm>
        </p:spPr>
        <p:txBody>
          <a:bodyPr/>
          <a:lstStyle/>
          <a:p>
            <a:pPr marL="304800" indent="-304800">
              <a:lnSpc>
                <a:spcPct val="90000"/>
              </a:lnSpc>
            </a:pPr>
            <a:r>
              <a:rPr lang="en-GB" sz="2400" dirty="0" smtClean="0">
                <a:solidFill>
                  <a:schemeClr val="accent2"/>
                </a:solidFill>
              </a:rPr>
              <a:t>Orbit</a:t>
            </a:r>
            <a:r>
              <a:rPr lang="en-GB" sz="2400" dirty="0" smtClean="0">
                <a:solidFill>
                  <a:srgbClr val="333399"/>
                </a:solidFill>
              </a:rPr>
              <a:t>al </a:t>
            </a:r>
            <a:r>
              <a:rPr lang="en-GB" sz="2400" dirty="0">
                <a:solidFill>
                  <a:srgbClr val="333399"/>
                </a:solidFill>
              </a:rPr>
              <a:t>manoeuvres </a:t>
            </a:r>
            <a:r>
              <a:rPr lang="en-GB" sz="2400" dirty="0" smtClean="0">
                <a:solidFill>
                  <a:srgbClr val="333399"/>
                </a:solidFill>
              </a:rPr>
              <a:t>to get to Sun-Earth SP  (ASU)</a:t>
            </a:r>
            <a:endParaRPr lang="en-GB" sz="2400" dirty="0">
              <a:solidFill>
                <a:schemeClr val="accent2"/>
              </a:solidFill>
            </a:endParaRPr>
          </a:p>
          <a:p>
            <a:pPr marL="787400" lvl="1" indent="-304800">
              <a:lnSpc>
                <a:spcPct val="90000"/>
              </a:lnSpc>
            </a:pPr>
            <a:r>
              <a:rPr lang="en-GB" sz="2400" dirty="0"/>
              <a:t>Single </a:t>
            </a:r>
            <a:r>
              <a:rPr lang="en-GB" sz="2400" dirty="0" err="1"/>
              <a:t>dV</a:t>
            </a:r>
            <a:r>
              <a:rPr lang="en-GB" sz="2400" dirty="0"/>
              <a:t> manoeuvres up to 1m/s </a:t>
            </a:r>
            <a:r>
              <a:rPr lang="en-GB" sz="2400" dirty="0" smtClean="0"/>
              <a:t>considered</a:t>
            </a:r>
            <a:endParaRPr lang="en-GB" sz="2400" dirty="0"/>
          </a:p>
          <a:p>
            <a:pPr marL="1225550" lvl="2" indent="-266700">
              <a:lnSpc>
                <a:spcPct val="90000"/>
              </a:lnSpc>
            </a:pPr>
            <a:r>
              <a:rPr lang="en-GB" sz="2400" dirty="0"/>
              <a:t>compatible with residual FEEP control </a:t>
            </a:r>
            <a:r>
              <a:rPr lang="en-GB" sz="2400" dirty="0" smtClean="0"/>
              <a:t>authority</a:t>
            </a:r>
            <a:endParaRPr lang="en-GB" sz="2400" dirty="0"/>
          </a:p>
          <a:p>
            <a:pPr marL="1225550" lvl="2" indent="-266700">
              <a:lnSpc>
                <a:spcPct val="90000"/>
              </a:lnSpc>
            </a:pPr>
            <a:r>
              <a:rPr lang="en-GB" sz="2400" dirty="0"/>
              <a:t>reasonable timescales for </a:t>
            </a:r>
            <a:r>
              <a:rPr lang="en-GB" sz="2400" dirty="0" smtClean="0"/>
              <a:t>manoeuvres</a:t>
            </a:r>
            <a:r>
              <a:rPr lang="en-GB" sz="2400" dirty="0"/>
              <a:t> </a:t>
            </a:r>
            <a:r>
              <a:rPr lang="en-GB" sz="2400" dirty="0" smtClean="0"/>
              <a:t>(10-30days</a:t>
            </a:r>
            <a:r>
              <a:rPr lang="en-GB" sz="2400" dirty="0"/>
              <a:t>)</a:t>
            </a:r>
          </a:p>
          <a:p>
            <a:pPr marL="1225550" lvl="2" indent="-266700">
              <a:lnSpc>
                <a:spcPct val="90000"/>
              </a:lnSpc>
            </a:pPr>
            <a:r>
              <a:rPr lang="en-GB" sz="2400" dirty="0"/>
              <a:t>maximum individual FEEP thrust 90</a:t>
            </a:r>
            <a:r>
              <a:rPr lang="el-GR" sz="2400" b="1" dirty="0">
                <a:latin typeface="Times New Roman" pitchFamily="18" charset="0"/>
                <a:cs typeface="Arial" charset="0"/>
              </a:rPr>
              <a:t>μ</a:t>
            </a:r>
            <a:r>
              <a:rPr lang="en-GB" sz="2400" dirty="0" smtClean="0">
                <a:cs typeface="Arial" charset="0"/>
              </a:rPr>
              <a:t>N</a:t>
            </a:r>
            <a:endParaRPr lang="en-GB" sz="2400" dirty="0"/>
          </a:p>
          <a:p>
            <a:pPr marL="787400" lvl="1" indent="-304800">
              <a:lnSpc>
                <a:spcPct val="90000"/>
              </a:lnSpc>
            </a:pPr>
            <a:r>
              <a:rPr lang="en-GB" sz="2400" dirty="0" smtClean="0"/>
              <a:t>Nominal </a:t>
            </a:r>
            <a:r>
              <a:rPr lang="en-GB" sz="2400" dirty="0"/>
              <a:t>Solar Radiation Pressure on LPF </a:t>
            </a:r>
            <a:r>
              <a:rPr lang="en-GB" sz="2400" dirty="0" smtClean="0"/>
              <a:t>assumed</a:t>
            </a:r>
            <a:endParaRPr lang="en-GB" sz="2400" dirty="0"/>
          </a:p>
          <a:p>
            <a:pPr marL="787400" lvl="1" indent="-304800">
              <a:lnSpc>
                <a:spcPct val="90000"/>
              </a:lnSpc>
            </a:pPr>
            <a:r>
              <a:rPr lang="en-GB" sz="2400" dirty="0" smtClean="0"/>
              <a:t>Propagator </a:t>
            </a:r>
            <a:r>
              <a:rPr lang="en-GB" sz="2400" dirty="0"/>
              <a:t>includes standard gravitational </a:t>
            </a:r>
            <a:r>
              <a:rPr lang="en-GB" sz="2400" dirty="0" smtClean="0"/>
              <a:t>environment</a:t>
            </a:r>
          </a:p>
          <a:p>
            <a:pPr marL="787400" lvl="1" indent="-304800">
              <a:lnSpc>
                <a:spcPct val="90000"/>
              </a:lnSpc>
            </a:pPr>
            <a:r>
              <a:rPr lang="en-GB" sz="2400" dirty="0"/>
              <a:t>C</a:t>
            </a:r>
            <a:r>
              <a:rPr lang="en-GB" sz="2400" dirty="0" smtClean="0"/>
              <a:t>ontrol </a:t>
            </a:r>
            <a:r>
              <a:rPr lang="en-GB" sz="2400" dirty="0"/>
              <a:t>parameters have been restricted to:</a:t>
            </a:r>
          </a:p>
          <a:p>
            <a:pPr marL="1225550" lvl="2" indent="-266700">
              <a:lnSpc>
                <a:spcPct val="90000"/>
              </a:lnSpc>
            </a:pPr>
            <a:r>
              <a:rPr lang="en-GB" sz="2400" dirty="0"/>
              <a:t>Time of initial </a:t>
            </a:r>
            <a:r>
              <a:rPr lang="en-GB" sz="2400" dirty="0" smtClean="0"/>
              <a:t>manoeuvre </a:t>
            </a:r>
            <a:r>
              <a:rPr lang="en-GB" sz="2400" dirty="0"/>
              <a:t>(determines departure point)</a:t>
            </a:r>
          </a:p>
          <a:p>
            <a:pPr marL="1225550" lvl="2" indent="-266700">
              <a:lnSpc>
                <a:spcPct val="90000"/>
              </a:lnSpc>
            </a:pPr>
            <a:r>
              <a:rPr lang="en-GB" sz="2400" dirty="0"/>
              <a:t>Magnitude of </a:t>
            </a:r>
            <a:r>
              <a:rPr lang="en-GB" sz="2400" dirty="0" err="1"/>
              <a:t>dV</a:t>
            </a:r>
            <a:r>
              <a:rPr lang="en-GB" sz="2400" dirty="0"/>
              <a:t> </a:t>
            </a:r>
            <a:r>
              <a:rPr lang="en-GB" sz="2400" dirty="0" smtClean="0"/>
              <a:t>manoeuvre</a:t>
            </a:r>
          </a:p>
          <a:p>
            <a:pPr marL="755650" lvl="1" indent="-266700">
              <a:lnSpc>
                <a:spcPct val="90000"/>
              </a:lnSpc>
            </a:pPr>
            <a:r>
              <a:rPr lang="en-GB" sz="2400" dirty="0"/>
              <a:t>In practice, any real trajectory would include continuous navigation and (small) additional trajectory correction manoeuvres</a:t>
            </a:r>
          </a:p>
          <a:p>
            <a:pPr marL="755650" lvl="1" indent="-266700">
              <a:lnSpc>
                <a:spcPct val="90000"/>
              </a:lnSpc>
            </a:pPr>
            <a:endParaRPr lang="en-GB" sz="2200" dirty="0"/>
          </a:p>
          <a:p>
            <a:pPr marL="787400" lvl="1" indent="-304800">
              <a:lnSpc>
                <a:spcPct val="90000"/>
              </a:lnSpc>
            </a:pPr>
            <a:endParaRPr lang="en-GB" dirty="0"/>
          </a:p>
          <a:p>
            <a:pPr marL="787400" lvl="1" indent="-304800">
              <a:lnSpc>
                <a:spcPct val="90000"/>
              </a:lnSpc>
              <a:buFont typeface="Wingdings" pitchFamily="2" charset="2"/>
              <a:buNone/>
            </a:pPr>
            <a:endParaRPr lang="en-GB"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54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547">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85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p:cNvSpPr>
            <a:spLocks noGrp="1"/>
          </p:cNvSpPr>
          <p:nvPr>
            <p:ph type="dt" sz="half" idx="10"/>
          </p:nvPr>
        </p:nvSpPr>
        <p:spPr/>
        <p:txBody>
          <a:bodyPr/>
          <a:lstStyle/>
          <a:p>
            <a:r>
              <a:rPr lang="en-US" smtClean="0"/>
              <a:t>LISA Symposium – Paris 2012</a:t>
            </a:r>
            <a:endParaRPr lang="en-GB"/>
          </a:p>
        </p:txBody>
      </p:sp>
      <p:sp>
        <p:nvSpPr>
          <p:cNvPr id="13" name="Slide Number Placeholder 5"/>
          <p:cNvSpPr>
            <a:spLocks noGrp="1"/>
          </p:cNvSpPr>
          <p:nvPr>
            <p:ph type="sldNum" sz="quarter" idx="11"/>
          </p:nvPr>
        </p:nvSpPr>
        <p:spPr/>
        <p:txBody>
          <a:bodyPr/>
          <a:lstStyle/>
          <a:p>
            <a:fld id="{60742B5B-C983-4A73-8480-E337DF0B546D}" type="slidenum">
              <a:rPr lang="fr-FR"/>
              <a:pPr/>
              <a:t>26</a:t>
            </a:fld>
            <a:r>
              <a:rPr lang="fr-FR"/>
              <a:t>/33</a:t>
            </a:r>
          </a:p>
        </p:txBody>
      </p:sp>
      <p:sp>
        <p:nvSpPr>
          <p:cNvPr id="106498" name="Rectangle 2"/>
          <p:cNvSpPr>
            <a:spLocks noGrp="1" noChangeArrowheads="1"/>
          </p:cNvSpPr>
          <p:nvPr>
            <p:ph type="title"/>
          </p:nvPr>
        </p:nvSpPr>
        <p:spPr>
          <a:xfrm>
            <a:off x="647700" y="115888"/>
            <a:ext cx="8245475" cy="647700"/>
          </a:xfrm>
        </p:spPr>
        <p:txBody>
          <a:bodyPr/>
          <a:lstStyle/>
          <a:p>
            <a:r>
              <a:rPr lang="en-GB" dirty="0"/>
              <a:t>MOND/TEVES Tests with LISA </a:t>
            </a:r>
            <a:r>
              <a:rPr lang="en-GB" dirty="0" smtClean="0"/>
              <a:t>Pathfinder</a:t>
            </a:r>
            <a:endParaRPr lang="en-GB" dirty="0"/>
          </a:p>
        </p:txBody>
      </p:sp>
      <p:sp>
        <p:nvSpPr>
          <p:cNvPr id="106499" name="Rectangle 3"/>
          <p:cNvSpPr>
            <a:spLocks noGrp="1" noChangeArrowheads="1"/>
          </p:cNvSpPr>
          <p:nvPr>
            <p:ph type="body" sz="half" idx="1"/>
          </p:nvPr>
        </p:nvSpPr>
        <p:spPr>
          <a:xfrm>
            <a:off x="250825" y="908050"/>
            <a:ext cx="8428038" cy="5535613"/>
          </a:xfrm>
        </p:spPr>
        <p:txBody>
          <a:bodyPr/>
          <a:lstStyle/>
          <a:p>
            <a:pPr marL="304800" indent="-304800"/>
            <a:r>
              <a:rPr lang="en-GB" dirty="0">
                <a:solidFill>
                  <a:schemeClr val="accent2"/>
                </a:solidFill>
              </a:rPr>
              <a:t>Illustration of the chaotic nature of the problem:</a:t>
            </a:r>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endParaRPr lang="en-GB" dirty="0"/>
          </a:p>
          <a:p>
            <a:pPr marL="304800" indent="-304800">
              <a:buFont typeface="Wingdings" pitchFamily="2" charset="2"/>
              <a:buNone/>
            </a:pPr>
            <a:r>
              <a:rPr lang="en-GB" sz="1800" dirty="0"/>
              <a:t>Single </a:t>
            </a:r>
            <a:r>
              <a:rPr lang="en-GB" sz="1800" dirty="0" err="1"/>
              <a:t>dV</a:t>
            </a:r>
            <a:r>
              <a:rPr lang="en-GB" sz="1800" dirty="0"/>
              <a:t> manoeuvres between 0.5m/s and 1m/s applied at 0.25 day intervals</a:t>
            </a:r>
            <a:endParaRPr lang="en-GB" sz="1800" i="1" dirty="0">
              <a:solidFill>
                <a:schemeClr val="accent2"/>
              </a:solidFill>
            </a:endParaRPr>
          </a:p>
        </p:txBody>
      </p:sp>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657350"/>
            <a:ext cx="42767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Line 5"/>
          <p:cNvSpPr>
            <a:spLocks noChangeShapeType="1"/>
          </p:cNvSpPr>
          <p:nvPr/>
        </p:nvSpPr>
        <p:spPr bwMode="auto">
          <a:xfrm>
            <a:off x="5538788" y="3814763"/>
            <a:ext cx="860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502" name="Text Box 6"/>
          <p:cNvSpPr txBox="1">
            <a:spLocks noChangeArrowheads="1"/>
          </p:cNvSpPr>
          <p:nvPr/>
        </p:nvSpPr>
        <p:spPr bwMode="auto">
          <a:xfrm>
            <a:off x="6986588" y="3644900"/>
            <a:ext cx="655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Sun</a:t>
            </a:r>
          </a:p>
        </p:txBody>
      </p:sp>
      <p:sp>
        <p:nvSpPr>
          <p:cNvPr id="106503" name="Text Box 7"/>
          <p:cNvSpPr txBox="1">
            <a:spLocks noChangeArrowheads="1"/>
          </p:cNvSpPr>
          <p:nvPr/>
        </p:nvSpPr>
        <p:spPr bwMode="auto">
          <a:xfrm>
            <a:off x="760413" y="2111375"/>
            <a:ext cx="1201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Earth</a:t>
            </a:r>
          </a:p>
        </p:txBody>
      </p:sp>
      <p:sp>
        <p:nvSpPr>
          <p:cNvPr id="106504" name="Line 8"/>
          <p:cNvSpPr>
            <a:spLocks noChangeShapeType="1"/>
          </p:cNvSpPr>
          <p:nvPr/>
        </p:nvSpPr>
        <p:spPr bwMode="auto">
          <a:xfrm>
            <a:off x="1555750" y="2401888"/>
            <a:ext cx="2401888" cy="1419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505" name="Line 9"/>
          <p:cNvSpPr>
            <a:spLocks noChangeShapeType="1"/>
          </p:cNvSpPr>
          <p:nvPr/>
        </p:nvSpPr>
        <p:spPr bwMode="auto">
          <a:xfrm>
            <a:off x="3235325" y="1419225"/>
            <a:ext cx="5318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506" name="Line 10"/>
          <p:cNvSpPr>
            <a:spLocks noChangeShapeType="1"/>
          </p:cNvSpPr>
          <p:nvPr/>
        </p:nvSpPr>
        <p:spPr bwMode="auto">
          <a:xfrm>
            <a:off x="5580063" y="1416050"/>
            <a:ext cx="53181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507" name="Text Box 11"/>
          <p:cNvSpPr txBox="1">
            <a:spLocks noChangeArrowheads="1"/>
          </p:cNvSpPr>
          <p:nvPr/>
        </p:nvSpPr>
        <p:spPr bwMode="auto">
          <a:xfrm>
            <a:off x="4121150" y="1254125"/>
            <a:ext cx="1404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1.5mio km</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508250"/>
            <a:ext cx="18859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4"/>
          <p:cNvSpPr>
            <a:spLocks noGrp="1"/>
          </p:cNvSpPr>
          <p:nvPr>
            <p:ph type="dt" sz="half" idx="10"/>
          </p:nvPr>
        </p:nvSpPr>
        <p:spPr/>
        <p:txBody>
          <a:bodyPr/>
          <a:lstStyle/>
          <a:p>
            <a:r>
              <a:rPr lang="en-US" smtClean="0"/>
              <a:t>LISA Symposium – Paris 2012</a:t>
            </a:r>
            <a:endParaRPr lang="en-GB"/>
          </a:p>
        </p:txBody>
      </p:sp>
      <p:sp>
        <p:nvSpPr>
          <p:cNvPr id="14" name="Slide Number Placeholder 5"/>
          <p:cNvSpPr>
            <a:spLocks noGrp="1"/>
          </p:cNvSpPr>
          <p:nvPr>
            <p:ph type="sldNum" sz="quarter" idx="11"/>
          </p:nvPr>
        </p:nvSpPr>
        <p:spPr/>
        <p:txBody>
          <a:bodyPr/>
          <a:lstStyle/>
          <a:p>
            <a:fld id="{1560D9B2-E196-433E-AB32-943EE0ADBC99}" type="slidenum">
              <a:rPr lang="fr-FR"/>
              <a:pPr/>
              <a:t>27</a:t>
            </a:fld>
            <a:r>
              <a:rPr lang="fr-FR"/>
              <a:t>/33</a:t>
            </a:r>
          </a:p>
        </p:txBody>
      </p:sp>
      <p:sp>
        <p:nvSpPr>
          <p:cNvPr id="143362" name="Rectangle 2"/>
          <p:cNvSpPr>
            <a:spLocks noGrp="1" noChangeArrowheads="1"/>
          </p:cNvSpPr>
          <p:nvPr>
            <p:ph type="title"/>
          </p:nvPr>
        </p:nvSpPr>
        <p:spPr>
          <a:xfrm>
            <a:off x="647700" y="115888"/>
            <a:ext cx="8245475" cy="647700"/>
          </a:xfrm>
        </p:spPr>
        <p:txBody>
          <a:bodyPr/>
          <a:lstStyle/>
          <a:p>
            <a:r>
              <a:rPr lang="en-GB"/>
              <a:t>LISA Pathfinder Trajectories</a:t>
            </a:r>
          </a:p>
        </p:txBody>
      </p:sp>
      <p:sp>
        <p:nvSpPr>
          <p:cNvPr id="143363" name="Rectangle 3"/>
          <p:cNvSpPr>
            <a:spLocks noGrp="1" noChangeArrowheads="1"/>
          </p:cNvSpPr>
          <p:nvPr>
            <p:ph type="body" sz="half" idx="1"/>
          </p:nvPr>
        </p:nvSpPr>
        <p:spPr>
          <a:xfrm>
            <a:off x="250825" y="908050"/>
            <a:ext cx="8428038" cy="5535613"/>
          </a:xfrm>
        </p:spPr>
        <p:txBody>
          <a:bodyPr/>
          <a:lstStyle/>
          <a:p>
            <a:pPr marL="304800" indent="-304800"/>
            <a:r>
              <a:rPr lang="en-GB" dirty="0">
                <a:solidFill>
                  <a:schemeClr val="accent2"/>
                </a:solidFill>
              </a:rPr>
              <a:t>Example of “fast” transfer:</a:t>
            </a:r>
          </a:p>
          <a:p>
            <a:pPr marL="787400" lvl="1" indent="-304800"/>
            <a:r>
              <a:rPr lang="en-GB" dirty="0"/>
              <a:t>Solution </a:t>
            </a:r>
            <a:r>
              <a:rPr lang="en-GB" dirty="0" smtClean="0"/>
              <a:t>transiting </a:t>
            </a:r>
            <a:r>
              <a:rPr lang="en-GB" dirty="0"/>
              <a:t>Sun-Earth SP </a:t>
            </a:r>
            <a:r>
              <a:rPr lang="en-GB" dirty="0" smtClean="0"/>
              <a:t>within 100km</a:t>
            </a:r>
            <a:endParaRPr lang="en-GB" dirty="0"/>
          </a:p>
          <a:p>
            <a:pPr marL="304800" indent="-304800">
              <a:buFont typeface="Wingdings" pitchFamily="2" charset="2"/>
              <a:buNone/>
            </a:pPr>
            <a:endParaRPr lang="en-GB" dirty="0">
              <a:solidFill>
                <a:schemeClr val="accent2"/>
              </a:solidFill>
            </a:endParaRPr>
          </a:p>
          <a:p>
            <a:pPr marL="304800" indent="-304800">
              <a:buFont typeface="Wingdings" pitchFamily="2" charset="2"/>
              <a:buNone/>
            </a:pPr>
            <a:endParaRPr lang="en-GB" sz="1800" i="1" dirty="0">
              <a:solidFill>
                <a:schemeClr val="accent2"/>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638300"/>
            <a:ext cx="81819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p:cNvSpPr>
            <a:spLocks noGrp="1"/>
          </p:cNvSpPr>
          <p:nvPr>
            <p:ph type="dt" sz="half" idx="10"/>
          </p:nvPr>
        </p:nvSpPr>
        <p:spPr/>
        <p:txBody>
          <a:bodyPr/>
          <a:lstStyle/>
          <a:p>
            <a:r>
              <a:rPr lang="en-US" smtClean="0"/>
              <a:t>LISA Symposium – Paris 2012</a:t>
            </a:r>
            <a:endParaRPr lang="en-GB"/>
          </a:p>
        </p:txBody>
      </p:sp>
      <p:sp>
        <p:nvSpPr>
          <p:cNvPr id="13" name="Slide Number Placeholder 5"/>
          <p:cNvSpPr>
            <a:spLocks noGrp="1"/>
          </p:cNvSpPr>
          <p:nvPr>
            <p:ph type="sldNum" sz="quarter" idx="11"/>
          </p:nvPr>
        </p:nvSpPr>
        <p:spPr/>
        <p:txBody>
          <a:bodyPr/>
          <a:lstStyle/>
          <a:p>
            <a:fld id="{E198A674-2059-4192-988B-B41F7C137ED0}" type="slidenum">
              <a:rPr lang="fr-FR"/>
              <a:pPr/>
              <a:t>28</a:t>
            </a:fld>
            <a:r>
              <a:rPr lang="fr-FR"/>
              <a:t>/33</a:t>
            </a:r>
          </a:p>
        </p:txBody>
      </p:sp>
      <p:sp>
        <p:nvSpPr>
          <p:cNvPr id="144386" name="Rectangle 2"/>
          <p:cNvSpPr>
            <a:spLocks noGrp="1" noChangeArrowheads="1"/>
          </p:cNvSpPr>
          <p:nvPr>
            <p:ph type="title"/>
          </p:nvPr>
        </p:nvSpPr>
        <p:spPr>
          <a:xfrm>
            <a:off x="647700" y="115888"/>
            <a:ext cx="8245475" cy="647700"/>
          </a:xfrm>
        </p:spPr>
        <p:txBody>
          <a:bodyPr/>
          <a:lstStyle/>
          <a:p>
            <a:r>
              <a:rPr lang="en-GB" dirty="0"/>
              <a:t>LISA Pathfinder Trajectories</a:t>
            </a:r>
          </a:p>
        </p:txBody>
      </p:sp>
      <p:sp>
        <p:nvSpPr>
          <p:cNvPr id="144387" name="Rectangle 3"/>
          <p:cNvSpPr>
            <a:spLocks noGrp="1" noChangeArrowheads="1"/>
          </p:cNvSpPr>
          <p:nvPr>
            <p:ph type="body" sz="half" idx="1"/>
          </p:nvPr>
        </p:nvSpPr>
        <p:spPr>
          <a:xfrm>
            <a:off x="250825" y="908050"/>
            <a:ext cx="8428038" cy="5535613"/>
          </a:xfrm>
        </p:spPr>
        <p:txBody>
          <a:bodyPr/>
          <a:lstStyle/>
          <a:p>
            <a:pPr marL="304800" indent="-304800"/>
            <a:r>
              <a:rPr lang="en-GB" dirty="0">
                <a:solidFill>
                  <a:schemeClr val="accent2"/>
                </a:solidFill>
              </a:rPr>
              <a:t>Example of </a:t>
            </a:r>
            <a:r>
              <a:rPr lang="en-GB" dirty="0" smtClean="0">
                <a:solidFill>
                  <a:schemeClr val="accent2"/>
                </a:solidFill>
              </a:rPr>
              <a:t>double pass:</a:t>
            </a:r>
            <a:endParaRPr lang="en-GB" dirty="0">
              <a:solidFill>
                <a:schemeClr val="accent2"/>
              </a:solidFill>
            </a:endParaRPr>
          </a:p>
          <a:p>
            <a:pPr marL="787400" lvl="1" indent="-304800"/>
            <a:r>
              <a:rPr lang="en-GB" dirty="0"/>
              <a:t>Solution </a:t>
            </a:r>
            <a:r>
              <a:rPr lang="en-GB" dirty="0" smtClean="0"/>
              <a:t>achieving two SP transits by 582 days</a:t>
            </a:r>
            <a:endParaRPr lang="en-GB" dirty="0"/>
          </a:p>
          <a:p>
            <a:pPr marL="304800" indent="-304800">
              <a:buFont typeface="Wingdings" pitchFamily="2" charset="2"/>
              <a:buNone/>
            </a:pPr>
            <a:endParaRPr lang="en-GB" dirty="0">
              <a:solidFill>
                <a:schemeClr val="accent2"/>
              </a:solidFill>
            </a:endParaRPr>
          </a:p>
          <a:p>
            <a:pPr marL="304800" indent="-304800">
              <a:buFont typeface="Wingdings" pitchFamily="2" charset="2"/>
              <a:buNone/>
            </a:pPr>
            <a:endParaRPr lang="en-GB" sz="1800" i="1" dirty="0">
              <a:solidFill>
                <a:schemeClr val="accent2"/>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4" y="1624068"/>
            <a:ext cx="6772275" cy="471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9077B804-A4D2-49EB-857B-802AAB3A07CB}" type="slidenum">
              <a:rPr lang="fr-FR"/>
              <a:pPr/>
              <a:t>29</a:t>
            </a:fld>
            <a:r>
              <a:rPr lang="fr-FR"/>
              <a:t>/33</a:t>
            </a:r>
          </a:p>
        </p:txBody>
      </p:sp>
      <p:sp>
        <p:nvSpPr>
          <p:cNvPr id="129026" name="Rectangle 2"/>
          <p:cNvSpPr>
            <a:spLocks noGrp="1" noChangeArrowheads="1"/>
          </p:cNvSpPr>
          <p:nvPr>
            <p:ph type="title"/>
          </p:nvPr>
        </p:nvSpPr>
        <p:spPr>
          <a:xfrm>
            <a:off x="647700" y="115888"/>
            <a:ext cx="8245475" cy="647700"/>
          </a:xfrm>
        </p:spPr>
        <p:txBody>
          <a:bodyPr/>
          <a:lstStyle/>
          <a:p>
            <a:r>
              <a:rPr lang="en-GB"/>
              <a:t>LISA Pathfinder Trajectories</a:t>
            </a:r>
          </a:p>
        </p:txBody>
      </p:sp>
      <p:sp>
        <p:nvSpPr>
          <p:cNvPr id="129027" name="Rectangle 3"/>
          <p:cNvSpPr>
            <a:spLocks noGrp="1" noChangeArrowheads="1"/>
          </p:cNvSpPr>
          <p:nvPr>
            <p:ph type="body" sz="half" idx="1"/>
          </p:nvPr>
        </p:nvSpPr>
        <p:spPr>
          <a:xfrm>
            <a:off x="700088" y="758825"/>
            <a:ext cx="8074025" cy="3228975"/>
          </a:xfrm>
        </p:spPr>
        <p:txBody>
          <a:bodyPr/>
          <a:lstStyle/>
          <a:p>
            <a:pPr marL="304800" indent="-304800"/>
            <a:r>
              <a:rPr lang="en-GB" sz="2400" dirty="0">
                <a:solidFill>
                  <a:schemeClr val="accent2"/>
                </a:solidFill>
              </a:rPr>
              <a:t>Lunar fly-bys could have additional spin-offs:</a:t>
            </a:r>
          </a:p>
          <a:p>
            <a:pPr marL="304800" indent="-304800">
              <a:buFont typeface="Wingdings" pitchFamily="2" charset="2"/>
              <a:buNone/>
            </a:pPr>
            <a:endParaRPr lang="en-GB" dirty="0">
              <a:solidFill>
                <a:schemeClr val="accent2"/>
              </a:solidFill>
            </a:endParaRPr>
          </a:p>
          <a:p>
            <a:pPr marL="787400" lvl="1" indent="-303213"/>
            <a:r>
              <a:rPr lang="en-GB" sz="2400" dirty="0"/>
              <a:t>Fly-by could be used as direct absolute calibration for the gradiometer, by providing the external gravity gradient due to the Moon</a:t>
            </a:r>
          </a:p>
          <a:p>
            <a:pPr marL="787400" lvl="1" indent="-303213">
              <a:buFont typeface="Wingdings" pitchFamily="2" charset="2"/>
              <a:buNone/>
            </a:pPr>
            <a:endParaRPr lang="en-GB" sz="2400" dirty="0"/>
          </a:p>
          <a:p>
            <a:pPr marL="787400" lvl="1" indent="-303213"/>
            <a:r>
              <a:rPr lang="en-GB" sz="2400" dirty="0"/>
              <a:t>If we are VERY lucky, we could fly through both the Earth-Moon and the Sun-Earth SPs – unfortunately highly unlikely!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2C673274-686E-42E7-90C4-90D61E9813C4}" type="slidenum">
              <a:rPr lang="fr-FR"/>
              <a:pPr/>
              <a:t>3</a:t>
            </a:fld>
            <a:r>
              <a:rPr lang="fr-FR"/>
              <a:t>/33</a:t>
            </a:r>
          </a:p>
        </p:txBody>
      </p:sp>
      <p:sp>
        <p:nvSpPr>
          <p:cNvPr id="125954" name="Rectangle 2"/>
          <p:cNvSpPr>
            <a:spLocks noGrp="1" noChangeArrowheads="1"/>
          </p:cNvSpPr>
          <p:nvPr>
            <p:ph type="title"/>
          </p:nvPr>
        </p:nvSpPr>
        <p:spPr>
          <a:xfrm>
            <a:off x="647700" y="115888"/>
            <a:ext cx="8245475" cy="647700"/>
          </a:xfrm>
        </p:spPr>
        <p:txBody>
          <a:bodyPr/>
          <a:lstStyle/>
          <a:p>
            <a:r>
              <a:rPr lang="en-GB"/>
              <a:t>Motivation</a:t>
            </a:r>
          </a:p>
        </p:txBody>
      </p:sp>
      <p:sp>
        <p:nvSpPr>
          <p:cNvPr id="125955" name="Rectangle 3"/>
          <p:cNvSpPr>
            <a:spLocks noGrp="1" noChangeArrowheads="1"/>
          </p:cNvSpPr>
          <p:nvPr>
            <p:ph type="body" sz="half" idx="1"/>
          </p:nvPr>
        </p:nvSpPr>
        <p:spPr>
          <a:xfrm>
            <a:off x="250825" y="836613"/>
            <a:ext cx="8642350" cy="4092575"/>
          </a:xfrm>
        </p:spPr>
        <p:txBody>
          <a:bodyPr/>
          <a:lstStyle/>
          <a:p>
            <a:pPr marL="304800" indent="-304800"/>
            <a:r>
              <a:rPr lang="en-GB" sz="2400" dirty="0">
                <a:solidFill>
                  <a:schemeClr val="accent2"/>
                </a:solidFill>
              </a:rPr>
              <a:t>LISA Pathfinder </a:t>
            </a:r>
            <a:r>
              <a:rPr lang="en-GB" sz="2400" dirty="0" smtClean="0">
                <a:solidFill>
                  <a:schemeClr val="accent2"/>
                </a:solidFill>
              </a:rPr>
              <a:t>planned </a:t>
            </a:r>
            <a:r>
              <a:rPr lang="en-GB" sz="2400" dirty="0">
                <a:solidFill>
                  <a:schemeClr val="accent2"/>
                </a:solidFill>
              </a:rPr>
              <a:t>launch </a:t>
            </a:r>
            <a:r>
              <a:rPr lang="en-GB" sz="2400" dirty="0" smtClean="0">
                <a:solidFill>
                  <a:schemeClr val="accent2"/>
                </a:solidFill>
              </a:rPr>
              <a:t>2014</a:t>
            </a:r>
          </a:p>
          <a:p>
            <a:pPr marL="304800" indent="-304800"/>
            <a:endParaRPr lang="en-GB" sz="2400" dirty="0" smtClean="0">
              <a:solidFill>
                <a:schemeClr val="accent2"/>
              </a:solidFill>
            </a:endParaRPr>
          </a:p>
          <a:p>
            <a:pPr marL="304800" indent="-304800"/>
            <a:endParaRPr lang="en-GB" sz="2400" dirty="0">
              <a:solidFill>
                <a:schemeClr val="accent2"/>
              </a:solidFill>
            </a:endParaRPr>
          </a:p>
          <a:p>
            <a:pPr marL="304800" indent="-304800"/>
            <a:endParaRPr lang="en-GB" sz="2400" dirty="0" smtClean="0">
              <a:solidFill>
                <a:schemeClr val="accent2"/>
              </a:solidFill>
            </a:endParaRPr>
          </a:p>
          <a:p>
            <a:pPr marL="304800" indent="-304800"/>
            <a:endParaRPr lang="en-GB" sz="2400" dirty="0">
              <a:solidFill>
                <a:schemeClr val="accent2"/>
              </a:solidFill>
            </a:endParaRPr>
          </a:p>
          <a:p>
            <a:pPr marL="304800" indent="-304800"/>
            <a:endParaRPr lang="en-GB" sz="2400" dirty="0" smtClean="0">
              <a:solidFill>
                <a:schemeClr val="accent2"/>
              </a:solidFill>
            </a:endParaRPr>
          </a:p>
          <a:p>
            <a:pPr marL="304800" indent="-304800"/>
            <a:endParaRPr lang="en-GB" sz="2400" dirty="0">
              <a:solidFill>
                <a:schemeClr val="accent2"/>
              </a:solidFill>
            </a:endParaRPr>
          </a:p>
          <a:p>
            <a:pPr marL="304800" indent="-304800"/>
            <a:endParaRPr lang="en-GB" sz="2400" dirty="0"/>
          </a:p>
          <a:p>
            <a:pPr marL="304800" indent="-304800"/>
            <a:r>
              <a:rPr lang="en-GB" sz="2400" dirty="0" smtClean="0">
                <a:solidFill>
                  <a:schemeClr val="accent2"/>
                </a:solidFill>
                <a:cs typeface="Arial" charset="0"/>
              </a:rPr>
              <a:t>Timescale </a:t>
            </a:r>
            <a:r>
              <a:rPr lang="en-GB" sz="2400" dirty="0">
                <a:solidFill>
                  <a:schemeClr val="accent2"/>
                </a:solidFill>
                <a:cs typeface="Arial" charset="0"/>
              </a:rPr>
              <a:t>until another “LISA Pathfinder” </a:t>
            </a:r>
            <a:r>
              <a:rPr lang="en-GB" sz="2400" dirty="0" smtClean="0">
                <a:solidFill>
                  <a:schemeClr val="accent2"/>
                </a:solidFill>
                <a:cs typeface="Arial" charset="0"/>
              </a:rPr>
              <a:t>&gt;&gt;(10-20years</a:t>
            </a:r>
            <a:r>
              <a:rPr lang="en-GB" sz="2400" dirty="0">
                <a:solidFill>
                  <a:schemeClr val="accent2"/>
                </a:solidFill>
                <a:cs typeface="Arial" charset="0"/>
              </a:rPr>
              <a:t>)</a:t>
            </a:r>
          </a:p>
          <a:p>
            <a:pPr marL="0" indent="0">
              <a:buNone/>
            </a:pPr>
            <a:endParaRPr lang="en-GB" sz="2400" dirty="0" smtClean="0">
              <a:solidFill>
                <a:schemeClr val="accent2"/>
              </a:solidFill>
              <a:cs typeface="Arial" charset="0"/>
            </a:endParaRPr>
          </a:p>
          <a:p>
            <a:pPr marL="0" indent="0">
              <a:buNone/>
            </a:pPr>
            <a:endParaRPr lang="en-GB" sz="2400" dirty="0">
              <a:solidFill>
                <a:schemeClr val="accent2"/>
              </a:solidFill>
              <a:cs typeface="Arial" charset="0"/>
            </a:endParaRPr>
          </a:p>
        </p:txBody>
      </p:sp>
      <p:pic>
        <p:nvPicPr>
          <p:cNvPr id="1280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0346"/>
            <a:ext cx="9144000" cy="183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LISA Symposium – Paris 2012</a:t>
            </a:r>
            <a:endParaRPr lang="en-GB"/>
          </a:p>
        </p:txBody>
      </p:sp>
      <p:sp>
        <p:nvSpPr>
          <p:cNvPr id="5" name="Slide Number Placeholder 5"/>
          <p:cNvSpPr>
            <a:spLocks noGrp="1"/>
          </p:cNvSpPr>
          <p:nvPr>
            <p:ph type="sldNum" sz="quarter" idx="11"/>
          </p:nvPr>
        </p:nvSpPr>
        <p:spPr/>
        <p:txBody>
          <a:bodyPr/>
          <a:lstStyle/>
          <a:p>
            <a:fld id="{70A687D8-17AB-4F62-BC02-01E7E6345744}" type="slidenum">
              <a:rPr lang="fr-FR"/>
              <a:pPr/>
              <a:t>30</a:t>
            </a:fld>
            <a:r>
              <a:rPr lang="fr-FR"/>
              <a:t>/33</a:t>
            </a:r>
          </a:p>
        </p:txBody>
      </p:sp>
      <p:sp>
        <p:nvSpPr>
          <p:cNvPr id="110594" name="Rectangle 2"/>
          <p:cNvSpPr>
            <a:spLocks noGrp="1" noChangeArrowheads="1"/>
          </p:cNvSpPr>
          <p:nvPr>
            <p:ph type="title"/>
          </p:nvPr>
        </p:nvSpPr>
        <p:spPr>
          <a:xfrm>
            <a:off x="647700" y="115888"/>
            <a:ext cx="8245475" cy="647700"/>
          </a:xfrm>
        </p:spPr>
        <p:txBody>
          <a:bodyPr/>
          <a:lstStyle/>
          <a:p>
            <a:r>
              <a:rPr lang="en-GB"/>
              <a:t>LISA Pathfinder Trajectories</a:t>
            </a:r>
          </a:p>
        </p:txBody>
      </p:sp>
      <p:sp>
        <p:nvSpPr>
          <p:cNvPr id="110595" name="Rectangle 3"/>
          <p:cNvSpPr>
            <a:spLocks noGrp="1" noChangeArrowheads="1"/>
          </p:cNvSpPr>
          <p:nvPr>
            <p:ph type="body" sz="half" idx="1"/>
          </p:nvPr>
        </p:nvSpPr>
        <p:spPr>
          <a:xfrm>
            <a:off x="700088" y="758825"/>
            <a:ext cx="8074025" cy="5214938"/>
          </a:xfrm>
        </p:spPr>
        <p:txBody>
          <a:bodyPr/>
          <a:lstStyle/>
          <a:p>
            <a:pPr marL="304800" indent="-304800"/>
            <a:r>
              <a:rPr lang="en-GB" sz="2400" dirty="0">
                <a:solidFill>
                  <a:schemeClr val="accent2"/>
                </a:solidFill>
              </a:rPr>
              <a:t>Summary of Results</a:t>
            </a:r>
          </a:p>
          <a:p>
            <a:pPr marL="787400" lvl="1" indent="-303213">
              <a:spcBef>
                <a:spcPts val="600"/>
              </a:spcBef>
              <a:spcAft>
                <a:spcPts val="600"/>
              </a:spcAft>
            </a:pPr>
            <a:r>
              <a:rPr lang="en-GB" sz="2400" dirty="0" smtClean="0"/>
              <a:t>Chaotic </a:t>
            </a:r>
            <a:r>
              <a:rPr lang="en-GB" sz="2400" dirty="0"/>
              <a:t>nature of the problem makes it difficult to </a:t>
            </a:r>
            <a:r>
              <a:rPr lang="en-GB" sz="2400" dirty="0" smtClean="0"/>
              <a:t>search for </a:t>
            </a:r>
            <a:r>
              <a:rPr lang="en-GB" sz="2400" dirty="0"/>
              <a:t>the “best” local minimum </a:t>
            </a:r>
          </a:p>
          <a:p>
            <a:pPr marL="787400" lvl="1" indent="-303213">
              <a:spcBef>
                <a:spcPts val="600"/>
              </a:spcBef>
              <a:spcAft>
                <a:spcPts val="600"/>
              </a:spcAft>
            </a:pPr>
            <a:r>
              <a:rPr lang="en-GB" sz="2400" dirty="0"/>
              <a:t>M</a:t>
            </a:r>
            <a:r>
              <a:rPr lang="en-GB" sz="2400" dirty="0" smtClean="0"/>
              <a:t>ain </a:t>
            </a:r>
            <a:r>
              <a:rPr lang="en-GB" sz="2400" dirty="0"/>
              <a:t>challenge to targeting the SP is to remove the out-of ecliptic component of LISA Pathfinder </a:t>
            </a:r>
            <a:r>
              <a:rPr lang="en-GB" sz="2400" dirty="0" smtClean="0"/>
              <a:t>motion</a:t>
            </a:r>
          </a:p>
          <a:p>
            <a:pPr marL="787400" lvl="1" indent="-303213">
              <a:spcBef>
                <a:spcPts val="600"/>
              </a:spcBef>
              <a:spcAft>
                <a:spcPts val="600"/>
              </a:spcAft>
            </a:pPr>
            <a:r>
              <a:rPr lang="en-GB" sz="2400" dirty="0"/>
              <a:t>In practice, the real trajectory will be </a:t>
            </a:r>
            <a:r>
              <a:rPr lang="en-GB" sz="2400" dirty="0" smtClean="0"/>
              <a:t>iterative </a:t>
            </a:r>
            <a:r>
              <a:rPr lang="en-GB" sz="2400" dirty="0"/>
              <a:t>through continuous navigation and trajectory correction manoeuvres – </a:t>
            </a:r>
            <a:r>
              <a:rPr lang="en-GB" sz="2400" dirty="0" smtClean="0"/>
              <a:t>approach </a:t>
            </a:r>
            <a:r>
              <a:rPr lang="en-GB" sz="2400" dirty="0"/>
              <a:t>distances ~</a:t>
            </a:r>
            <a:r>
              <a:rPr lang="en-GB" sz="2400" dirty="0" smtClean="0"/>
              <a:t>10-20km likely</a:t>
            </a:r>
            <a:endParaRPr lang="en-GB" sz="2400" dirty="0"/>
          </a:p>
          <a:p>
            <a:pPr marL="787400" lvl="1" indent="-303213">
              <a:spcBef>
                <a:spcPts val="600"/>
              </a:spcBef>
              <a:spcAft>
                <a:spcPts val="600"/>
              </a:spcAft>
            </a:pPr>
            <a:r>
              <a:rPr lang="en-GB" sz="2400" dirty="0" smtClean="0"/>
              <a:t>In principle multiple passages are possible</a:t>
            </a:r>
            <a:endParaRPr lang="en-GB" sz="2400" dirty="0"/>
          </a:p>
          <a:p>
            <a:pPr marL="787400" lvl="1" indent="-303213">
              <a:spcBef>
                <a:spcPts val="600"/>
              </a:spcBef>
              <a:spcAft>
                <a:spcPts val="600"/>
              </a:spcAft>
            </a:pPr>
            <a:r>
              <a:rPr lang="en-GB" sz="2400" dirty="0" smtClean="0"/>
              <a:t>The devil is in the detail – requires precise knowledge of starting conditions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ate Placeholder 4"/>
          <p:cNvSpPr>
            <a:spLocks noGrp="1"/>
          </p:cNvSpPr>
          <p:nvPr>
            <p:ph type="dt" sz="half" idx="10"/>
          </p:nvPr>
        </p:nvSpPr>
        <p:spPr/>
        <p:txBody>
          <a:bodyPr/>
          <a:lstStyle/>
          <a:p>
            <a:r>
              <a:rPr lang="en-US" smtClean="0"/>
              <a:t>LISA Symposium – Paris 2012</a:t>
            </a:r>
            <a:endParaRPr lang="en-GB"/>
          </a:p>
        </p:txBody>
      </p:sp>
      <p:sp>
        <p:nvSpPr>
          <p:cNvPr id="41" name="Slide Number Placeholder 5"/>
          <p:cNvSpPr>
            <a:spLocks noGrp="1"/>
          </p:cNvSpPr>
          <p:nvPr>
            <p:ph type="sldNum" sz="quarter" idx="11"/>
          </p:nvPr>
        </p:nvSpPr>
        <p:spPr/>
        <p:txBody>
          <a:bodyPr/>
          <a:lstStyle/>
          <a:p>
            <a:fld id="{BB8FE78B-194E-4D9A-917D-58277F93B948}" type="slidenum">
              <a:rPr lang="fr-FR"/>
              <a:pPr/>
              <a:t>31</a:t>
            </a:fld>
            <a:r>
              <a:rPr lang="fr-FR"/>
              <a:t>/33</a:t>
            </a:r>
          </a:p>
        </p:txBody>
      </p:sp>
      <p:sp>
        <p:nvSpPr>
          <p:cNvPr id="119810" name="Rectangle 2"/>
          <p:cNvSpPr>
            <a:spLocks noGrp="1" noChangeArrowheads="1"/>
          </p:cNvSpPr>
          <p:nvPr>
            <p:ph type="title"/>
          </p:nvPr>
        </p:nvSpPr>
        <p:spPr>
          <a:xfrm>
            <a:off x="647700" y="115888"/>
            <a:ext cx="8245475" cy="647700"/>
          </a:xfrm>
        </p:spPr>
        <p:txBody>
          <a:bodyPr/>
          <a:lstStyle/>
          <a:p>
            <a:r>
              <a:rPr lang="en-GB"/>
              <a:t>MOND/TEVES Anomalous Gradients</a:t>
            </a:r>
          </a:p>
        </p:txBody>
      </p:sp>
      <p:sp>
        <p:nvSpPr>
          <p:cNvPr id="119811" name="Rectangle 3"/>
          <p:cNvSpPr>
            <a:spLocks noGrp="1" noChangeArrowheads="1"/>
          </p:cNvSpPr>
          <p:nvPr>
            <p:ph type="body" sz="half" idx="1"/>
          </p:nvPr>
        </p:nvSpPr>
        <p:spPr>
          <a:xfrm>
            <a:off x="250825" y="908050"/>
            <a:ext cx="8250238" cy="5561013"/>
          </a:xfrm>
        </p:spPr>
        <p:txBody>
          <a:bodyPr/>
          <a:lstStyle/>
          <a:p>
            <a:pPr marL="304800" indent="-304800"/>
            <a:r>
              <a:rPr lang="en-GB" sz="2400" dirty="0">
                <a:solidFill>
                  <a:schemeClr val="accent2"/>
                </a:solidFill>
              </a:rPr>
              <a:t>Prediction of anomalous gravity gradients that LISA Pathfinder will see:</a:t>
            </a:r>
            <a:endParaRPr lang="en-GB" sz="2400" dirty="0"/>
          </a:p>
          <a:p>
            <a:pPr marL="787400" lvl="1" indent="-304800"/>
            <a:r>
              <a:rPr lang="en-GB" dirty="0"/>
              <a:t>Numerical method yields cube volume with gradients at its grid points (as a function of Sun, Earth and Moon position)</a:t>
            </a:r>
          </a:p>
          <a:p>
            <a:pPr marL="787400" lvl="1" indent="-304800"/>
            <a:r>
              <a:rPr lang="en-GB" dirty="0"/>
              <a:t>Representative LPF trajectory is propagated through the volume and the anomalous gradients are extracted at each point:</a:t>
            </a:r>
          </a:p>
        </p:txBody>
      </p:sp>
      <p:grpSp>
        <p:nvGrpSpPr>
          <p:cNvPr id="119813" name="Group 5"/>
          <p:cNvGrpSpPr>
            <a:grpSpLocks noChangeAspect="1"/>
          </p:cNvGrpSpPr>
          <p:nvPr/>
        </p:nvGrpSpPr>
        <p:grpSpPr bwMode="auto">
          <a:xfrm>
            <a:off x="1498600" y="3014663"/>
            <a:ext cx="5273675" cy="3582987"/>
            <a:chOff x="2362" y="3063"/>
            <a:chExt cx="7200" cy="4892"/>
          </a:xfrm>
        </p:grpSpPr>
        <p:sp>
          <p:nvSpPr>
            <p:cNvPr id="119814" name="AutoShape 6"/>
            <p:cNvSpPr>
              <a:spLocks noChangeAspect="1" noChangeArrowheads="1"/>
            </p:cNvSpPr>
            <p:nvPr/>
          </p:nvSpPr>
          <p:spPr bwMode="auto">
            <a:xfrm>
              <a:off x="2362" y="3063"/>
              <a:ext cx="7200" cy="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9815" name="Oval 7"/>
            <p:cNvSpPr>
              <a:spLocks noChangeArrowheads="1"/>
            </p:cNvSpPr>
            <p:nvPr/>
          </p:nvSpPr>
          <p:spPr bwMode="auto">
            <a:xfrm>
              <a:off x="8057" y="3359"/>
              <a:ext cx="247" cy="250"/>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16" name="Line 8"/>
            <p:cNvSpPr>
              <a:spLocks noChangeShapeType="1"/>
            </p:cNvSpPr>
            <p:nvPr/>
          </p:nvSpPr>
          <p:spPr bwMode="auto">
            <a:xfrm flipH="1">
              <a:off x="3116" y="3508"/>
              <a:ext cx="5040" cy="34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17" name="Line 9"/>
            <p:cNvSpPr>
              <a:spLocks noChangeShapeType="1"/>
            </p:cNvSpPr>
            <p:nvPr/>
          </p:nvSpPr>
          <p:spPr bwMode="auto">
            <a:xfrm flipH="1">
              <a:off x="3660" y="3508"/>
              <a:ext cx="4496" cy="34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18" name="Line 10"/>
            <p:cNvSpPr>
              <a:spLocks noChangeShapeType="1"/>
            </p:cNvSpPr>
            <p:nvPr/>
          </p:nvSpPr>
          <p:spPr bwMode="auto">
            <a:xfrm flipH="1">
              <a:off x="4203" y="3508"/>
              <a:ext cx="3953" cy="34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19" name="Line 11"/>
            <p:cNvSpPr>
              <a:spLocks noChangeShapeType="1"/>
            </p:cNvSpPr>
            <p:nvPr/>
          </p:nvSpPr>
          <p:spPr bwMode="auto">
            <a:xfrm flipH="1">
              <a:off x="4747" y="3508"/>
              <a:ext cx="3409" cy="34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0" name="Line 12"/>
            <p:cNvSpPr>
              <a:spLocks noChangeShapeType="1"/>
            </p:cNvSpPr>
            <p:nvPr/>
          </p:nvSpPr>
          <p:spPr bwMode="auto">
            <a:xfrm>
              <a:off x="2919" y="6769"/>
              <a:ext cx="513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1" name="Line 13"/>
            <p:cNvSpPr>
              <a:spLocks noChangeShapeType="1"/>
            </p:cNvSpPr>
            <p:nvPr/>
          </p:nvSpPr>
          <p:spPr bwMode="auto">
            <a:xfrm>
              <a:off x="3215" y="6571"/>
              <a:ext cx="484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2" name="Line 14"/>
            <p:cNvSpPr>
              <a:spLocks noChangeShapeType="1"/>
            </p:cNvSpPr>
            <p:nvPr/>
          </p:nvSpPr>
          <p:spPr bwMode="auto">
            <a:xfrm flipV="1">
              <a:off x="3511" y="6374"/>
              <a:ext cx="454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3" name="Line 15"/>
            <p:cNvSpPr>
              <a:spLocks noChangeShapeType="1"/>
            </p:cNvSpPr>
            <p:nvPr/>
          </p:nvSpPr>
          <p:spPr bwMode="auto">
            <a:xfrm>
              <a:off x="3857" y="6176"/>
              <a:ext cx="42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4" name="Line 16"/>
            <p:cNvSpPr>
              <a:spLocks noChangeShapeType="1"/>
            </p:cNvSpPr>
            <p:nvPr/>
          </p:nvSpPr>
          <p:spPr bwMode="auto">
            <a:xfrm>
              <a:off x="4154" y="5979"/>
              <a:ext cx="390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5" name="Line 17"/>
            <p:cNvSpPr>
              <a:spLocks noChangeShapeType="1"/>
            </p:cNvSpPr>
            <p:nvPr/>
          </p:nvSpPr>
          <p:spPr bwMode="auto">
            <a:xfrm>
              <a:off x="4500" y="5781"/>
              <a:ext cx="355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6" name="Line 18"/>
            <p:cNvSpPr>
              <a:spLocks noChangeShapeType="1"/>
            </p:cNvSpPr>
            <p:nvPr/>
          </p:nvSpPr>
          <p:spPr bwMode="auto">
            <a:xfrm>
              <a:off x="4796" y="5583"/>
              <a:ext cx="32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7" name="Line 19"/>
            <p:cNvSpPr>
              <a:spLocks noChangeShapeType="1"/>
            </p:cNvSpPr>
            <p:nvPr/>
          </p:nvSpPr>
          <p:spPr bwMode="auto">
            <a:xfrm>
              <a:off x="5142" y="5386"/>
              <a:ext cx="291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8" name="Line 20"/>
            <p:cNvSpPr>
              <a:spLocks noChangeShapeType="1"/>
            </p:cNvSpPr>
            <p:nvPr/>
          </p:nvSpPr>
          <p:spPr bwMode="auto">
            <a:xfrm>
              <a:off x="5438" y="5188"/>
              <a:ext cx="26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29" name="Line 21"/>
            <p:cNvSpPr>
              <a:spLocks noChangeShapeType="1"/>
            </p:cNvSpPr>
            <p:nvPr/>
          </p:nvSpPr>
          <p:spPr bwMode="auto">
            <a:xfrm>
              <a:off x="5735" y="4990"/>
              <a:ext cx="237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30" name="Line 22"/>
            <p:cNvSpPr>
              <a:spLocks noChangeShapeType="1"/>
            </p:cNvSpPr>
            <p:nvPr/>
          </p:nvSpPr>
          <p:spPr bwMode="auto">
            <a:xfrm flipH="1">
              <a:off x="6377" y="3508"/>
              <a:ext cx="1779" cy="34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31" name="Line 23"/>
            <p:cNvSpPr>
              <a:spLocks noChangeShapeType="1"/>
            </p:cNvSpPr>
            <p:nvPr/>
          </p:nvSpPr>
          <p:spPr bwMode="auto">
            <a:xfrm flipH="1">
              <a:off x="5834" y="3508"/>
              <a:ext cx="2322" cy="34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32" name="Line 24"/>
            <p:cNvSpPr>
              <a:spLocks noChangeShapeType="1"/>
            </p:cNvSpPr>
            <p:nvPr/>
          </p:nvSpPr>
          <p:spPr bwMode="auto">
            <a:xfrm flipH="1">
              <a:off x="5290" y="3508"/>
              <a:ext cx="2866" cy="345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19833" name="Line 25"/>
            <p:cNvSpPr>
              <a:spLocks noChangeShapeType="1"/>
            </p:cNvSpPr>
            <p:nvPr/>
          </p:nvSpPr>
          <p:spPr bwMode="auto">
            <a:xfrm flipH="1">
              <a:off x="6921" y="3508"/>
              <a:ext cx="1235" cy="34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34" name="Line 26"/>
            <p:cNvSpPr>
              <a:spLocks noChangeShapeType="1"/>
            </p:cNvSpPr>
            <p:nvPr/>
          </p:nvSpPr>
          <p:spPr bwMode="auto">
            <a:xfrm flipH="1">
              <a:off x="7464" y="3508"/>
              <a:ext cx="692" cy="34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35" name="Oval 27" descr="Green marble"/>
            <p:cNvSpPr>
              <a:spLocks noChangeArrowheads="1"/>
            </p:cNvSpPr>
            <p:nvPr/>
          </p:nvSpPr>
          <p:spPr bwMode="auto">
            <a:xfrm>
              <a:off x="5043" y="6670"/>
              <a:ext cx="543" cy="545"/>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36" name="Line 28"/>
            <p:cNvSpPr>
              <a:spLocks noChangeShapeType="1"/>
            </p:cNvSpPr>
            <p:nvPr/>
          </p:nvSpPr>
          <p:spPr bwMode="auto">
            <a:xfrm>
              <a:off x="6278" y="5781"/>
              <a:ext cx="494" cy="395"/>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9837" name="Arc 29"/>
            <p:cNvSpPr>
              <a:spLocks/>
            </p:cNvSpPr>
            <p:nvPr/>
          </p:nvSpPr>
          <p:spPr bwMode="auto">
            <a:xfrm>
              <a:off x="5893" y="5781"/>
              <a:ext cx="898" cy="494"/>
            </a:xfrm>
            <a:custGeom>
              <a:avLst/>
              <a:gdLst>
                <a:gd name="G0" fmla="+- 6695 0 0"/>
                <a:gd name="G1" fmla="+- 0 0 0"/>
                <a:gd name="G2" fmla="+- 21600 0 0"/>
                <a:gd name="T0" fmla="*/ 17830 w 17830"/>
                <a:gd name="T1" fmla="*/ 18509 h 21600"/>
                <a:gd name="T2" fmla="*/ 0 w 17830"/>
                <a:gd name="T3" fmla="*/ 20536 h 21600"/>
                <a:gd name="T4" fmla="*/ 6695 w 17830"/>
                <a:gd name="T5" fmla="*/ 0 h 21600"/>
              </a:gdLst>
              <a:ahLst/>
              <a:cxnLst>
                <a:cxn ang="0">
                  <a:pos x="T0" y="T1"/>
                </a:cxn>
                <a:cxn ang="0">
                  <a:pos x="T2" y="T3"/>
                </a:cxn>
                <a:cxn ang="0">
                  <a:pos x="T4" y="T5"/>
                </a:cxn>
              </a:cxnLst>
              <a:rect l="0" t="0" r="r" b="b"/>
              <a:pathLst>
                <a:path w="17830" h="21600" fill="none" extrusionOk="0">
                  <a:moveTo>
                    <a:pt x="17829" y="18508"/>
                  </a:moveTo>
                  <a:cubicBezTo>
                    <a:pt x="14467" y="20531"/>
                    <a:pt x="10618" y="21599"/>
                    <a:pt x="6695" y="21600"/>
                  </a:cubicBezTo>
                  <a:cubicBezTo>
                    <a:pt x="4421" y="21600"/>
                    <a:pt x="2161" y="21240"/>
                    <a:pt x="-1" y="20536"/>
                  </a:cubicBezTo>
                </a:path>
                <a:path w="17830" h="21600" stroke="0" extrusionOk="0">
                  <a:moveTo>
                    <a:pt x="17829" y="18508"/>
                  </a:moveTo>
                  <a:cubicBezTo>
                    <a:pt x="14467" y="20531"/>
                    <a:pt x="10618" y="21599"/>
                    <a:pt x="6695" y="21600"/>
                  </a:cubicBezTo>
                  <a:cubicBezTo>
                    <a:pt x="4421" y="21600"/>
                    <a:pt x="2161" y="21240"/>
                    <a:pt x="-1" y="20536"/>
                  </a:cubicBezTo>
                  <a:lnTo>
                    <a:pt x="6695"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9838" name="Text Box 30"/>
            <p:cNvSpPr txBox="1">
              <a:spLocks noChangeArrowheads="1"/>
            </p:cNvSpPr>
            <p:nvPr/>
          </p:nvSpPr>
          <p:spPr bwMode="auto">
            <a:xfrm>
              <a:off x="6180" y="6275"/>
              <a:ext cx="59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a:solidFill>
                    <a:srgbClr val="FF0000"/>
                  </a:solidFill>
                  <a:latin typeface="Times New Roman" pitchFamily="18" charset="0"/>
                </a:rPr>
                <a:t>45°</a:t>
              </a:r>
              <a:endParaRPr lang="en-GB"/>
            </a:p>
          </p:txBody>
        </p:sp>
        <p:sp>
          <p:nvSpPr>
            <p:cNvPr id="119839" name="Line 31"/>
            <p:cNvSpPr>
              <a:spLocks noChangeShapeType="1"/>
            </p:cNvSpPr>
            <p:nvPr/>
          </p:nvSpPr>
          <p:spPr bwMode="auto">
            <a:xfrm flipH="1">
              <a:off x="6278" y="5633"/>
              <a:ext cx="1087" cy="14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9840" name="Line 32"/>
            <p:cNvSpPr>
              <a:spLocks noChangeShapeType="1"/>
            </p:cNvSpPr>
            <p:nvPr/>
          </p:nvSpPr>
          <p:spPr bwMode="auto">
            <a:xfrm flipH="1">
              <a:off x="5587" y="5781"/>
              <a:ext cx="691" cy="99"/>
            </a:xfrm>
            <a:prstGeom prst="line">
              <a:avLst/>
            </a:prstGeom>
            <a:noFill/>
            <a:ln w="28575">
              <a:solidFill>
                <a:srgbClr val="FF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9841" name="Line 33"/>
            <p:cNvSpPr>
              <a:spLocks noChangeShapeType="1"/>
            </p:cNvSpPr>
            <p:nvPr/>
          </p:nvSpPr>
          <p:spPr bwMode="auto">
            <a:xfrm flipH="1">
              <a:off x="6624" y="5682"/>
              <a:ext cx="396" cy="49"/>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9842" name="Arc 34"/>
            <p:cNvSpPr>
              <a:spLocks/>
            </p:cNvSpPr>
            <p:nvPr/>
          </p:nvSpPr>
          <p:spPr bwMode="auto">
            <a:xfrm>
              <a:off x="6347" y="5714"/>
              <a:ext cx="445" cy="512"/>
            </a:xfrm>
            <a:custGeom>
              <a:avLst/>
              <a:gdLst>
                <a:gd name="G0" fmla="+- 0 0 0"/>
                <a:gd name="G1" fmla="+- 4984 0 0"/>
                <a:gd name="G2" fmla="+- 21600 0 0"/>
                <a:gd name="T0" fmla="*/ 21017 w 21600"/>
                <a:gd name="T1" fmla="*/ 0 h 11775"/>
                <a:gd name="T2" fmla="*/ 20505 w 21600"/>
                <a:gd name="T3" fmla="*/ 11775 h 11775"/>
                <a:gd name="T4" fmla="*/ 0 w 21600"/>
                <a:gd name="T5" fmla="*/ 4984 h 11775"/>
              </a:gdLst>
              <a:ahLst/>
              <a:cxnLst>
                <a:cxn ang="0">
                  <a:pos x="T0" y="T1"/>
                </a:cxn>
                <a:cxn ang="0">
                  <a:pos x="T2" y="T3"/>
                </a:cxn>
                <a:cxn ang="0">
                  <a:pos x="T4" y="T5"/>
                </a:cxn>
              </a:cxnLst>
              <a:rect l="0" t="0" r="r" b="b"/>
              <a:pathLst>
                <a:path w="21600" h="11775" fill="none" extrusionOk="0">
                  <a:moveTo>
                    <a:pt x="21017" y="-1"/>
                  </a:moveTo>
                  <a:cubicBezTo>
                    <a:pt x="21404" y="1633"/>
                    <a:pt x="21600" y="3305"/>
                    <a:pt x="21600" y="4984"/>
                  </a:cubicBezTo>
                  <a:cubicBezTo>
                    <a:pt x="21600" y="7291"/>
                    <a:pt x="21230" y="9584"/>
                    <a:pt x="20504" y="11774"/>
                  </a:cubicBezTo>
                </a:path>
                <a:path w="21600" h="11775" stroke="0" extrusionOk="0">
                  <a:moveTo>
                    <a:pt x="21017" y="-1"/>
                  </a:moveTo>
                  <a:cubicBezTo>
                    <a:pt x="21404" y="1633"/>
                    <a:pt x="21600" y="3305"/>
                    <a:pt x="21600" y="4984"/>
                  </a:cubicBezTo>
                  <a:cubicBezTo>
                    <a:pt x="21600" y="7291"/>
                    <a:pt x="21230" y="9584"/>
                    <a:pt x="20504" y="11774"/>
                  </a:cubicBezTo>
                  <a:lnTo>
                    <a:pt x="0" y="4984"/>
                  </a:lnTo>
                  <a:close/>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9843" name="Text Box 35"/>
            <p:cNvSpPr txBox="1">
              <a:spLocks noChangeArrowheads="1"/>
            </p:cNvSpPr>
            <p:nvPr/>
          </p:nvSpPr>
          <p:spPr bwMode="auto">
            <a:xfrm>
              <a:off x="6871" y="5731"/>
              <a:ext cx="545"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9966"/>
                  </a:solidFill>
                  <a:miter lim="800000"/>
                  <a:headEnd/>
                  <a:tailEnd/>
                </a14:hiddenLine>
              </a:ext>
            </a:extLst>
          </p:spPr>
          <p:txBody>
            <a:bodyPr/>
            <a:lstStyle/>
            <a:p>
              <a:r>
                <a:rPr lang="en-GB" sz="1200">
                  <a:solidFill>
                    <a:srgbClr val="339966"/>
                  </a:solidFill>
                  <a:latin typeface="Times New Roman" pitchFamily="18" charset="0"/>
                </a:rPr>
                <a:t>45°</a:t>
              </a:r>
              <a:endParaRPr lang="en-GB"/>
            </a:p>
          </p:txBody>
        </p:sp>
        <p:sp>
          <p:nvSpPr>
            <p:cNvPr id="119844" name="Text Box 36"/>
            <p:cNvSpPr txBox="1">
              <a:spLocks noChangeArrowheads="1"/>
            </p:cNvSpPr>
            <p:nvPr/>
          </p:nvSpPr>
          <p:spPr bwMode="auto">
            <a:xfrm>
              <a:off x="4401" y="7066"/>
              <a:ext cx="74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a:latin typeface="Times New Roman" pitchFamily="18" charset="0"/>
                </a:rPr>
                <a:t>Earth</a:t>
              </a:r>
              <a:endParaRPr lang="en-GB"/>
            </a:p>
          </p:txBody>
        </p:sp>
        <p:sp>
          <p:nvSpPr>
            <p:cNvPr id="119845" name="Text Box 37"/>
            <p:cNvSpPr txBox="1">
              <a:spLocks noChangeArrowheads="1"/>
            </p:cNvSpPr>
            <p:nvPr/>
          </p:nvSpPr>
          <p:spPr bwMode="auto">
            <a:xfrm>
              <a:off x="7365" y="3162"/>
              <a:ext cx="594" cy="3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1200">
                  <a:latin typeface="Times New Roman" pitchFamily="18" charset="0"/>
                </a:rPr>
                <a:t>Sun</a:t>
              </a:r>
              <a:endParaRPr lang="en-GB"/>
            </a:p>
          </p:txBody>
        </p:sp>
        <p:sp>
          <p:nvSpPr>
            <p:cNvPr id="119846" name="Text Box 38"/>
            <p:cNvSpPr txBox="1">
              <a:spLocks noChangeArrowheads="1"/>
            </p:cNvSpPr>
            <p:nvPr/>
          </p:nvSpPr>
          <p:spPr bwMode="auto">
            <a:xfrm>
              <a:off x="7810" y="5484"/>
              <a:ext cx="1681" cy="6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a:solidFill>
                    <a:srgbClr val="FF00FF"/>
                  </a:solidFill>
                  <a:latin typeface="Times New Roman" pitchFamily="18" charset="0"/>
                </a:rPr>
                <a:t>Typical LPF Trajectory</a:t>
              </a:r>
              <a:endParaRPr lang="en-GB"/>
            </a:p>
          </p:txBody>
        </p:sp>
        <p:sp>
          <p:nvSpPr>
            <p:cNvPr id="119847" name="Text Box 39"/>
            <p:cNvSpPr txBox="1">
              <a:spLocks noChangeArrowheads="1"/>
            </p:cNvSpPr>
            <p:nvPr/>
          </p:nvSpPr>
          <p:spPr bwMode="auto">
            <a:xfrm>
              <a:off x="3907" y="4101"/>
              <a:ext cx="158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a:latin typeface="Times New Roman" pitchFamily="18" charset="0"/>
                </a:rPr>
                <a:t>Sun-Earth SP</a:t>
              </a:r>
              <a:endParaRPr lang="en-GB"/>
            </a:p>
          </p:txBody>
        </p:sp>
        <p:sp>
          <p:nvSpPr>
            <p:cNvPr id="119848" name="Line 40"/>
            <p:cNvSpPr>
              <a:spLocks noChangeShapeType="1"/>
            </p:cNvSpPr>
            <p:nvPr/>
          </p:nvSpPr>
          <p:spPr bwMode="auto">
            <a:xfrm>
              <a:off x="5191" y="4595"/>
              <a:ext cx="1038" cy="11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4"/>
          <p:cNvSpPr>
            <a:spLocks noGrp="1"/>
          </p:cNvSpPr>
          <p:nvPr>
            <p:ph type="dt" sz="half" idx="10"/>
          </p:nvPr>
        </p:nvSpPr>
        <p:spPr/>
        <p:txBody>
          <a:bodyPr/>
          <a:lstStyle/>
          <a:p>
            <a:r>
              <a:rPr lang="en-US" smtClean="0"/>
              <a:t>LISA Symposium – Paris 2012</a:t>
            </a:r>
            <a:endParaRPr lang="en-GB"/>
          </a:p>
        </p:txBody>
      </p:sp>
      <p:sp>
        <p:nvSpPr>
          <p:cNvPr id="16" name="Slide Number Placeholder 5"/>
          <p:cNvSpPr>
            <a:spLocks noGrp="1"/>
          </p:cNvSpPr>
          <p:nvPr>
            <p:ph type="sldNum" sz="quarter" idx="11"/>
          </p:nvPr>
        </p:nvSpPr>
        <p:spPr/>
        <p:txBody>
          <a:bodyPr/>
          <a:lstStyle/>
          <a:p>
            <a:fld id="{59AE9210-AAD5-4B99-9EDE-32E2187B3102}" type="slidenum">
              <a:rPr lang="fr-FR"/>
              <a:pPr/>
              <a:t>32</a:t>
            </a:fld>
            <a:r>
              <a:rPr lang="fr-FR"/>
              <a:t>/33</a:t>
            </a:r>
          </a:p>
        </p:txBody>
      </p:sp>
      <p:sp>
        <p:nvSpPr>
          <p:cNvPr id="120834" name="Rectangle 2"/>
          <p:cNvSpPr>
            <a:spLocks noGrp="1" noChangeArrowheads="1"/>
          </p:cNvSpPr>
          <p:nvPr>
            <p:ph type="title"/>
          </p:nvPr>
        </p:nvSpPr>
        <p:spPr>
          <a:xfrm>
            <a:off x="647700" y="115888"/>
            <a:ext cx="8245475" cy="647700"/>
          </a:xfrm>
        </p:spPr>
        <p:txBody>
          <a:bodyPr/>
          <a:lstStyle/>
          <a:p>
            <a:r>
              <a:rPr lang="en-GB"/>
              <a:t>MOND/TEVES Anomalous Gradients</a:t>
            </a:r>
          </a:p>
        </p:txBody>
      </p:sp>
      <p:sp>
        <p:nvSpPr>
          <p:cNvPr id="120835" name="Rectangle 3"/>
          <p:cNvSpPr>
            <a:spLocks noGrp="1" noChangeArrowheads="1"/>
          </p:cNvSpPr>
          <p:nvPr>
            <p:ph type="body" sz="half" idx="1"/>
          </p:nvPr>
        </p:nvSpPr>
        <p:spPr>
          <a:xfrm>
            <a:off x="250825" y="908050"/>
            <a:ext cx="8250238" cy="5445125"/>
          </a:xfrm>
        </p:spPr>
        <p:txBody>
          <a:bodyPr/>
          <a:lstStyle/>
          <a:p>
            <a:pPr marL="304800" indent="-304800">
              <a:lnSpc>
                <a:spcPct val="90000"/>
              </a:lnSpc>
            </a:pPr>
            <a:r>
              <a:rPr lang="en-GB" sz="2400" dirty="0">
                <a:solidFill>
                  <a:schemeClr val="accent2"/>
                </a:solidFill>
              </a:rPr>
              <a:t>Prediction of anomalous gravity gradients that LISA Pathfinder will see</a:t>
            </a:r>
            <a:endParaRPr lang="en-GB" sz="2400" dirty="0"/>
          </a:p>
          <a:p>
            <a:pPr marL="787400" lvl="1" indent="-304800">
              <a:lnSpc>
                <a:spcPct val="90000"/>
              </a:lnSpc>
            </a:pPr>
            <a:r>
              <a:rPr lang="en-GB" dirty="0"/>
              <a:t>Only gradients in the sensitive direction of the LPF gradiometer are relevant</a:t>
            </a:r>
          </a:p>
          <a:p>
            <a:pPr marL="787400" lvl="1" indent="-304800">
              <a:lnSpc>
                <a:spcPct val="90000"/>
              </a:lnSpc>
            </a:pPr>
            <a:r>
              <a:rPr lang="en-GB" dirty="0"/>
              <a:t>In principle, there is a choice of orientation for LPF around the Earth - Sun axis (no significant difference in gradients):</a:t>
            </a:r>
          </a:p>
          <a:p>
            <a:pPr marL="787400" lvl="1" indent="-304800">
              <a:lnSpc>
                <a:spcPct val="90000"/>
              </a:lnSpc>
            </a:pPr>
            <a:endParaRPr lang="en-GB" dirty="0"/>
          </a:p>
          <a:p>
            <a:pPr marL="787400" lvl="1" indent="-304800">
              <a:lnSpc>
                <a:spcPct val="90000"/>
              </a:lnSpc>
            </a:pPr>
            <a:endParaRPr lang="en-GB" dirty="0"/>
          </a:p>
          <a:p>
            <a:pPr marL="787400" lvl="1" indent="-304800">
              <a:lnSpc>
                <a:spcPct val="90000"/>
              </a:lnSpc>
            </a:pPr>
            <a:endParaRPr lang="en-GB" dirty="0"/>
          </a:p>
          <a:p>
            <a:pPr marL="787400" lvl="1" indent="-304800">
              <a:lnSpc>
                <a:spcPct val="90000"/>
              </a:lnSpc>
            </a:pPr>
            <a:endParaRPr lang="en-GB" dirty="0"/>
          </a:p>
          <a:p>
            <a:pPr marL="787400" lvl="1" indent="-304800">
              <a:lnSpc>
                <a:spcPct val="90000"/>
              </a:lnSpc>
            </a:pPr>
            <a:endParaRPr lang="en-GB" dirty="0"/>
          </a:p>
          <a:p>
            <a:pPr marL="787400" lvl="1" indent="-304800">
              <a:lnSpc>
                <a:spcPct val="90000"/>
              </a:lnSpc>
            </a:pPr>
            <a:endParaRPr lang="en-GB" dirty="0"/>
          </a:p>
          <a:p>
            <a:pPr marL="787400" lvl="1" indent="-304800">
              <a:lnSpc>
                <a:spcPct val="90000"/>
              </a:lnSpc>
            </a:pPr>
            <a:endParaRPr lang="en-GB" dirty="0"/>
          </a:p>
          <a:p>
            <a:pPr marL="787400" lvl="1" indent="-304800">
              <a:lnSpc>
                <a:spcPct val="90000"/>
              </a:lnSpc>
            </a:pPr>
            <a:endParaRPr lang="en-GB" dirty="0"/>
          </a:p>
          <a:p>
            <a:pPr marL="787400" lvl="1" indent="-304800">
              <a:lnSpc>
                <a:spcPct val="90000"/>
              </a:lnSpc>
              <a:buFont typeface="Wingdings" pitchFamily="2" charset="2"/>
              <a:buNone/>
            </a:pPr>
            <a:endParaRPr lang="en-GB" dirty="0"/>
          </a:p>
          <a:p>
            <a:pPr marL="787400" lvl="1" indent="-304800">
              <a:lnSpc>
                <a:spcPct val="90000"/>
              </a:lnSpc>
            </a:pPr>
            <a:r>
              <a:rPr lang="en-GB" dirty="0"/>
              <a:t>Finally, the spacecraft speed (typically around 1.5km/s) is used to predict the temporal gradient variations</a:t>
            </a:r>
          </a:p>
        </p:txBody>
      </p:sp>
      <p:grpSp>
        <p:nvGrpSpPr>
          <p:cNvPr id="120904" name="Group 72"/>
          <p:cNvGrpSpPr>
            <a:grpSpLocks/>
          </p:cNvGrpSpPr>
          <p:nvPr/>
        </p:nvGrpSpPr>
        <p:grpSpPr bwMode="auto">
          <a:xfrm>
            <a:off x="-342900" y="2228850"/>
            <a:ext cx="9486900" cy="3286125"/>
            <a:chOff x="-216" y="1404"/>
            <a:chExt cx="5976" cy="2070"/>
          </a:xfrm>
        </p:grpSpPr>
        <p:grpSp>
          <p:nvGrpSpPr>
            <p:cNvPr id="120903" name="Group 71"/>
            <p:cNvGrpSpPr>
              <a:grpSpLocks/>
            </p:cNvGrpSpPr>
            <p:nvPr/>
          </p:nvGrpSpPr>
          <p:grpSpPr bwMode="auto">
            <a:xfrm>
              <a:off x="-216" y="1404"/>
              <a:ext cx="5976" cy="2070"/>
              <a:chOff x="-216" y="1404"/>
              <a:chExt cx="5976" cy="2070"/>
            </a:xfrm>
          </p:grpSpPr>
          <p:pic>
            <p:nvPicPr>
              <p:cNvPr id="120894"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 y="1404"/>
                <a:ext cx="3231" cy="1919"/>
              </a:xfrm>
              <a:prstGeom prst="rect">
                <a:avLst/>
              </a:prstGeom>
              <a:noFill/>
              <a:extLst>
                <a:ext uri="{909E8E84-426E-40DD-AFC4-6F175D3DCCD1}">
                  <a14:hiddenFill xmlns:a14="http://schemas.microsoft.com/office/drawing/2010/main">
                    <a:solidFill>
                      <a:srgbClr val="FFFFFF"/>
                    </a:solidFill>
                  </a14:hiddenFill>
                </a:ext>
              </a:extLst>
            </p:spPr>
          </p:pic>
          <p:pic>
            <p:nvPicPr>
              <p:cNvPr id="120895" name="Picture 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3" y="1481"/>
                <a:ext cx="3137" cy="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sp>
            <p:nvSpPr>
              <p:cNvPr id="120897" name="Oval 65"/>
              <p:cNvSpPr>
                <a:spLocks noChangeArrowheads="1"/>
              </p:cNvSpPr>
              <p:nvPr/>
            </p:nvSpPr>
            <p:spPr bwMode="auto">
              <a:xfrm>
                <a:off x="1538" y="1797"/>
                <a:ext cx="362" cy="1341"/>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898" name="Oval 66"/>
              <p:cNvSpPr>
                <a:spLocks noChangeArrowheads="1"/>
              </p:cNvSpPr>
              <p:nvPr/>
            </p:nvSpPr>
            <p:spPr bwMode="auto">
              <a:xfrm>
                <a:off x="4325" y="1868"/>
                <a:ext cx="362" cy="1298"/>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899" name="Text Box 67"/>
              <p:cNvSpPr txBox="1">
                <a:spLocks noChangeArrowheads="1"/>
              </p:cNvSpPr>
              <p:nvPr/>
            </p:nvSpPr>
            <p:spPr bwMode="auto">
              <a:xfrm>
                <a:off x="1935" y="3224"/>
                <a:ext cx="9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Solar Array</a:t>
                </a:r>
              </a:p>
            </p:txBody>
          </p:sp>
          <p:sp>
            <p:nvSpPr>
              <p:cNvPr id="120900" name="Line 68"/>
              <p:cNvSpPr>
                <a:spLocks noChangeShapeType="1"/>
              </p:cNvSpPr>
              <p:nvPr/>
            </p:nvSpPr>
            <p:spPr bwMode="auto">
              <a:xfrm flipH="1" flipV="1">
                <a:off x="1754" y="2682"/>
                <a:ext cx="430" cy="4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901" name="Line 69"/>
              <p:cNvSpPr>
                <a:spLocks noChangeShapeType="1"/>
              </p:cNvSpPr>
              <p:nvPr/>
            </p:nvSpPr>
            <p:spPr bwMode="auto">
              <a:xfrm flipH="1">
                <a:off x="4513" y="2519"/>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902" name="Line 70"/>
              <p:cNvSpPr>
                <a:spLocks noChangeShapeType="1"/>
              </p:cNvSpPr>
              <p:nvPr/>
            </p:nvSpPr>
            <p:spPr bwMode="auto">
              <a:xfrm flipH="1">
                <a:off x="1692" y="2466"/>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0896" name="Text Box 64"/>
            <p:cNvSpPr txBox="1">
              <a:spLocks noChangeArrowheads="1"/>
            </p:cNvSpPr>
            <p:nvPr/>
          </p:nvSpPr>
          <p:spPr bwMode="auto">
            <a:xfrm>
              <a:off x="2803" y="2817"/>
              <a:ext cx="37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3A94D5"/>
                  </a:solidFill>
                </a:rPr>
                <a:t>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9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08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half" idx="10"/>
          </p:nvPr>
        </p:nvSpPr>
        <p:spPr/>
        <p:txBody>
          <a:bodyPr/>
          <a:lstStyle/>
          <a:p>
            <a:r>
              <a:rPr lang="en-US" smtClean="0"/>
              <a:t>LISA Symposium – Paris 2012</a:t>
            </a:r>
            <a:endParaRPr lang="en-GB"/>
          </a:p>
        </p:txBody>
      </p:sp>
      <p:sp>
        <p:nvSpPr>
          <p:cNvPr id="12" name="Slide Number Placeholder 5"/>
          <p:cNvSpPr>
            <a:spLocks noGrp="1"/>
          </p:cNvSpPr>
          <p:nvPr>
            <p:ph type="sldNum" sz="quarter" idx="11"/>
          </p:nvPr>
        </p:nvSpPr>
        <p:spPr/>
        <p:txBody>
          <a:bodyPr/>
          <a:lstStyle/>
          <a:p>
            <a:fld id="{7AD75042-26FF-4B73-83C8-8B38F804EAE4}" type="slidenum">
              <a:rPr lang="fr-FR"/>
              <a:pPr/>
              <a:t>33</a:t>
            </a:fld>
            <a:r>
              <a:rPr lang="fr-FR"/>
              <a:t>/33</a:t>
            </a:r>
          </a:p>
        </p:txBody>
      </p:sp>
      <p:sp>
        <p:nvSpPr>
          <p:cNvPr id="121858" name="Rectangle 2"/>
          <p:cNvSpPr>
            <a:spLocks noGrp="1" noChangeArrowheads="1"/>
          </p:cNvSpPr>
          <p:nvPr>
            <p:ph type="title"/>
          </p:nvPr>
        </p:nvSpPr>
        <p:spPr>
          <a:xfrm>
            <a:off x="647700" y="115888"/>
            <a:ext cx="8245475" cy="647700"/>
          </a:xfrm>
        </p:spPr>
        <p:txBody>
          <a:bodyPr/>
          <a:lstStyle/>
          <a:p>
            <a:r>
              <a:rPr lang="en-GB"/>
              <a:t>MOND/TEVES Anomalous Gradients</a:t>
            </a:r>
          </a:p>
        </p:txBody>
      </p:sp>
      <p:sp>
        <p:nvSpPr>
          <p:cNvPr id="121859" name="Rectangle 3"/>
          <p:cNvSpPr>
            <a:spLocks noGrp="1" noChangeArrowheads="1"/>
          </p:cNvSpPr>
          <p:nvPr>
            <p:ph type="body" sz="half" idx="1"/>
          </p:nvPr>
        </p:nvSpPr>
        <p:spPr>
          <a:xfrm>
            <a:off x="250825" y="908050"/>
            <a:ext cx="8250238" cy="5561013"/>
          </a:xfrm>
        </p:spPr>
        <p:txBody>
          <a:bodyPr/>
          <a:lstStyle/>
          <a:p>
            <a:pPr marL="304800" indent="-304800"/>
            <a:r>
              <a:rPr lang="en-GB" sz="2400" dirty="0" smtClean="0">
                <a:solidFill>
                  <a:schemeClr val="accent2"/>
                </a:solidFill>
              </a:rPr>
              <a:t>Results (from M &amp; M PRD)</a:t>
            </a:r>
            <a:endParaRPr lang="en-GB" sz="2400" dirty="0"/>
          </a:p>
          <a:p>
            <a:pPr marL="787400" lvl="1" indent="-304800"/>
            <a:r>
              <a:rPr lang="en-GB" sz="2400" dirty="0" smtClean="0"/>
              <a:t>The transverse stress anomaly assuming a simple transfer function</a:t>
            </a:r>
            <a:endParaRPr lang="en-GB" sz="2400" dirty="0"/>
          </a:p>
          <a:p>
            <a:pPr marL="482600" lvl="1" indent="0">
              <a:buNone/>
            </a:pPr>
            <a:endParaRPr lang="en-GB" dirty="0"/>
          </a:p>
          <a:p>
            <a:pPr marL="787400" lvl="1" indent="-304800"/>
            <a:endParaRPr lang="en-GB" dirty="0"/>
          </a:p>
          <a:p>
            <a:pPr marL="787400" lvl="1" indent="-304800"/>
            <a:endParaRPr lang="en-GB" dirty="0"/>
          </a:p>
          <a:p>
            <a:pPr marL="787400" lvl="1" indent="-304800"/>
            <a:endParaRPr lang="en-GB" dirty="0"/>
          </a:p>
          <a:p>
            <a:pPr marL="787400" lvl="1" indent="-304800"/>
            <a:endParaRPr lang="en-GB" dirty="0"/>
          </a:p>
          <a:p>
            <a:pPr marL="787400" lvl="1" indent="-304800"/>
            <a:endParaRPr lang="en-GB" dirty="0"/>
          </a:p>
          <a:p>
            <a:pPr marL="787400" lvl="1" indent="-304800"/>
            <a:endParaRPr lang="en-GB" dirty="0"/>
          </a:p>
          <a:p>
            <a:pPr marL="787400" lvl="1" indent="-304800">
              <a:buFont typeface="Wingdings" pitchFamily="2" charset="2"/>
              <a:buNone/>
            </a:pPr>
            <a:endParaRPr lang="en-GB" dirty="0"/>
          </a:p>
          <a:p>
            <a:pPr marL="787400" lvl="1" indent="-304800">
              <a:buFont typeface="Wingdings" pitchFamily="2" charset="2"/>
              <a:buNone/>
            </a:pP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42" y="2031531"/>
            <a:ext cx="5654448" cy="451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r>
              <a:rPr lang="en-US" smtClean="0"/>
              <a:t>LISA Symposium – Paris 2012</a:t>
            </a:r>
            <a:endParaRPr lang="en-GB"/>
          </a:p>
        </p:txBody>
      </p:sp>
      <p:sp>
        <p:nvSpPr>
          <p:cNvPr id="9" name="Slide Number Placeholder 5"/>
          <p:cNvSpPr>
            <a:spLocks noGrp="1"/>
          </p:cNvSpPr>
          <p:nvPr>
            <p:ph type="sldNum" sz="quarter" idx="11"/>
          </p:nvPr>
        </p:nvSpPr>
        <p:spPr/>
        <p:txBody>
          <a:bodyPr/>
          <a:lstStyle/>
          <a:p>
            <a:fld id="{395BBF93-A56C-4F29-ACED-1316F655BD4E}" type="slidenum">
              <a:rPr lang="fr-FR"/>
              <a:pPr/>
              <a:t>34</a:t>
            </a:fld>
            <a:r>
              <a:rPr lang="fr-FR"/>
              <a:t>/33</a:t>
            </a:r>
          </a:p>
        </p:txBody>
      </p:sp>
      <p:sp>
        <p:nvSpPr>
          <p:cNvPr id="122882" name="Rectangle 2"/>
          <p:cNvSpPr>
            <a:spLocks noGrp="1" noChangeArrowheads="1"/>
          </p:cNvSpPr>
          <p:nvPr>
            <p:ph type="title"/>
          </p:nvPr>
        </p:nvSpPr>
        <p:spPr>
          <a:xfrm>
            <a:off x="647700" y="115888"/>
            <a:ext cx="8245475" cy="647700"/>
          </a:xfrm>
        </p:spPr>
        <p:txBody>
          <a:bodyPr/>
          <a:lstStyle/>
          <a:p>
            <a:r>
              <a:rPr lang="en-GB"/>
              <a:t>MOND/TEVES Anomalous Gradients</a:t>
            </a:r>
          </a:p>
        </p:txBody>
      </p:sp>
      <p:sp>
        <p:nvSpPr>
          <p:cNvPr id="122883" name="Rectangle 3"/>
          <p:cNvSpPr>
            <a:spLocks noGrp="1" noChangeArrowheads="1"/>
          </p:cNvSpPr>
          <p:nvPr>
            <p:ph type="body" sz="half" idx="1"/>
          </p:nvPr>
        </p:nvSpPr>
        <p:spPr>
          <a:xfrm>
            <a:off x="250825" y="908050"/>
            <a:ext cx="8250238" cy="5561013"/>
          </a:xfrm>
        </p:spPr>
        <p:txBody>
          <a:bodyPr/>
          <a:lstStyle/>
          <a:p>
            <a:pPr marL="304800" indent="-304800"/>
            <a:r>
              <a:rPr lang="en-GB" sz="2400" dirty="0">
                <a:solidFill>
                  <a:schemeClr val="accent2"/>
                </a:solidFill>
              </a:rPr>
              <a:t>Results</a:t>
            </a:r>
            <a:endParaRPr lang="en-GB" sz="2400" dirty="0"/>
          </a:p>
          <a:p>
            <a:pPr marL="787400" lvl="1" indent="-304800"/>
            <a:r>
              <a:rPr lang="en-GB" sz="2400" dirty="0"/>
              <a:t>Of course LPF will see the (much larger) Newtonian background gradient as well. For the 50km </a:t>
            </a:r>
            <a:r>
              <a:rPr lang="en-GB" sz="2400" dirty="0" smtClean="0"/>
              <a:t>approach </a:t>
            </a:r>
            <a:r>
              <a:rPr lang="en-GB" sz="2400" dirty="0"/>
              <a:t>distance, it will see:</a:t>
            </a:r>
          </a:p>
          <a:p>
            <a:pPr marL="787400" lvl="1" indent="-304800"/>
            <a:endParaRPr lang="en-GB" dirty="0"/>
          </a:p>
          <a:p>
            <a:pPr marL="787400" lvl="1" indent="-304800"/>
            <a:endParaRPr lang="en-GB" dirty="0"/>
          </a:p>
          <a:p>
            <a:pPr marL="787400" lvl="1" indent="-304800"/>
            <a:endParaRPr lang="en-GB" dirty="0"/>
          </a:p>
          <a:p>
            <a:pPr marL="787400" lvl="1" indent="-304800"/>
            <a:endParaRPr lang="en-GB" dirty="0"/>
          </a:p>
          <a:p>
            <a:pPr marL="787400" lvl="1" indent="-304800"/>
            <a:endParaRPr lang="en-GB" dirty="0"/>
          </a:p>
          <a:p>
            <a:pPr marL="787400" lvl="1" indent="-304800"/>
            <a:endParaRPr lang="en-GB" dirty="0"/>
          </a:p>
          <a:p>
            <a:pPr marL="787400" lvl="1" indent="-304800"/>
            <a:endParaRPr lang="en-GB" dirty="0"/>
          </a:p>
          <a:p>
            <a:pPr marL="787400" lvl="1" indent="-304800"/>
            <a:endParaRPr lang="en-GB" dirty="0"/>
          </a:p>
          <a:p>
            <a:pPr marL="787400" lvl="1" indent="-304800">
              <a:buFont typeface="Wingdings" pitchFamily="2" charset="2"/>
              <a:buNone/>
            </a:pPr>
            <a:endParaRPr lang="en-GB" dirty="0"/>
          </a:p>
          <a:p>
            <a:pPr marL="787400" lvl="1" indent="-304800">
              <a:buFont typeface="Wingdings" pitchFamily="2" charset="2"/>
              <a:buNone/>
            </a:pPr>
            <a:endParaRPr lang="en-GB" dirty="0"/>
          </a:p>
        </p:txBody>
      </p:sp>
      <p:sp>
        <p:nvSpPr>
          <p:cNvPr id="122885" name="Text Box 5"/>
          <p:cNvSpPr txBox="1">
            <a:spLocks noChangeArrowheads="1"/>
          </p:cNvSpPr>
          <p:nvPr/>
        </p:nvSpPr>
        <p:spPr bwMode="auto">
          <a:xfrm>
            <a:off x="6415088" y="2928938"/>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0000FF"/>
                </a:solidFill>
              </a:rPr>
              <a:t>Newtonian only</a:t>
            </a:r>
          </a:p>
        </p:txBody>
      </p:sp>
      <p:sp>
        <p:nvSpPr>
          <p:cNvPr id="122886" name="Text Box 6"/>
          <p:cNvSpPr txBox="1">
            <a:spLocks noChangeArrowheads="1"/>
          </p:cNvSpPr>
          <p:nvPr/>
        </p:nvSpPr>
        <p:spPr bwMode="auto">
          <a:xfrm>
            <a:off x="6411913" y="3308350"/>
            <a:ext cx="2533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FF0000"/>
                </a:solidFill>
              </a:rPr>
              <a:t>Newtonian + TEVES</a:t>
            </a:r>
          </a:p>
        </p:txBody>
      </p:sp>
      <p:pic>
        <p:nvPicPr>
          <p:cNvPr id="1228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2387159"/>
            <a:ext cx="59944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Text Box 10"/>
          <p:cNvSpPr txBox="1">
            <a:spLocks noChangeArrowheads="1"/>
          </p:cNvSpPr>
          <p:nvPr/>
        </p:nvSpPr>
        <p:spPr bwMode="auto">
          <a:xfrm>
            <a:off x="5964238" y="4435475"/>
            <a:ext cx="2770187" cy="126188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dirty="0"/>
              <a:t>Note: TEVES signal roughly at 1/1000s = 1mHz </a:t>
            </a:r>
            <a:r>
              <a:rPr lang="en-GB" sz="3600" b="1" dirty="0">
                <a:sym typeface="Wingdings" pitchFamily="2" charset="2"/>
              </a:rPr>
              <a:t></a:t>
            </a:r>
            <a:endParaRPr lang="en-GB"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8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P spid="122886" grpId="0"/>
      <p:bldP spid="12289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p:cNvSpPr>
            <a:spLocks noGrp="1"/>
          </p:cNvSpPr>
          <p:nvPr>
            <p:ph type="dt" sz="half" idx="10"/>
          </p:nvPr>
        </p:nvSpPr>
        <p:spPr/>
        <p:txBody>
          <a:bodyPr/>
          <a:lstStyle/>
          <a:p>
            <a:r>
              <a:rPr lang="en-US" smtClean="0"/>
              <a:t>LISA Symposium – Paris 2012</a:t>
            </a:r>
            <a:endParaRPr lang="en-GB"/>
          </a:p>
        </p:txBody>
      </p:sp>
      <p:sp>
        <p:nvSpPr>
          <p:cNvPr id="13" name="Slide Number Placeholder 5"/>
          <p:cNvSpPr>
            <a:spLocks noGrp="1"/>
          </p:cNvSpPr>
          <p:nvPr>
            <p:ph type="sldNum" sz="quarter" idx="11"/>
          </p:nvPr>
        </p:nvSpPr>
        <p:spPr/>
        <p:txBody>
          <a:bodyPr/>
          <a:lstStyle/>
          <a:p>
            <a:fld id="{DCB10855-8002-4396-B936-2C3E53A448A8}" type="slidenum">
              <a:rPr lang="fr-FR"/>
              <a:pPr/>
              <a:t>35</a:t>
            </a:fld>
            <a:r>
              <a:rPr lang="fr-FR"/>
              <a:t>/33</a:t>
            </a:r>
          </a:p>
        </p:txBody>
      </p:sp>
      <p:sp>
        <p:nvSpPr>
          <p:cNvPr id="137218" name="Rectangle 2"/>
          <p:cNvSpPr>
            <a:spLocks noGrp="1" noChangeArrowheads="1"/>
          </p:cNvSpPr>
          <p:nvPr>
            <p:ph type="title"/>
          </p:nvPr>
        </p:nvSpPr>
        <p:spPr>
          <a:xfrm>
            <a:off x="647700" y="115888"/>
            <a:ext cx="8245475" cy="647700"/>
          </a:xfrm>
        </p:spPr>
        <p:txBody>
          <a:bodyPr/>
          <a:lstStyle/>
          <a:p>
            <a:r>
              <a:rPr lang="en-GB"/>
              <a:t>LISA Pathfinder Gradient Sensitivity</a:t>
            </a:r>
          </a:p>
        </p:txBody>
      </p:sp>
      <p:sp>
        <p:nvSpPr>
          <p:cNvPr id="137219" name="Rectangle 3"/>
          <p:cNvSpPr>
            <a:spLocks noGrp="1" noChangeArrowheads="1"/>
          </p:cNvSpPr>
          <p:nvPr>
            <p:ph type="body" sz="half" idx="1"/>
          </p:nvPr>
        </p:nvSpPr>
        <p:spPr>
          <a:xfrm>
            <a:off x="250825" y="908050"/>
            <a:ext cx="8693150" cy="1243013"/>
          </a:xfrm>
        </p:spPr>
        <p:txBody>
          <a:bodyPr/>
          <a:lstStyle/>
          <a:p>
            <a:pPr marL="304800" indent="-304800"/>
            <a:r>
              <a:rPr lang="en-GB">
                <a:solidFill>
                  <a:schemeClr val="accent2"/>
                </a:solidFill>
              </a:rPr>
              <a:t>Results</a:t>
            </a:r>
            <a:endParaRPr lang="en-GB"/>
          </a:p>
          <a:p>
            <a:pPr marL="787400" lvl="1" indent="-304800"/>
            <a:r>
              <a:rPr lang="en-GB"/>
              <a:t>How will LPF noise affect this signal? Time series with simulated LPF gradiometer noise (between 50</a:t>
            </a:r>
            <a:r>
              <a:rPr lang="el-GR" sz="2400" b="1">
                <a:cs typeface="Arial" charset="0"/>
              </a:rPr>
              <a:t>μ</a:t>
            </a:r>
            <a:r>
              <a:rPr lang="en-GB"/>
              <a:t>Hz and 50mHz) added:</a:t>
            </a:r>
          </a:p>
          <a:p>
            <a:pPr marL="787400" lvl="1" indent="-304800"/>
            <a:endParaRPr lang="en-GB"/>
          </a:p>
          <a:p>
            <a:pPr marL="787400" lvl="1" indent="-304800"/>
            <a:endParaRPr lang="en-GB"/>
          </a:p>
          <a:p>
            <a:pPr marL="787400" lvl="1" indent="-304800"/>
            <a:endParaRPr lang="en-GB"/>
          </a:p>
          <a:p>
            <a:pPr marL="787400" lvl="1" indent="-304800"/>
            <a:endParaRPr lang="en-GB"/>
          </a:p>
          <a:p>
            <a:pPr marL="787400" lvl="1" indent="-304800"/>
            <a:endParaRPr lang="en-GB"/>
          </a:p>
          <a:p>
            <a:pPr marL="787400" lvl="1" indent="-304800"/>
            <a:endParaRPr lang="en-GB"/>
          </a:p>
          <a:p>
            <a:pPr marL="787400" lvl="1" indent="-304800"/>
            <a:endParaRPr lang="en-GB"/>
          </a:p>
          <a:p>
            <a:pPr marL="787400" lvl="1" indent="-304800"/>
            <a:endParaRPr lang="en-GB"/>
          </a:p>
          <a:p>
            <a:pPr marL="787400" lvl="1" indent="-304800">
              <a:buFont typeface="Wingdings" pitchFamily="2" charset="2"/>
              <a:buNone/>
            </a:pPr>
            <a:endParaRPr lang="en-GB"/>
          </a:p>
          <a:p>
            <a:pPr marL="787400" lvl="1" indent="-304800">
              <a:buFont typeface="Wingdings" pitchFamily="2" charset="2"/>
              <a:buNone/>
            </a:pPr>
            <a:endParaRPr lang="en-GB"/>
          </a:p>
        </p:txBody>
      </p:sp>
      <p:grpSp>
        <p:nvGrpSpPr>
          <p:cNvPr id="137229" name="Group 13"/>
          <p:cNvGrpSpPr>
            <a:grpSpLocks/>
          </p:cNvGrpSpPr>
          <p:nvPr/>
        </p:nvGrpSpPr>
        <p:grpSpPr bwMode="auto">
          <a:xfrm>
            <a:off x="0" y="2457450"/>
            <a:ext cx="4130675" cy="3948113"/>
            <a:chOff x="0" y="1548"/>
            <a:chExt cx="2602" cy="2487"/>
          </a:xfrm>
        </p:grpSpPr>
        <p:sp>
          <p:nvSpPr>
            <p:cNvPr id="137220" name="Text Box 4"/>
            <p:cNvSpPr txBox="1">
              <a:spLocks noChangeArrowheads="1"/>
            </p:cNvSpPr>
            <p:nvPr/>
          </p:nvSpPr>
          <p:spPr bwMode="auto">
            <a:xfrm>
              <a:off x="342" y="3451"/>
              <a:ext cx="19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0000FF"/>
                  </a:solidFill>
                </a:rPr>
                <a:t>LPF Noise + Newtonian</a:t>
              </a:r>
            </a:p>
          </p:txBody>
        </p:sp>
        <p:sp>
          <p:nvSpPr>
            <p:cNvPr id="137221" name="Text Box 5"/>
            <p:cNvSpPr txBox="1">
              <a:spLocks noChangeArrowheads="1"/>
            </p:cNvSpPr>
            <p:nvPr/>
          </p:nvSpPr>
          <p:spPr bwMode="auto">
            <a:xfrm>
              <a:off x="0" y="3785"/>
              <a:ext cx="26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0000"/>
                  </a:solidFill>
                </a:rPr>
                <a:t>LPF Noise + Newtonian + TEVES</a:t>
              </a:r>
            </a:p>
          </p:txBody>
        </p:sp>
        <p:pic>
          <p:nvPicPr>
            <p:cNvPr id="137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8"/>
              <a:ext cx="2445" cy="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7228" name="Group 12"/>
          <p:cNvGrpSpPr>
            <a:grpSpLocks/>
          </p:cNvGrpSpPr>
          <p:nvPr/>
        </p:nvGrpSpPr>
        <p:grpSpPr bwMode="auto">
          <a:xfrm>
            <a:off x="3767138" y="2487613"/>
            <a:ext cx="5376862" cy="2924175"/>
            <a:chOff x="2373" y="1567"/>
            <a:chExt cx="3387" cy="1842"/>
          </a:xfrm>
        </p:grpSpPr>
        <p:pic>
          <p:nvPicPr>
            <p:cNvPr id="137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 y="1567"/>
              <a:ext cx="2467" cy="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225" name="Text Box 9"/>
            <p:cNvSpPr txBox="1">
              <a:spLocks noChangeArrowheads="1"/>
            </p:cNvSpPr>
            <p:nvPr/>
          </p:nvSpPr>
          <p:spPr bwMode="auto">
            <a:xfrm>
              <a:off x="2373" y="1829"/>
              <a:ext cx="95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t>10 point moving average</a:t>
              </a:r>
            </a:p>
          </p:txBody>
        </p:sp>
        <p:sp>
          <p:nvSpPr>
            <p:cNvPr id="137226" name="Line 10"/>
            <p:cNvSpPr>
              <a:spLocks noChangeShapeType="1"/>
            </p:cNvSpPr>
            <p:nvPr/>
          </p:nvSpPr>
          <p:spPr bwMode="auto">
            <a:xfrm>
              <a:off x="2491" y="2566"/>
              <a:ext cx="72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p:cNvSpPr>
            <a:spLocks noGrp="1"/>
          </p:cNvSpPr>
          <p:nvPr>
            <p:ph type="dt" sz="half" idx="10"/>
          </p:nvPr>
        </p:nvSpPr>
        <p:spPr/>
        <p:txBody>
          <a:bodyPr/>
          <a:lstStyle/>
          <a:p>
            <a:r>
              <a:rPr lang="en-US" smtClean="0"/>
              <a:t>LISA Symposium – Paris 2012</a:t>
            </a:r>
            <a:endParaRPr lang="en-GB"/>
          </a:p>
        </p:txBody>
      </p:sp>
      <p:sp>
        <p:nvSpPr>
          <p:cNvPr id="18" name="Slide Number Placeholder 5"/>
          <p:cNvSpPr>
            <a:spLocks noGrp="1"/>
          </p:cNvSpPr>
          <p:nvPr>
            <p:ph type="sldNum" sz="quarter" idx="11"/>
          </p:nvPr>
        </p:nvSpPr>
        <p:spPr/>
        <p:txBody>
          <a:bodyPr/>
          <a:lstStyle/>
          <a:p>
            <a:fld id="{9D66B875-1442-425C-8993-048E7DE1794C}" type="slidenum">
              <a:rPr lang="fr-FR"/>
              <a:pPr/>
              <a:t>36</a:t>
            </a:fld>
            <a:r>
              <a:rPr lang="fr-FR"/>
              <a:t>/33</a:t>
            </a:r>
          </a:p>
        </p:txBody>
      </p:sp>
      <p:sp>
        <p:nvSpPr>
          <p:cNvPr id="123906" name="Rectangle 2"/>
          <p:cNvSpPr>
            <a:spLocks noGrp="1" noChangeArrowheads="1"/>
          </p:cNvSpPr>
          <p:nvPr>
            <p:ph type="title"/>
          </p:nvPr>
        </p:nvSpPr>
        <p:spPr>
          <a:xfrm>
            <a:off x="647700" y="115888"/>
            <a:ext cx="8245475" cy="647700"/>
          </a:xfrm>
        </p:spPr>
        <p:txBody>
          <a:bodyPr/>
          <a:lstStyle/>
          <a:p>
            <a:r>
              <a:rPr lang="en-GB" dirty="0"/>
              <a:t>LISA Pathfinder Gradient Sensitivity</a:t>
            </a:r>
          </a:p>
        </p:txBody>
      </p:sp>
      <p:sp>
        <p:nvSpPr>
          <p:cNvPr id="123907" name="Rectangle 3"/>
          <p:cNvSpPr>
            <a:spLocks noGrp="1" noChangeArrowheads="1"/>
          </p:cNvSpPr>
          <p:nvPr>
            <p:ph type="body" sz="half" idx="1"/>
          </p:nvPr>
        </p:nvSpPr>
        <p:spPr>
          <a:xfrm>
            <a:off x="250825" y="908050"/>
            <a:ext cx="8250238" cy="823913"/>
          </a:xfrm>
        </p:spPr>
        <p:txBody>
          <a:bodyPr/>
          <a:lstStyle/>
          <a:p>
            <a:pPr marL="304800" indent="-304800"/>
            <a:r>
              <a:rPr lang="en-GB" dirty="0">
                <a:solidFill>
                  <a:schemeClr val="accent2"/>
                </a:solidFill>
              </a:rPr>
              <a:t>Results</a:t>
            </a:r>
            <a:endParaRPr lang="en-GB" dirty="0"/>
          </a:p>
          <a:p>
            <a:pPr marL="787400" lvl="1" indent="-304800"/>
            <a:r>
              <a:rPr lang="en-GB" dirty="0"/>
              <a:t>It is useful to compare the relative spectral densities:</a:t>
            </a:r>
          </a:p>
        </p:txBody>
      </p:sp>
      <p:pic>
        <p:nvPicPr>
          <p:cNvPr id="1239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2241550"/>
            <a:ext cx="52673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3" name="Text Box 9"/>
          <p:cNvSpPr txBox="1">
            <a:spLocks noChangeArrowheads="1"/>
          </p:cNvSpPr>
          <p:nvPr/>
        </p:nvSpPr>
        <p:spPr bwMode="auto">
          <a:xfrm>
            <a:off x="6415088" y="2676525"/>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0000FF"/>
                </a:solidFill>
              </a:rPr>
              <a:t>Newtonian</a:t>
            </a:r>
          </a:p>
        </p:txBody>
      </p:sp>
      <p:sp>
        <p:nvSpPr>
          <p:cNvPr id="123914" name="Text Box 10"/>
          <p:cNvSpPr txBox="1">
            <a:spLocks noChangeArrowheads="1"/>
          </p:cNvSpPr>
          <p:nvPr/>
        </p:nvSpPr>
        <p:spPr bwMode="auto">
          <a:xfrm>
            <a:off x="6384925" y="3302000"/>
            <a:ext cx="2533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0000"/>
                </a:solidFill>
              </a:rPr>
              <a:t>TEVES</a:t>
            </a:r>
          </a:p>
        </p:txBody>
      </p:sp>
      <p:grpSp>
        <p:nvGrpSpPr>
          <p:cNvPr id="123918" name="Group 14"/>
          <p:cNvGrpSpPr>
            <a:grpSpLocks/>
          </p:cNvGrpSpPr>
          <p:nvPr/>
        </p:nvGrpSpPr>
        <p:grpSpPr bwMode="auto">
          <a:xfrm>
            <a:off x="1582738" y="2846388"/>
            <a:ext cx="3725862" cy="1158875"/>
            <a:chOff x="997" y="1952"/>
            <a:chExt cx="2347" cy="730"/>
          </a:xfrm>
        </p:grpSpPr>
        <p:sp>
          <p:nvSpPr>
            <p:cNvPr id="123915" name="Line 11"/>
            <p:cNvSpPr>
              <a:spLocks noChangeShapeType="1"/>
            </p:cNvSpPr>
            <p:nvPr/>
          </p:nvSpPr>
          <p:spPr bwMode="auto">
            <a:xfrm>
              <a:off x="997" y="2158"/>
              <a:ext cx="894" cy="524"/>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916" name="Line 12"/>
            <p:cNvSpPr>
              <a:spLocks noChangeShapeType="1"/>
            </p:cNvSpPr>
            <p:nvPr/>
          </p:nvSpPr>
          <p:spPr bwMode="auto">
            <a:xfrm flipV="1">
              <a:off x="1891" y="2682"/>
              <a:ext cx="834"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917" name="Line 13"/>
            <p:cNvSpPr>
              <a:spLocks noChangeShapeType="1"/>
            </p:cNvSpPr>
            <p:nvPr/>
          </p:nvSpPr>
          <p:spPr bwMode="auto">
            <a:xfrm flipV="1">
              <a:off x="2725" y="1952"/>
              <a:ext cx="619" cy="73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23919" name="Text Box 15"/>
          <p:cNvSpPr txBox="1">
            <a:spLocks noChangeArrowheads="1"/>
          </p:cNvSpPr>
          <p:nvPr/>
        </p:nvSpPr>
        <p:spPr bwMode="auto">
          <a:xfrm>
            <a:off x="6408738" y="3832225"/>
            <a:ext cx="2533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FF9900"/>
                </a:solidFill>
              </a:rPr>
              <a:t>LPF Gradiometer Noise [TBC]</a:t>
            </a:r>
          </a:p>
        </p:txBody>
      </p:sp>
      <p:sp>
        <p:nvSpPr>
          <p:cNvPr id="123920" name="Text Box 16"/>
          <p:cNvSpPr txBox="1">
            <a:spLocks noChangeArrowheads="1"/>
          </p:cNvSpPr>
          <p:nvPr/>
        </p:nvSpPr>
        <p:spPr bwMode="auto">
          <a:xfrm>
            <a:off x="436563" y="5794375"/>
            <a:ext cx="8520112" cy="514350"/>
          </a:xfrm>
          <a:prstGeom prst="rect">
            <a:avLst/>
          </a:prstGeom>
          <a:solidFill>
            <a:schemeClr val="bg1"/>
          </a:solidFill>
          <a:ln w="571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i="1">
                <a:solidFill>
                  <a:srgbClr val="00FF00"/>
                </a:solidFill>
                <a:cs typeface="Arial" charset="0"/>
              </a:rPr>
              <a:t>→ </a:t>
            </a:r>
            <a:r>
              <a:rPr lang="en-GB" sz="2400" b="1" i="1">
                <a:solidFill>
                  <a:srgbClr val="00FF00"/>
                </a:solidFill>
              </a:rPr>
              <a:t>LISA Pathfinder has more than adequate sensitivity!</a:t>
            </a:r>
          </a:p>
        </p:txBody>
      </p:sp>
      <p:grpSp>
        <p:nvGrpSpPr>
          <p:cNvPr id="123924" name="Group 20"/>
          <p:cNvGrpSpPr>
            <a:grpSpLocks/>
          </p:cNvGrpSpPr>
          <p:nvPr/>
        </p:nvGrpSpPr>
        <p:grpSpPr bwMode="auto">
          <a:xfrm>
            <a:off x="2579688" y="1630363"/>
            <a:ext cx="4721225" cy="2716212"/>
            <a:chOff x="1625" y="1186"/>
            <a:chExt cx="2974" cy="1711"/>
          </a:xfrm>
        </p:grpSpPr>
        <p:sp>
          <p:nvSpPr>
            <p:cNvPr id="123921" name="Text Box 17"/>
            <p:cNvSpPr txBox="1">
              <a:spLocks noChangeArrowheads="1"/>
            </p:cNvSpPr>
            <p:nvPr/>
          </p:nvSpPr>
          <p:spPr bwMode="auto">
            <a:xfrm>
              <a:off x="1890" y="1186"/>
              <a:ext cx="2709" cy="46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t>Power in Signal / Power in Noise </a:t>
              </a:r>
              <a:r>
                <a:rPr lang="en-GB" dirty="0">
                  <a:cs typeface="Arial" charset="0"/>
                </a:rPr>
                <a:t>≈ </a:t>
              </a:r>
              <a:r>
                <a:rPr lang="en-GB" dirty="0" smtClean="0">
                  <a:cs typeface="Arial" charset="0"/>
                </a:rPr>
                <a:t>28 </a:t>
              </a:r>
              <a:r>
                <a:rPr lang="en-GB" dirty="0">
                  <a:cs typeface="Arial" charset="0"/>
                </a:rPr>
                <a:t>around 1mHz!</a:t>
              </a:r>
            </a:p>
          </p:txBody>
        </p:sp>
        <p:sp>
          <p:nvSpPr>
            <p:cNvPr id="123922" name="Oval 18"/>
            <p:cNvSpPr>
              <a:spLocks noChangeArrowheads="1"/>
            </p:cNvSpPr>
            <p:nvPr/>
          </p:nvSpPr>
          <p:spPr bwMode="auto">
            <a:xfrm>
              <a:off x="1625" y="2175"/>
              <a:ext cx="662" cy="72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923" name="Line 19"/>
            <p:cNvSpPr>
              <a:spLocks noChangeShapeType="1"/>
            </p:cNvSpPr>
            <p:nvPr/>
          </p:nvSpPr>
          <p:spPr bwMode="auto">
            <a:xfrm flipH="1">
              <a:off x="2072" y="1633"/>
              <a:ext cx="172" cy="53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p:cNvSpPr>
            <a:spLocks noGrp="1"/>
          </p:cNvSpPr>
          <p:nvPr>
            <p:ph type="dt" sz="half" idx="10"/>
          </p:nvPr>
        </p:nvSpPr>
        <p:spPr/>
        <p:txBody>
          <a:bodyPr/>
          <a:lstStyle/>
          <a:p>
            <a:r>
              <a:rPr lang="en-US" smtClean="0"/>
              <a:t>LISA Symposium – Paris 2012</a:t>
            </a:r>
            <a:endParaRPr lang="en-GB"/>
          </a:p>
        </p:txBody>
      </p:sp>
      <p:sp>
        <p:nvSpPr>
          <p:cNvPr id="18" name="Slide Number Placeholder 5"/>
          <p:cNvSpPr>
            <a:spLocks noGrp="1"/>
          </p:cNvSpPr>
          <p:nvPr>
            <p:ph type="sldNum" sz="quarter" idx="11"/>
          </p:nvPr>
        </p:nvSpPr>
        <p:spPr/>
        <p:txBody>
          <a:bodyPr/>
          <a:lstStyle/>
          <a:p>
            <a:fld id="{9D66B875-1442-425C-8993-048E7DE1794C}" type="slidenum">
              <a:rPr lang="fr-FR"/>
              <a:pPr/>
              <a:t>37</a:t>
            </a:fld>
            <a:r>
              <a:rPr lang="fr-FR" dirty="0"/>
              <a:t>/33</a:t>
            </a:r>
          </a:p>
        </p:txBody>
      </p:sp>
      <p:sp>
        <p:nvSpPr>
          <p:cNvPr id="123906" name="Rectangle 2"/>
          <p:cNvSpPr>
            <a:spLocks noGrp="1" noChangeArrowheads="1"/>
          </p:cNvSpPr>
          <p:nvPr>
            <p:ph type="title"/>
          </p:nvPr>
        </p:nvSpPr>
        <p:spPr>
          <a:xfrm>
            <a:off x="647700" y="115888"/>
            <a:ext cx="8245475" cy="647700"/>
          </a:xfrm>
        </p:spPr>
        <p:txBody>
          <a:bodyPr/>
          <a:lstStyle/>
          <a:p>
            <a:r>
              <a:rPr lang="en-GB" dirty="0"/>
              <a:t>LISA Pathfinder Gradient Sensitivity</a:t>
            </a:r>
          </a:p>
        </p:txBody>
      </p:sp>
      <p:sp>
        <p:nvSpPr>
          <p:cNvPr id="123907" name="Rectangle 3"/>
          <p:cNvSpPr>
            <a:spLocks noGrp="1" noChangeArrowheads="1"/>
          </p:cNvSpPr>
          <p:nvPr>
            <p:ph type="body" sz="half" idx="1"/>
          </p:nvPr>
        </p:nvSpPr>
        <p:spPr>
          <a:xfrm>
            <a:off x="250825" y="908050"/>
            <a:ext cx="8250238" cy="823913"/>
          </a:xfrm>
        </p:spPr>
        <p:txBody>
          <a:bodyPr/>
          <a:lstStyle/>
          <a:p>
            <a:pPr marL="304800" indent="-304800"/>
            <a:r>
              <a:rPr lang="en-GB" sz="2400" dirty="0">
                <a:solidFill>
                  <a:schemeClr val="accent2"/>
                </a:solidFill>
              </a:rPr>
              <a:t>Results (from M &amp; M </a:t>
            </a:r>
            <a:r>
              <a:rPr lang="en-GB" sz="2400" dirty="0" smtClean="0">
                <a:solidFill>
                  <a:schemeClr val="accent2"/>
                </a:solidFill>
              </a:rPr>
              <a:t>PRD)</a:t>
            </a:r>
            <a:endParaRPr lang="en-GB" sz="2400" dirty="0"/>
          </a:p>
          <a:p>
            <a:pPr marL="787400" lvl="1" indent="-304800"/>
            <a:r>
              <a:rPr lang="en-GB" sz="2400" dirty="0" smtClean="0"/>
              <a:t>Dependence on impact parameter, noise (and speed):</a:t>
            </a:r>
            <a:endParaRPr lang="en-GB"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43" y="1799562"/>
            <a:ext cx="55911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772" y="1948542"/>
            <a:ext cx="4391968" cy="350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8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p:cNvSpPr>
            <a:spLocks noGrp="1"/>
          </p:cNvSpPr>
          <p:nvPr>
            <p:ph type="dt" sz="half" idx="10"/>
          </p:nvPr>
        </p:nvSpPr>
        <p:spPr/>
        <p:txBody>
          <a:bodyPr/>
          <a:lstStyle/>
          <a:p>
            <a:r>
              <a:rPr lang="en-US" smtClean="0"/>
              <a:t>LISA Symposium – Paris 2012</a:t>
            </a:r>
            <a:endParaRPr lang="en-GB"/>
          </a:p>
        </p:txBody>
      </p:sp>
      <p:sp>
        <p:nvSpPr>
          <p:cNvPr id="18" name="Slide Number Placeholder 5"/>
          <p:cNvSpPr>
            <a:spLocks noGrp="1"/>
          </p:cNvSpPr>
          <p:nvPr>
            <p:ph type="sldNum" sz="quarter" idx="11"/>
          </p:nvPr>
        </p:nvSpPr>
        <p:spPr/>
        <p:txBody>
          <a:bodyPr/>
          <a:lstStyle/>
          <a:p>
            <a:fld id="{9D66B875-1442-425C-8993-048E7DE1794C}" type="slidenum">
              <a:rPr lang="fr-FR"/>
              <a:pPr/>
              <a:t>38</a:t>
            </a:fld>
            <a:r>
              <a:rPr lang="fr-FR"/>
              <a:t>/33</a:t>
            </a:r>
          </a:p>
        </p:txBody>
      </p:sp>
      <p:sp>
        <p:nvSpPr>
          <p:cNvPr id="123906" name="Rectangle 2"/>
          <p:cNvSpPr>
            <a:spLocks noGrp="1" noChangeArrowheads="1"/>
          </p:cNvSpPr>
          <p:nvPr>
            <p:ph type="title"/>
          </p:nvPr>
        </p:nvSpPr>
        <p:spPr>
          <a:xfrm>
            <a:off x="647700" y="115888"/>
            <a:ext cx="8245475" cy="647700"/>
          </a:xfrm>
        </p:spPr>
        <p:txBody>
          <a:bodyPr/>
          <a:lstStyle/>
          <a:p>
            <a:r>
              <a:rPr lang="en-GB" dirty="0"/>
              <a:t>LISA Pathfinder Gradient Sensitivity</a:t>
            </a:r>
          </a:p>
        </p:txBody>
      </p:sp>
      <p:sp>
        <p:nvSpPr>
          <p:cNvPr id="123907" name="Rectangle 3"/>
          <p:cNvSpPr>
            <a:spLocks noGrp="1" noChangeArrowheads="1"/>
          </p:cNvSpPr>
          <p:nvPr>
            <p:ph type="body" sz="half" idx="1"/>
          </p:nvPr>
        </p:nvSpPr>
        <p:spPr>
          <a:xfrm>
            <a:off x="250825" y="908050"/>
            <a:ext cx="8250238" cy="823913"/>
          </a:xfrm>
        </p:spPr>
        <p:txBody>
          <a:bodyPr/>
          <a:lstStyle/>
          <a:p>
            <a:pPr marL="304800" indent="-304800"/>
            <a:r>
              <a:rPr lang="en-GB" sz="2400" dirty="0">
                <a:solidFill>
                  <a:schemeClr val="accent2"/>
                </a:solidFill>
              </a:rPr>
              <a:t>Results (from M &amp; M </a:t>
            </a:r>
            <a:r>
              <a:rPr lang="en-GB" sz="2400" dirty="0" smtClean="0">
                <a:solidFill>
                  <a:schemeClr val="accent2"/>
                </a:solidFill>
              </a:rPr>
              <a:t>PRD)</a:t>
            </a:r>
            <a:endParaRPr lang="en-GB" sz="2400" dirty="0"/>
          </a:p>
          <a:p>
            <a:pPr marL="787400" lvl="1" indent="-304800"/>
            <a:r>
              <a:rPr lang="en-GB" sz="2400" dirty="0" smtClean="0"/>
              <a:t>Type II transfer functions</a:t>
            </a:r>
            <a:endParaRPr lang="en-GB"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469" y="2215950"/>
            <a:ext cx="4725580" cy="378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2" y="2460332"/>
            <a:ext cx="3868707" cy="334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6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p:cNvSpPr>
            <a:spLocks noGrp="1"/>
          </p:cNvSpPr>
          <p:nvPr>
            <p:ph type="dt" sz="half" idx="10"/>
          </p:nvPr>
        </p:nvSpPr>
        <p:spPr/>
        <p:txBody>
          <a:bodyPr/>
          <a:lstStyle/>
          <a:p>
            <a:r>
              <a:rPr lang="en-US" smtClean="0"/>
              <a:t>LISA Symposium – Paris 2012</a:t>
            </a:r>
            <a:endParaRPr lang="en-GB"/>
          </a:p>
        </p:txBody>
      </p:sp>
      <p:sp>
        <p:nvSpPr>
          <p:cNvPr id="18" name="Slide Number Placeholder 5"/>
          <p:cNvSpPr>
            <a:spLocks noGrp="1"/>
          </p:cNvSpPr>
          <p:nvPr>
            <p:ph type="sldNum" sz="quarter" idx="11"/>
          </p:nvPr>
        </p:nvSpPr>
        <p:spPr/>
        <p:txBody>
          <a:bodyPr/>
          <a:lstStyle/>
          <a:p>
            <a:fld id="{9D66B875-1442-425C-8993-048E7DE1794C}" type="slidenum">
              <a:rPr lang="fr-FR"/>
              <a:pPr/>
              <a:t>39</a:t>
            </a:fld>
            <a:r>
              <a:rPr lang="fr-FR"/>
              <a:t>/33</a:t>
            </a:r>
          </a:p>
        </p:txBody>
      </p:sp>
      <p:sp>
        <p:nvSpPr>
          <p:cNvPr id="123906" name="Rectangle 2"/>
          <p:cNvSpPr>
            <a:spLocks noGrp="1" noChangeArrowheads="1"/>
          </p:cNvSpPr>
          <p:nvPr>
            <p:ph type="title"/>
          </p:nvPr>
        </p:nvSpPr>
        <p:spPr>
          <a:xfrm>
            <a:off x="647700" y="115888"/>
            <a:ext cx="8245475" cy="647700"/>
          </a:xfrm>
        </p:spPr>
        <p:txBody>
          <a:bodyPr/>
          <a:lstStyle/>
          <a:p>
            <a:r>
              <a:rPr lang="en-GB" dirty="0"/>
              <a:t>LISA Pathfinder Gradient Sensitivity</a:t>
            </a:r>
          </a:p>
        </p:txBody>
      </p:sp>
      <p:sp>
        <p:nvSpPr>
          <p:cNvPr id="123907" name="Rectangle 3"/>
          <p:cNvSpPr>
            <a:spLocks noGrp="1" noChangeArrowheads="1"/>
          </p:cNvSpPr>
          <p:nvPr>
            <p:ph type="body" sz="half" idx="1"/>
          </p:nvPr>
        </p:nvSpPr>
        <p:spPr>
          <a:xfrm>
            <a:off x="250825" y="908050"/>
            <a:ext cx="8250238" cy="823913"/>
          </a:xfrm>
        </p:spPr>
        <p:txBody>
          <a:bodyPr/>
          <a:lstStyle/>
          <a:p>
            <a:pPr marL="304800" indent="-304800"/>
            <a:r>
              <a:rPr lang="en-GB" sz="2400" dirty="0">
                <a:solidFill>
                  <a:schemeClr val="accent2"/>
                </a:solidFill>
              </a:rPr>
              <a:t>Results (from M &amp; M </a:t>
            </a:r>
            <a:r>
              <a:rPr lang="en-GB" sz="2400" dirty="0" smtClean="0">
                <a:solidFill>
                  <a:schemeClr val="accent2"/>
                </a:solidFill>
              </a:rPr>
              <a:t>PRD)</a:t>
            </a:r>
            <a:endParaRPr lang="en-GB" sz="2400" dirty="0"/>
          </a:p>
          <a:p>
            <a:pPr marL="787400" lvl="1" indent="-304800"/>
            <a:r>
              <a:rPr lang="en-GB" sz="2400" dirty="0" smtClean="0"/>
              <a:t>Type II transfer functions – null result</a:t>
            </a:r>
            <a:endParaRPr lang="en-GB" sz="2400" dirty="0"/>
          </a:p>
        </p:txBody>
      </p:sp>
      <p:sp>
        <p:nvSpPr>
          <p:cNvPr id="2" name="TextBox 1"/>
          <p:cNvSpPr txBox="1"/>
          <p:nvPr/>
        </p:nvSpPr>
        <p:spPr>
          <a:xfrm>
            <a:off x="6411685" y="5627914"/>
            <a:ext cx="2307771" cy="400110"/>
          </a:xfrm>
          <a:prstGeom prst="rect">
            <a:avLst/>
          </a:prstGeom>
          <a:noFill/>
        </p:spPr>
        <p:txBody>
          <a:bodyPr wrap="square" rtlCol="0">
            <a:spAutoFit/>
          </a:bodyPr>
          <a:lstStyle/>
          <a:p>
            <a:r>
              <a:rPr lang="en-GB" dirty="0" smtClean="0"/>
              <a:t>SNR = 1 detection</a:t>
            </a:r>
            <a:endParaRPr lang="en-GB" dirty="0"/>
          </a:p>
        </p:txBody>
      </p:sp>
      <p:sp>
        <p:nvSpPr>
          <p:cNvPr id="3" name="TextBox 2"/>
          <p:cNvSpPr txBox="1"/>
          <p:nvPr/>
        </p:nvSpPr>
        <p:spPr>
          <a:xfrm>
            <a:off x="500733" y="2285995"/>
            <a:ext cx="3867505" cy="400110"/>
          </a:xfrm>
          <a:prstGeom prst="rect">
            <a:avLst/>
          </a:prstGeom>
          <a:noFill/>
        </p:spPr>
        <p:txBody>
          <a:bodyPr wrap="square" rtlCol="0">
            <a:spAutoFit/>
          </a:bodyPr>
          <a:lstStyle/>
          <a:p>
            <a:r>
              <a:rPr lang="en-GB" dirty="0" smtClean="0"/>
              <a:t>Make second power law steeper</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238" y="1719946"/>
            <a:ext cx="4730156" cy="383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584" y="2928258"/>
            <a:ext cx="3852321" cy="298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84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a:t>
            </a:r>
            <a:endParaRPr lang="en-GB" dirty="0"/>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Date Placeholder 4"/>
          <p:cNvSpPr>
            <a:spLocks noGrp="1"/>
          </p:cNvSpPr>
          <p:nvPr>
            <p:ph type="dt" sz="half" idx="10"/>
          </p:nvPr>
        </p:nvSpPr>
        <p:spPr/>
        <p:txBody>
          <a:bodyPr/>
          <a:lstStyle/>
          <a:p>
            <a:r>
              <a:rPr lang="en-US" smtClean="0"/>
              <a:t>LISA Symposium – Paris 2012</a:t>
            </a:r>
            <a:endParaRPr lang="en-GB"/>
          </a:p>
        </p:txBody>
      </p:sp>
      <p:sp>
        <p:nvSpPr>
          <p:cNvPr id="6" name="Slide Number Placeholder 5"/>
          <p:cNvSpPr>
            <a:spLocks noGrp="1"/>
          </p:cNvSpPr>
          <p:nvPr>
            <p:ph type="sldNum" sz="quarter" idx="11"/>
          </p:nvPr>
        </p:nvSpPr>
        <p:spPr/>
        <p:txBody>
          <a:bodyPr/>
          <a:lstStyle/>
          <a:p>
            <a:fld id="{67B01E4F-7E52-4973-B8CB-F456487E9DBA}" type="slidenum">
              <a:rPr lang="fr-FR" smtClean="0"/>
              <a:pPr/>
              <a:t>4</a:t>
            </a:fld>
            <a:r>
              <a:rPr lang="fr-FR" smtClean="0"/>
              <a:t>/33</a:t>
            </a:r>
            <a:endParaRPr lang="fr-F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65" y="1280484"/>
            <a:ext cx="8556257" cy="455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371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p:cNvSpPr>
            <a:spLocks noGrp="1"/>
          </p:cNvSpPr>
          <p:nvPr>
            <p:ph type="dt" sz="half" idx="10"/>
          </p:nvPr>
        </p:nvSpPr>
        <p:spPr/>
        <p:txBody>
          <a:bodyPr/>
          <a:lstStyle/>
          <a:p>
            <a:r>
              <a:rPr lang="en-US" smtClean="0"/>
              <a:t>LISA Symposium – Paris 2012</a:t>
            </a:r>
            <a:endParaRPr lang="en-GB"/>
          </a:p>
        </p:txBody>
      </p:sp>
      <p:sp>
        <p:nvSpPr>
          <p:cNvPr id="18" name="Slide Number Placeholder 5"/>
          <p:cNvSpPr>
            <a:spLocks noGrp="1"/>
          </p:cNvSpPr>
          <p:nvPr>
            <p:ph type="sldNum" sz="quarter" idx="11"/>
          </p:nvPr>
        </p:nvSpPr>
        <p:spPr/>
        <p:txBody>
          <a:bodyPr/>
          <a:lstStyle/>
          <a:p>
            <a:fld id="{9D66B875-1442-425C-8993-048E7DE1794C}" type="slidenum">
              <a:rPr lang="fr-FR"/>
              <a:pPr/>
              <a:t>40</a:t>
            </a:fld>
            <a:r>
              <a:rPr lang="fr-FR"/>
              <a:t>/33</a:t>
            </a:r>
          </a:p>
        </p:txBody>
      </p:sp>
      <p:sp>
        <p:nvSpPr>
          <p:cNvPr id="123906" name="Rectangle 2"/>
          <p:cNvSpPr>
            <a:spLocks noGrp="1" noChangeArrowheads="1"/>
          </p:cNvSpPr>
          <p:nvPr>
            <p:ph type="title"/>
          </p:nvPr>
        </p:nvSpPr>
        <p:spPr>
          <a:xfrm>
            <a:off x="647700" y="115888"/>
            <a:ext cx="8245475" cy="647700"/>
          </a:xfrm>
        </p:spPr>
        <p:txBody>
          <a:bodyPr/>
          <a:lstStyle/>
          <a:p>
            <a:r>
              <a:rPr lang="en-GB" dirty="0"/>
              <a:t>LISA Pathfinder Gradient Sensitivity</a:t>
            </a:r>
          </a:p>
        </p:txBody>
      </p:sp>
      <p:sp>
        <p:nvSpPr>
          <p:cNvPr id="123907" name="Rectangle 3"/>
          <p:cNvSpPr>
            <a:spLocks noGrp="1" noChangeArrowheads="1"/>
          </p:cNvSpPr>
          <p:nvPr>
            <p:ph type="body" sz="half" idx="1"/>
          </p:nvPr>
        </p:nvSpPr>
        <p:spPr>
          <a:xfrm>
            <a:off x="250825" y="908050"/>
            <a:ext cx="8250238" cy="823913"/>
          </a:xfrm>
        </p:spPr>
        <p:txBody>
          <a:bodyPr/>
          <a:lstStyle/>
          <a:p>
            <a:pPr marL="304800" indent="-304800"/>
            <a:r>
              <a:rPr lang="en-GB" sz="2400" dirty="0">
                <a:solidFill>
                  <a:schemeClr val="accent2"/>
                </a:solidFill>
              </a:rPr>
              <a:t>Results (from M &amp; M </a:t>
            </a:r>
            <a:r>
              <a:rPr lang="en-GB" sz="2400" dirty="0" smtClean="0">
                <a:solidFill>
                  <a:schemeClr val="accent2"/>
                </a:solidFill>
              </a:rPr>
              <a:t>PRD)</a:t>
            </a:r>
            <a:endParaRPr lang="en-GB" sz="2400" dirty="0"/>
          </a:p>
          <a:p>
            <a:pPr marL="787400" lvl="1" indent="-304800"/>
            <a:r>
              <a:rPr lang="en-GB" sz="2400" dirty="0" smtClean="0"/>
              <a:t>Type III (designer) transfer functions</a:t>
            </a:r>
            <a:endParaRPr lang="en-GB"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4" y="2954630"/>
            <a:ext cx="4310416" cy="344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239" y="1699422"/>
            <a:ext cx="4718276" cy="393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4811489" y="5606142"/>
                <a:ext cx="4405658" cy="400110"/>
              </a:xfrm>
              <a:prstGeom prst="rect">
                <a:avLst/>
              </a:prstGeom>
              <a:noFill/>
            </p:spPr>
            <p:txBody>
              <a:bodyPr wrap="square" rtlCol="0">
                <a:spAutoFit/>
              </a:bodyPr>
              <a:lstStyle/>
              <a:p>
                <a:r>
                  <a:rPr lang="en-GB" dirty="0" smtClean="0"/>
                  <a:t>1 </a:t>
                </a:r>
                <a14:m>
                  <m:oMath xmlns:m="http://schemas.openxmlformats.org/officeDocument/2006/math">
                    <m:r>
                      <a:rPr lang="en-GB" i="1" smtClean="0">
                        <a:latin typeface="Cambria Math"/>
                        <a:ea typeface="Cambria Math"/>
                      </a:rPr>
                      <m:t>𝜎</m:t>
                    </m:r>
                  </m:oMath>
                </a14:m>
                <a:r>
                  <a:rPr lang="en-GB" dirty="0" smtClean="0"/>
                  <a:t>  Null detection - upper limit on n</a:t>
                </a:r>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4811489" y="5606142"/>
                <a:ext cx="4405658" cy="400110"/>
              </a:xfrm>
              <a:prstGeom prst="rect">
                <a:avLst/>
              </a:prstGeom>
              <a:blipFill rotWithShape="1">
                <a:blip r:embed="rId5"/>
                <a:stretch>
                  <a:fillRect l="-1383" t="-6154" b="-29231"/>
                </a:stretch>
              </a:blipFill>
            </p:spPr>
            <p:txBody>
              <a:bodyPr/>
              <a:lstStyle/>
              <a:p>
                <a:r>
                  <a:rPr lang="en-GB">
                    <a:noFill/>
                  </a:rPr>
                  <a:t> </a:t>
                </a:r>
              </a:p>
            </p:txBody>
          </p:sp>
        </mc:Fallback>
      </mc:AlternateContent>
      <p:sp>
        <p:nvSpPr>
          <p:cNvPr id="3" name="TextBox 2"/>
          <p:cNvSpPr txBox="1"/>
          <p:nvPr/>
        </p:nvSpPr>
        <p:spPr>
          <a:xfrm>
            <a:off x="500733" y="2285995"/>
            <a:ext cx="3867505" cy="400110"/>
          </a:xfrm>
          <a:prstGeom prst="rect">
            <a:avLst/>
          </a:prstGeom>
          <a:noFill/>
        </p:spPr>
        <p:txBody>
          <a:bodyPr wrap="square" rtlCol="0">
            <a:spAutoFit/>
          </a:bodyPr>
          <a:lstStyle/>
          <a:p>
            <a:r>
              <a:rPr lang="en-GB" dirty="0" smtClean="0"/>
              <a:t>Characterise with parameter, n</a:t>
            </a:r>
            <a:endParaRPr lang="en-GB" dirty="0"/>
          </a:p>
        </p:txBody>
      </p:sp>
    </p:spTree>
    <p:extLst>
      <p:ext uri="{BB962C8B-B14F-4D97-AF65-F5344CB8AC3E}">
        <p14:creationId xmlns:p14="http://schemas.microsoft.com/office/powerpoint/2010/main" val="37677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LISA Symposium – Paris 2012</a:t>
            </a:r>
            <a:endParaRPr lang="en-GB"/>
          </a:p>
        </p:txBody>
      </p:sp>
      <p:sp>
        <p:nvSpPr>
          <p:cNvPr id="6" name="Slide Number Placeholder 5"/>
          <p:cNvSpPr>
            <a:spLocks noGrp="1"/>
          </p:cNvSpPr>
          <p:nvPr>
            <p:ph type="sldNum" sz="quarter" idx="11"/>
          </p:nvPr>
        </p:nvSpPr>
        <p:spPr/>
        <p:txBody>
          <a:bodyPr/>
          <a:lstStyle/>
          <a:p>
            <a:fld id="{03815FA0-212C-4648-971F-D88B380EDB66}" type="slidenum">
              <a:rPr lang="fr-FR"/>
              <a:pPr/>
              <a:t>41</a:t>
            </a:fld>
            <a:r>
              <a:rPr lang="fr-FR"/>
              <a:t>/33</a:t>
            </a:r>
          </a:p>
        </p:txBody>
      </p:sp>
      <p:sp>
        <p:nvSpPr>
          <p:cNvPr id="141314" name="Rectangle 2"/>
          <p:cNvSpPr>
            <a:spLocks noGrp="1" noChangeArrowheads="1"/>
          </p:cNvSpPr>
          <p:nvPr>
            <p:ph type="title"/>
          </p:nvPr>
        </p:nvSpPr>
        <p:spPr>
          <a:xfrm>
            <a:off x="647700" y="115888"/>
            <a:ext cx="8245475" cy="647700"/>
          </a:xfrm>
        </p:spPr>
        <p:txBody>
          <a:bodyPr/>
          <a:lstStyle/>
          <a:p>
            <a:r>
              <a:rPr lang="en-GB" dirty="0" smtClean="0"/>
              <a:t>Conclusions</a:t>
            </a:r>
            <a:endParaRPr lang="en-GB" dirty="0"/>
          </a:p>
        </p:txBody>
      </p:sp>
      <p:sp>
        <p:nvSpPr>
          <p:cNvPr id="141315" name="Rectangle 3"/>
          <p:cNvSpPr>
            <a:spLocks noGrp="1" noChangeArrowheads="1"/>
          </p:cNvSpPr>
          <p:nvPr>
            <p:ph type="body" sz="half" idx="1"/>
          </p:nvPr>
        </p:nvSpPr>
        <p:spPr>
          <a:xfrm>
            <a:off x="250825" y="836613"/>
            <a:ext cx="6913563" cy="5472112"/>
          </a:xfrm>
        </p:spPr>
        <p:txBody>
          <a:bodyPr/>
          <a:lstStyle/>
          <a:p>
            <a:pPr marL="304800" indent="-304800"/>
            <a:endParaRPr lang="en-GB"/>
          </a:p>
          <a:p>
            <a:pPr marL="1225550" lvl="2" indent="-266700">
              <a:buFont typeface="Wingdings" pitchFamily="2" charset="2"/>
              <a:buNone/>
            </a:pPr>
            <a:endParaRPr lang="en-GB"/>
          </a:p>
          <a:p>
            <a:pPr marL="304800" indent="-304800"/>
            <a:endParaRPr lang="en-GB"/>
          </a:p>
          <a:p>
            <a:pPr marL="1225550" lvl="2" indent="-266700"/>
            <a:endParaRPr lang="en-GB"/>
          </a:p>
        </p:txBody>
      </p:sp>
      <p:sp>
        <p:nvSpPr>
          <p:cNvPr id="141316" name="Text Box 4"/>
          <p:cNvSpPr txBox="1">
            <a:spLocks noChangeArrowheads="1"/>
          </p:cNvSpPr>
          <p:nvPr/>
        </p:nvSpPr>
        <p:spPr bwMode="auto">
          <a:xfrm>
            <a:off x="107950" y="981075"/>
            <a:ext cx="8266113"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spcBef>
                <a:spcPct val="20000"/>
              </a:spcBef>
              <a:buClr>
                <a:srgbClr val="D95121"/>
              </a:buClr>
              <a:buSzPct val="80000"/>
              <a:buFont typeface="Wingdings" pitchFamily="2" charset="2"/>
              <a:buChar char="l"/>
            </a:pPr>
            <a:r>
              <a:rPr lang="en-GB" dirty="0" smtClean="0">
                <a:solidFill>
                  <a:srgbClr val="3A94D5"/>
                </a:solidFill>
              </a:rPr>
              <a:t>  </a:t>
            </a:r>
            <a:r>
              <a:rPr lang="en-GB" dirty="0" smtClean="0"/>
              <a:t>LISA </a:t>
            </a:r>
            <a:r>
              <a:rPr lang="en-GB" dirty="0"/>
              <a:t>Pathfinder </a:t>
            </a:r>
            <a:r>
              <a:rPr lang="en-GB" dirty="0" smtClean="0"/>
              <a:t>offers a unique opportunity to fly a sensitive gravity gradient instrument through </a:t>
            </a:r>
            <a:r>
              <a:rPr lang="en-GB" dirty="0"/>
              <a:t>the Sun-Earth Saddle </a:t>
            </a:r>
            <a:r>
              <a:rPr lang="en-GB" dirty="0" smtClean="0"/>
              <a:t>Point</a:t>
            </a:r>
          </a:p>
          <a:p>
            <a:pPr lvl="2" eaLnBrk="1" hangingPunct="1">
              <a:spcBef>
                <a:spcPct val="20000"/>
              </a:spcBef>
              <a:buClr>
                <a:srgbClr val="D95121"/>
              </a:buClr>
              <a:buSzPct val="80000"/>
              <a:buFont typeface="Wingdings" pitchFamily="2" charset="2"/>
              <a:buChar char="l"/>
            </a:pPr>
            <a:r>
              <a:rPr lang="en-GB" dirty="0" smtClean="0">
                <a:solidFill>
                  <a:srgbClr val="3A94D5"/>
                </a:solidFill>
              </a:rPr>
              <a:t> Very timely given evolving dark matter search programs</a:t>
            </a:r>
          </a:p>
          <a:p>
            <a:pPr lvl="2" eaLnBrk="1" hangingPunct="1">
              <a:spcBef>
                <a:spcPct val="20000"/>
              </a:spcBef>
              <a:buClr>
                <a:srgbClr val="D95121"/>
              </a:buClr>
              <a:buSzPct val="80000"/>
              <a:buFont typeface="Wingdings" pitchFamily="2" charset="2"/>
              <a:buChar char="l"/>
            </a:pPr>
            <a:r>
              <a:rPr lang="en-GB" dirty="0" smtClean="0">
                <a:solidFill>
                  <a:srgbClr val="3A94D5"/>
                </a:solidFill>
              </a:rPr>
              <a:t> A positive result will be of enormous and far reaching importance</a:t>
            </a:r>
          </a:p>
          <a:p>
            <a:pPr lvl="2" eaLnBrk="1" hangingPunct="1">
              <a:spcBef>
                <a:spcPct val="20000"/>
              </a:spcBef>
              <a:buClr>
                <a:srgbClr val="D95121"/>
              </a:buClr>
              <a:buSzPct val="80000"/>
              <a:buFont typeface="Wingdings" pitchFamily="2" charset="2"/>
              <a:buChar char="l"/>
            </a:pPr>
            <a:r>
              <a:rPr lang="en-GB" dirty="0" smtClean="0">
                <a:solidFill>
                  <a:srgbClr val="3A94D5"/>
                </a:solidFill>
              </a:rPr>
              <a:t> A null result will be conclusive for Type I and II transfer functions</a:t>
            </a:r>
          </a:p>
          <a:p>
            <a:pPr lvl="2" eaLnBrk="1" hangingPunct="1">
              <a:spcBef>
                <a:spcPct val="20000"/>
              </a:spcBef>
              <a:buClr>
                <a:srgbClr val="D95121"/>
              </a:buClr>
              <a:buSzPct val="80000"/>
              <a:buFont typeface="Wingdings" pitchFamily="2" charset="2"/>
              <a:buChar char="l"/>
            </a:pPr>
            <a:r>
              <a:rPr lang="en-GB" dirty="0">
                <a:solidFill>
                  <a:srgbClr val="3A94D5"/>
                </a:solidFill>
              </a:rPr>
              <a:t> </a:t>
            </a:r>
            <a:r>
              <a:rPr lang="en-GB" dirty="0" smtClean="0">
                <a:solidFill>
                  <a:srgbClr val="3A94D5"/>
                </a:solidFill>
              </a:rPr>
              <a:t>Type III transfer functions will be heavily constrained</a:t>
            </a:r>
            <a:endParaRPr lang="en-GB" dirty="0">
              <a:solidFill>
                <a:srgbClr val="3A94D5"/>
              </a:solidFill>
            </a:endParaRPr>
          </a:p>
          <a:p>
            <a:pPr lvl="1" eaLnBrk="1" hangingPunct="1">
              <a:spcBef>
                <a:spcPct val="20000"/>
              </a:spcBef>
              <a:buClr>
                <a:srgbClr val="D95121"/>
              </a:buClr>
              <a:buSzPct val="80000"/>
              <a:buFont typeface="Wingdings" pitchFamily="2" charset="2"/>
              <a:buNone/>
            </a:pPr>
            <a:endParaRPr lang="en-GB" dirty="0">
              <a:solidFill>
                <a:srgbClr val="3A94D5"/>
              </a:solidFill>
            </a:endParaRPr>
          </a:p>
          <a:p>
            <a:pPr lvl="1" eaLnBrk="1" hangingPunct="1">
              <a:spcBef>
                <a:spcPct val="20000"/>
              </a:spcBef>
              <a:buClr>
                <a:srgbClr val="D95121"/>
              </a:buClr>
              <a:buSzPct val="80000"/>
              <a:buFont typeface="Wingdings" pitchFamily="2" charset="2"/>
              <a:buChar char="l"/>
            </a:pPr>
            <a:r>
              <a:rPr lang="en-GB" dirty="0">
                <a:solidFill>
                  <a:srgbClr val="3A94D5"/>
                </a:solidFill>
              </a:rPr>
              <a:t> </a:t>
            </a:r>
            <a:r>
              <a:rPr lang="en-GB" dirty="0" smtClean="0">
                <a:solidFill>
                  <a:srgbClr val="3A94D5"/>
                </a:solidFill>
              </a:rPr>
              <a:t> </a:t>
            </a:r>
            <a:r>
              <a:rPr lang="en-GB" dirty="0" smtClean="0"/>
              <a:t>A new measurement of Big G to 1 in 10</a:t>
            </a:r>
            <a:r>
              <a:rPr lang="en-GB" baseline="30000" dirty="0" smtClean="0"/>
              <a:t>4</a:t>
            </a:r>
            <a:r>
              <a:rPr lang="en-GB" dirty="0" smtClean="0"/>
              <a:t> requires a few months of dedicated time and would be a useful addition to the current suite of measurements</a:t>
            </a:r>
            <a:endParaRPr lang="en-GB" dirty="0"/>
          </a:p>
          <a:p>
            <a:pPr lvl="1" eaLnBrk="1" hangingPunct="1">
              <a:spcBef>
                <a:spcPct val="20000"/>
              </a:spcBef>
              <a:buClr>
                <a:srgbClr val="D95121"/>
              </a:buClr>
              <a:buSzPct val="80000"/>
              <a:buFont typeface="Wingdings" pitchFamily="2" charset="2"/>
              <a:buNone/>
            </a:pPr>
            <a:endParaRPr lang="en-GB" dirty="0">
              <a:solidFill>
                <a:srgbClr val="3A94D5"/>
              </a:solidFill>
            </a:endParaRPr>
          </a:p>
          <a:p>
            <a:pPr lvl="1" eaLnBrk="1" hangingPunct="1">
              <a:spcBef>
                <a:spcPct val="20000"/>
              </a:spcBef>
              <a:buClr>
                <a:srgbClr val="D95121"/>
              </a:buClr>
              <a:buSzPct val="80000"/>
              <a:buFont typeface="Wingdings" pitchFamily="2" charset="2"/>
              <a:buChar char="l"/>
            </a:pPr>
            <a:r>
              <a:rPr lang="en-GB" dirty="0">
                <a:solidFill>
                  <a:srgbClr val="3A94D5"/>
                </a:solidFill>
              </a:rPr>
              <a:t> </a:t>
            </a:r>
            <a:r>
              <a:rPr lang="en-GB" dirty="0" smtClean="0"/>
              <a:t>A large scale 1/r</a:t>
            </a:r>
            <a:r>
              <a:rPr lang="en-GB" baseline="30000" dirty="0" smtClean="0"/>
              <a:t>2</a:t>
            </a:r>
            <a:r>
              <a:rPr lang="en-GB" dirty="0" smtClean="0"/>
              <a:t> measurement during the SP transfer is challenging and would probably need more motivation to justify</a:t>
            </a:r>
            <a:endParaRPr lang="en-GB" dirty="0">
              <a:solidFill>
                <a:srgbClr val="3A94D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3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3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3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31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31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13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LISA Symposium – Paris 2012</a:t>
            </a:r>
            <a:endParaRPr lang="en-GB"/>
          </a:p>
        </p:txBody>
      </p:sp>
      <p:sp>
        <p:nvSpPr>
          <p:cNvPr id="6" name="Slide Number Placeholder 5"/>
          <p:cNvSpPr>
            <a:spLocks noGrp="1"/>
          </p:cNvSpPr>
          <p:nvPr>
            <p:ph type="sldNum" sz="quarter" idx="11"/>
          </p:nvPr>
        </p:nvSpPr>
        <p:spPr/>
        <p:txBody>
          <a:bodyPr/>
          <a:lstStyle/>
          <a:p>
            <a:fld id="{2B20DCEC-BED4-4002-8C3D-DBEEA987A3F4}" type="slidenum">
              <a:rPr lang="fr-FR"/>
              <a:pPr/>
              <a:t>42</a:t>
            </a:fld>
            <a:r>
              <a:rPr lang="fr-FR" dirty="0"/>
              <a:t>/33</a:t>
            </a:r>
          </a:p>
        </p:txBody>
      </p:sp>
      <p:sp>
        <p:nvSpPr>
          <p:cNvPr id="130050" name="Rectangle 2"/>
          <p:cNvSpPr>
            <a:spLocks noGrp="1" noChangeArrowheads="1"/>
          </p:cNvSpPr>
          <p:nvPr>
            <p:ph type="title"/>
          </p:nvPr>
        </p:nvSpPr>
        <p:spPr>
          <a:xfrm>
            <a:off x="647700" y="115888"/>
            <a:ext cx="8245475" cy="647700"/>
          </a:xfrm>
        </p:spPr>
        <p:txBody>
          <a:bodyPr/>
          <a:lstStyle/>
          <a:p>
            <a:r>
              <a:rPr lang="en-GB"/>
              <a:t>Summary and Conclusions</a:t>
            </a:r>
          </a:p>
        </p:txBody>
      </p:sp>
      <p:sp>
        <p:nvSpPr>
          <p:cNvPr id="130051" name="Rectangle 3"/>
          <p:cNvSpPr>
            <a:spLocks noGrp="1" noChangeArrowheads="1"/>
          </p:cNvSpPr>
          <p:nvPr>
            <p:ph type="body" sz="half" idx="1"/>
          </p:nvPr>
        </p:nvSpPr>
        <p:spPr>
          <a:xfrm>
            <a:off x="250825" y="836613"/>
            <a:ext cx="6913563" cy="5472112"/>
          </a:xfrm>
        </p:spPr>
        <p:txBody>
          <a:bodyPr/>
          <a:lstStyle/>
          <a:p>
            <a:pPr marL="304800" indent="-304800"/>
            <a:endParaRPr lang="en-GB"/>
          </a:p>
          <a:p>
            <a:pPr marL="1225550" lvl="2" indent="-266700">
              <a:buFont typeface="Wingdings" pitchFamily="2" charset="2"/>
              <a:buNone/>
            </a:pPr>
            <a:endParaRPr lang="en-GB"/>
          </a:p>
          <a:p>
            <a:pPr marL="304800" indent="-304800"/>
            <a:endParaRPr lang="en-GB"/>
          </a:p>
          <a:p>
            <a:pPr marL="1225550" lvl="2" indent="-266700"/>
            <a:endParaRPr lang="en-GB"/>
          </a:p>
        </p:txBody>
      </p:sp>
      <p:sp>
        <p:nvSpPr>
          <p:cNvPr id="130052" name="Text Box 4"/>
          <p:cNvSpPr txBox="1">
            <a:spLocks noChangeArrowheads="1"/>
          </p:cNvSpPr>
          <p:nvPr/>
        </p:nvSpPr>
        <p:spPr bwMode="auto">
          <a:xfrm>
            <a:off x="107950" y="981075"/>
            <a:ext cx="8266113" cy="533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rgbClr val="D95121"/>
              </a:buClr>
              <a:buSzPct val="80000"/>
              <a:buFont typeface="Wingdings" pitchFamily="2" charset="2"/>
              <a:buNone/>
            </a:pPr>
            <a:r>
              <a:rPr lang="en-GB" b="1">
                <a:solidFill>
                  <a:schemeClr val="accent2"/>
                </a:solidFill>
              </a:rPr>
              <a:t>Having demonstrated the basic feasibility of the proposal, a few questions remain (feedback welcome!):</a:t>
            </a:r>
          </a:p>
          <a:p>
            <a:pPr eaLnBrk="1" hangingPunct="1">
              <a:spcBef>
                <a:spcPct val="20000"/>
              </a:spcBef>
              <a:buClr>
                <a:srgbClr val="D95121"/>
              </a:buClr>
              <a:buSzPct val="80000"/>
              <a:buFont typeface="Wingdings" pitchFamily="2" charset="2"/>
              <a:buNone/>
            </a:pPr>
            <a:endParaRPr lang="en-GB" b="1">
              <a:solidFill>
                <a:schemeClr val="accent2"/>
              </a:solidFill>
            </a:endParaRPr>
          </a:p>
          <a:p>
            <a:pPr lvl="1" eaLnBrk="1" hangingPunct="1">
              <a:spcBef>
                <a:spcPct val="20000"/>
              </a:spcBef>
              <a:buClr>
                <a:srgbClr val="D95121"/>
              </a:buClr>
              <a:buSzPct val="80000"/>
              <a:buFont typeface="Wingdings" pitchFamily="2" charset="2"/>
              <a:buChar char="l"/>
            </a:pPr>
            <a:r>
              <a:rPr lang="en-GB">
                <a:solidFill>
                  <a:srgbClr val="3A94D5"/>
                </a:solidFill>
              </a:rPr>
              <a:t> Is the scientific motivation for such a MOND/TEVES test strong enough? The mission would be extended by just over a year, for a one-off experiment lasting around 1000s, at a financial cost estimated at </a:t>
            </a:r>
            <a:r>
              <a:rPr lang="en-GB">
                <a:solidFill>
                  <a:srgbClr val="3A94D5"/>
                </a:solidFill>
                <a:cs typeface="Arial" charset="0"/>
              </a:rPr>
              <a:t>≤</a:t>
            </a:r>
            <a:r>
              <a:rPr lang="en-GB">
                <a:solidFill>
                  <a:srgbClr val="3A94D5"/>
                </a:solidFill>
              </a:rPr>
              <a:t>10</a:t>
            </a:r>
            <a:r>
              <a:rPr lang="en-GB" baseline="30000">
                <a:solidFill>
                  <a:srgbClr val="3A94D5"/>
                </a:solidFill>
              </a:rPr>
              <a:t>7</a:t>
            </a:r>
            <a:r>
              <a:rPr lang="en-GB">
                <a:solidFill>
                  <a:srgbClr val="3A94D5"/>
                </a:solidFill>
              </a:rPr>
              <a:t>€</a:t>
            </a:r>
          </a:p>
          <a:p>
            <a:pPr lvl="1" eaLnBrk="1" hangingPunct="1">
              <a:spcBef>
                <a:spcPct val="20000"/>
              </a:spcBef>
              <a:buClr>
                <a:srgbClr val="D95121"/>
              </a:buClr>
              <a:buSzPct val="80000"/>
              <a:buFont typeface="Wingdings" pitchFamily="2" charset="2"/>
              <a:buNone/>
            </a:pPr>
            <a:endParaRPr lang="en-GB">
              <a:solidFill>
                <a:srgbClr val="3A94D5"/>
              </a:solidFill>
            </a:endParaRPr>
          </a:p>
          <a:p>
            <a:pPr lvl="1" eaLnBrk="1" hangingPunct="1">
              <a:spcBef>
                <a:spcPct val="20000"/>
              </a:spcBef>
              <a:buClr>
                <a:srgbClr val="D95121"/>
              </a:buClr>
              <a:buSzPct val="80000"/>
              <a:buFont typeface="Wingdings" pitchFamily="2" charset="2"/>
              <a:buChar char="l"/>
            </a:pPr>
            <a:r>
              <a:rPr lang="en-GB">
                <a:solidFill>
                  <a:srgbClr val="3A94D5"/>
                </a:solidFill>
              </a:rPr>
              <a:t> This proposal suffers, to some extent, from the common “Fundamental Physics in Space syndrome”: a positive detection would represent a major breakthrough, a null result would be less interesting – but (relatively) low cost!  </a:t>
            </a:r>
          </a:p>
          <a:p>
            <a:pPr lvl="1" eaLnBrk="1" hangingPunct="1">
              <a:spcBef>
                <a:spcPct val="20000"/>
              </a:spcBef>
              <a:buClr>
                <a:srgbClr val="D95121"/>
              </a:buClr>
              <a:buSzPct val="80000"/>
              <a:buFont typeface="Wingdings" pitchFamily="2" charset="2"/>
              <a:buNone/>
            </a:pPr>
            <a:endParaRPr lang="en-GB">
              <a:solidFill>
                <a:srgbClr val="3A94D5"/>
              </a:solidFill>
            </a:endParaRPr>
          </a:p>
          <a:p>
            <a:pPr lvl="1" eaLnBrk="1" hangingPunct="1">
              <a:spcBef>
                <a:spcPct val="20000"/>
              </a:spcBef>
              <a:buClr>
                <a:srgbClr val="D95121"/>
              </a:buClr>
              <a:buSzPct val="80000"/>
              <a:buFont typeface="Wingdings" pitchFamily="2" charset="2"/>
              <a:buChar char="l"/>
            </a:pPr>
            <a:r>
              <a:rPr lang="en-GB">
                <a:solidFill>
                  <a:srgbClr val="3A94D5"/>
                </a:solidFill>
              </a:rPr>
              <a:t> Are there other meaningful GR tests that would benefit from the special gravitational environment found around SPs? If so, this would increase the motivation to make the trip to the SP!</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LISA Symposium – Paris 2012</a:t>
            </a:r>
            <a:endParaRPr lang="en-GB"/>
          </a:p>
        </p:txBody>
      </p:sp>
      <p:sp>
        <p:nvSpPr>
          <p:cNvPr id="9" name="Slide Number Placeholder 4"/>
          <p:cNvSpPr>
            <a:spLocks noGrp="1"/>
          </p:cNvSpPr>
          <p:nvPr>
            <p:ph type="sldNum" sz="quarter" idx="11"/>
          </p:nvPr>
        </p:nvSpPr>
        <p:spPr/>
        <p:txBody>
          <a:bodyPr/>
          <a:lstStyle/>
          <a:p>
            <a:fld id="{5AA6FF7E-C26B-46B0-8E4B-D6158F2CE9BC}" type="slidenum">
              <a:rPr lang="fr-FR"/>
              <a:pPr/>
              <a:t>5</a:t>
            </a:fld>
            <a:r>
              <a:rPr lang="fr-FR"/>
              <a:t>/33</a:t>
            </a:r>
          </a:p>
        </p:txBody>
      </p:sp>
      <p:sp>
        <p:nvSpPr>
          <p:cNvPr id="79874" name="Rectangle 2"/>
          <p:cNvSpPr>
            <a:spLocks noGrp="1" noChangeArrowheads="1"/>
          </p:cNvSpPr>
          <p:nvPr>
            <p:ph type="title"/>
          </p:nvPr>
        </p:nvSpPr>
        <p:spPr/>
        <p:txBody>
          <a:bodyPr/>
          <a:lstStyle/>
          <a:p>
            <a:r>
              <a:rPr lang="en-US" dirty="0" smtClean="0"/>
              <a:t>Motivation</a:t>
            </a:r>
            <a:endParaRPr lang="en-US" dirty="0"/>
          </a:p>
        </p:txBody>
      </p:sp>
      <p:sp>
        <p:nvSpPr>
          <p:cNvPr id="79875" name="Rectangle 3"/>
          <p:cNvSpPr>
            <a:spLocks noGrp="1" noChangeArrowheads="1"/>
          </p:cNvSpPr>
          <p:nvPr>
            <p:ph type="body" idx="1"/>
          </p:nvPr>
        </p:nvSpPr>
        <p:spPr>
          <a:xfrm>
            <a:off x="611188" y="904875"/>
            <a:ext cx="7848600" cy="5708650"/>
          </a:xfrm>
        </p:spPr>
        <p:txBody>
          <a:bodyPr/>
          <a:lstStyle/>
          <a:p>
            <a:pPr>
              <a:spcBef>
                <a:spcPts val="600"/>
              </a:spcBef>
              <a:spcAft>
                <a:spcPts val="600"/>
              </a:spcAft>
            </a:pPr>
            <a:r>
              <a:rPr lang="en-GB" sz="2400" dirty="0">
                <a:solidFill>
                  <a:schemeClr val="accent2"/>
                </a:solidFill>
              </a:rPr>
              <a:t>L</a:t>
            </a:r>
            <a:r>
              <a:rPr lang="en-GB" sz="2400" dirty="0">
                <a:solidFill>
                  <a:srgbClr val="333399"/>
                </a:solidFill>
              </a:rPr>
              <a:t>ISA</a:t>
            </a:r>
            <a:r>
              <a:rPr lang="en-GB" sz="2400" dirty="0">
                <a:solidFill>
                  <a:schemeClr val="accent2"/>
                </a:solidFill>
              </a:rPr>
              <a:t> Path</a:t>
            </a:r>
            <a:r>
              <a:rPr lang="en-GB" sz="2400" dirty="0">
                <a:solidFill>
                  <a:schemeClr val="accent5">
                    <a:lumMod val="25000"/>
                  </a:schemeClr>
                </a:solidFill>
              </a:rPr>
              <a:t>fin</a:t>
            </a:r>
            <a:r>
              <a:rPr lang="en-GB" sz="2400" dirty="0">
                <a:solidFill>
                  <a:schemeClr val="accent2"/>
                </a:solidFill>
              </a:rPr>
              <a:t>der </a:t>
            </a:r>
            <a:r>
              <a:rPr lang="en-GB" sz="2400" dirty="0" smtClean="0">
                <a:solidFill>
                  <a:schemeClr val="accent2"/>
                </a:solidFill>
              </a:rPr>
              <a:t>offers </a:t>
            </a:r>
            <a:r>
              <a:rPr lang="en-GB" sz="2400" dirty="0">
                <a:solidFill>
                  <a:schemeClr val="accent2"/>
                </a:solidFill>
              </a:rPr>
              <a:t>the following </a:t>
            </a:r>
            <a:r>
              <a:rPr lang="en-GB" sz="2400" dirty="0" smtClean="0">
                <a:solidFill>
                  <a:schemeClr val="accent2"/>
                </a:solidFill>
              </a:rPr>
              <a:t>measurement capability (ESA-SCI(2007)1</a:t>
            </a:r>
            <a:r>
              <a:rPr lang="en-GB" sz="2400" dirty="0">
                <a:solidFill>
                  <a:schemeClr val="accent2"/>
                </a:solidFill>
              </a:rPr>
              <a:t>):</a:t>
            </a:r>
          </a:p>
          <a:p>
            <a:pPr lvl="1">
              <a:spcBef>
                <a:spcPts val="600"/>
              </a:spcBef>
              <a:spcAft>
                <a:spcPts val="600"/>
              </a:spcAft>
            </a:pPr>
            <a:r>
              <a:rPr lang="en-GB" sz="2400" b="1" dirty="0" smtClean="0">
                <a:solidFill>
                  <a:schemeClr val="accent2"/>
                </a:solidFill>
              </a:rPr>
              <a:t>Differential </a:t>
            </a:r>
            <a:r>
              <a:rPr lang="en-GB" sz="2400" b="1" dirty="0">
                <a:solidFill>
                  <a:schemeClr val="accent2"/>
                </a:solidFill>
              </a:rPr>
              <a:t>Force Measurement Sensitivity:</a:t>
            </a:r>
            <a:endParaRPr lang="en-GB" sz="2400" dirty="0"/>
          </a:p>
          <a:p>
            <a:pPr lvl="1">
              <a:spcBef>
                <a:spcPts val="600"/>
              </a:spcBef>
              <a:spcAft>
                <a:spcPts val="600"/>
              </a:spcAft>
              <a:buFont typeface="Wingdings" pitchFamily="2" charset="2"/>
              <a:buNone/>
            </a:pPr>
            <a:r>
              <a:rPr lang="en-GB" sz="2400" dirty="0">
                <a:cs typeface="Arial" charset="0"/>
              </a:rPr>
              <a:t>			≈</a:t>
            </a:r>
            <a:r>
              <a:rPr lang="en-GB" sz="2400" dirty="0"/>
              <a:t> 1.3x10</a:t>
            </a:r>
            <a:r>
              <a:rPr lang="en-GB" sz="2400" baseline="30000" dirty="0"/>
              <a:t>-14</a:t>
            </a:r>
            <a:r>
              <a:rPr lang="en-GB" sz="2400" dirty="0"/>
              <a:t>N / </a:t>
            </a:r>
            <a:r>
              <a:rPr lang="en-GB" sz="2400" dirty="0">
                <a:cs typeface="Arial" charset="0"/>
              </a:rPr>
              <a:t>√</a:t>
            </a:r>
            <a:r>
              <a:rPr lang="en-GB" sz="2400" dirty="0"/>
              <a:t>Hz around 1mHz</a:t>
            </a:r>
          </a:p>
          <a:p>
            <a:pPr lvl="1">
              <a:spcBef>
                <a:spcPts val="600"/>
              </a:spcBef>
              <a:spcAft>
                <a:spcPts val="600"/>
              </a:spcAft>
            </a:pPr>
            <a:r>
              <a:rPr lang="en-GB" sz="2400" b="1" dirty="0" smtClean="0">
                <a:solidFill>
                  <a:schemeClr val="accent2"/>
                </a:solidFill>
              </a:rPr>
              <a:t>Drag-Free </a:t>
            </a:r>
            <a:r>
              <a:rPr lang="en-GB" sz="2400" b="1" dirty="0">
                <a:solidFill>
                  <a:schemeClr val="accent2"/>
                </a:solidFill>
              </a:rPr>
              <a:t>Platform Stability:</a:t>
            </a:r>
            <a:r>
              <a:rPr lang="en-GB" sz="2400" dirty="0">
                <a:solidFill>
                  <a:schemeClr val="accent2"/>
                </a:solidFill>
              </a:rPr>
              <a:t> 					</a:t>
            </a:r>
            <a:r>
              <a:rPr lang="en-GB" sz="2400" dirty="0"/>
              <a:t>Platform Free-Fall Quality of				</a:t>
            </a:r>
            <a:r>
              <a:rPr lang="en-GB" sz="2400" dirty="0" smtClean="0">
                <a:cs typeface="Arial" charset="0"/>
              </a:rPr>
              <a:t>≈</a:t>
            </a:r>
            <a:r>
              <a:rPr lang="en-GB" sz="2400" dirty="0" smtClean="0"/>
              <a:t> </a:t>
            </a:r>
            <a:r>
              <a:rPr lang="en-GB" sz="2400" dirty="0"/>
              <a:t>10</a:t>
            </a:r>
            <a:r>
              <a:rPr lang="en-GB" sz="2400" baseline="30000" dirty="0"/>
              <a:t>-13</a:t>
            </a:r>
            <a:r>
              <a:rPr lang="en-GB" sz="2400" dirty="0"/>
              <a:t>ms</a:t>
            </a:r>
            <a:r>
              <a:rPr lang="en-GB" sz="2400" baseline="30000" dirty="0"/>
              <a:t>-2</a:t>
            </a:r>
            <a:r>
              <a:rPr lang="en-GB" sz="2400" dirty="0"/>
              <a:t>/ </a:t>
            </a:r>
            <a:r>
              <a:rPr lang="en-GB" sz="2400" dirty="0">
                <a:cs typeface="Arial" charset="0"/>
              </a:rPr>
              <a:t>√</a:t>
            </a:r>
            <a:r>
              <a:rPr lang="en-GB" sz="2400" dirty="0"/>
              <a:t>Hz around 1mHz				</a:t>
            </a:r>
            <a:r>
              <a:rPr lang="en-GB" sz="2400" dirty="0" smtClean="0">
                <a:cs typeface="Arial" charset="0"/>
              </a:rPr>
              <a:t>≈</a:t>
            </a:r>
            <a:r>
              <a:rPr lang="en-GB" sz="2400" dirty="0" smtClean="0"/>
              <a:t> </a:t>
            </a:r>
            <a:r>
              <a:rPr lang="en-GB" sz="2400" dirty="0"/>
              <a:t>10</a:t>
            </a:r>
            <a:r>
              <a:rPr lang="en-GB" sz="2400" baseline="30000" dirty="0"/>
              <a:t>-9</a:t>
            </a:r>
            <a:r>
              <a:rPr lang="en-GB" sz="2400" dirty="0"/>
              <a:t>ms</a:t>
            </a:r>
            <a:r>
              <a:rPr lang="en-GB" sz="2400" baseline="30000" dirty="0"/>
              <a:t>-2</a:t>
            </a:r>
            <a:r>
              <a:rPr lang="en-GB" sz="2400" dirty="0"/>
              <a:t> at DC</a:t>
            </a:r>
          </a:p>
          <a:p>
            <a:pPr lvl="1">
              <a:spcBef>
                <a:spcPts val="600"/>
              </a:spcBef>
              <a:spcAft>
                <a:spcPts val="600"/>
              </a:spcAft>
            </a:pPr>
            <a:r>
              <a:rPr lang="en-GB" sz="2400" b="1" dirty="0" smtClean="0">
                <a:solidFill>
                  <a:schemeClr val="accent2"/>
                </a:solidFill>
              </a:rPr>
              <a:t>Gravity </a:t>
            </a:r>
            <a:r>
              <a:rPr lang="en-GB" sz="2400" b="1" dirty="0">
                <a:solidFill>
                  <a:schemeClr val="accent2"/>
                </a:solidFill>
              </a:rPr>
              <a:t>Gradiometer Sensitivity:					</a:t>
            </a:r>
            <a:r>
              <a:rPr lang="en-GB" sz="2400" dirty="0" smtClean="0">
                <a:cs typeface="Arial" charset="0"/>
              </a:rPr>
              <a:t>≈</a:t>
            </a:r>
            <a:r>
              <a:rPr lang="en-GB" sz="2400" dirty="0" smtClean="0"/>
              <a:t> </a:t>
            </a:r>
            <a:r>
              <a:rPr lang="en-GB" sz="2400" dirty="0"/>
              <a:t>1.5x10</a:t>
            </a:r>
            <a:r>
              <a:rPr lang="en-GB" sz="2400" baseline="30000" dirty="0"/>
              <a:t>-14</a:t>
            </a:r>
            <a:r>
              <a:rPr lang="en-GB" sz="2400" dirty="0"/>
              <a:t>s</a:t>
            </a:r>
            <a:r>
              <a:rPr lang="en-GB" sz="2400" baseline="30000" dirty="0"/>
              <a:t>-2</a:t>
            </a:r>
            <a:r>
              <a:rPr lang="en-GB" sz="2400" dirty="0"/>
              <a:t>/ </a:t>
            </a:r>
            <a:r>
              <a:rPr lang="en-GB" sz="2400" dirty="0">
                <a:cs typeface="Arial" charset="0"/>
              </a:rPr>
              <a:t>√</a:t>
            </a:r>
            <a:r>
              <a:rPr lang="en-GB" sz="2400" dirty="0"/>
              <a:t>Hz around 1mHz</a:t>
            </a:r>
          </a:p>
          <a:p>
            <a:pPr lvl="1">
              <a:spcBef>
                <a:spcPts val="600"/>
              </a:spcBef>
              <a:spcAft>
                <a:spcPts val="600"/>
              </a:spcAft>
            </a:pPr>
            <a:r>
              <a:rPr lang="en-GB" sz="2400" b="1" dirty="0" smtClean="0">
                <a:solidFill>
                  <a:schemeClr val="accent2"/>
                </a:solidFill>
              </a:rPr>
              <a:t>Spacecraft </a:t>
            </a:r>
            <a:r>
              <a:rPr lang="en-GB" sz="2400" b="1" dirty="0">
                <a:solidFill>
                  <a:schemeClr val="accent2"/>
                </a:solidFill>
              </a:rPr>
              <a:t>Master Clock:						</a:t>
            </a:r>
            <a:r>
              <a:rPr lang="en-GB" sz="2400" dirty="0">
                <a:cs typeface="Arial" charset="0"/>
              </a:rPr>
              <a:t>(stability TBC)</a:t>
            </a:r>
            <a:endParaRPr lang="en-GB" sz="2400" dirty="0"/>
          </a:p>
          <a:p>
            <a:pPr lvl="1"/>
            <a:r>
              <a:rPr lang="en-GB" b="1" dirty="0">
                <a:solidFill>
                  <a:schemeClr val="accent2"/>
                </a:solidFill>
              </a:rPr>
              <a:t>… </a:t>
            </a:r>
            <a:endParaRPr lang="en-US" i="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G Measurement</a:t>
            </a:r>
            <a:endParaRPr lang="en-GB" dirty="0"/>
          </a:p>
        </p:txBody>
      </p:sp>
      <p:sp>
        <p:nvSpPr>
          <p:cNvPr id="3" name="Content Placeholder 2"/>
          <p:cNvSpPr>
            <a:spLocks noGrp="1"/>
          </p:cNvSpPr>
          <p:nvPr>
            <p:ph idx="1"/>
          </p:nvPr>
        </p:nvSpPr>
        <p:spPr/>
        <p:txBody>
          <a:bodyPr/>
          <a:lstStyle/>
          <a:p>
            <a:r>
              <a:rPr lang="en-GB" sz="2400" dirty="0" smtClean="0">
                <a:solidFill>
                  <a:srgbClr val="333399"/>
                </a:solidFill>
              </a:rPr>
              <a:t>Use one mass as the ‘Source’ mass and the other as the ‘Test’ mass</a:t>
            </a:r>
            <a:endParaRPr lang="en-GB" sz="2400" dirty="0">
              <a:solidFill>
                <a:srgbClr val="333399"/>
              </a:solidFill>
            </a:endParaRPr>
          </a:p>
        </p:txBody>
      </p:sp>
      <p:sp>
        <p:nvSpPr>
          <p:cNvPr id="4" name="Date Placeholder 3"/>
          <p:cNvSpPr>
            <a:spLocks noGrp="1"/>
          </p:cNvSpPr>
          <p:nvPr>
            <p:ph type="dt" sz="half" idx="10"/>
          </p:nvPr>
        </p:nvSpPr>
        <p:spPr/>
        <p:txBody>
          <a:body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p>
            <a:fld id="{7A13C92D-457B-474B-98D1-806E99A85585}" type="slidenum">
              <a:rPr lang="fr-FR" smtClean="0"/>
              <a:pPr/>
              <a:t>6</a:t>
            </a:fld>
            <a:r>
              <a:rPr lang="fr-FR" smtClean="0"/>
              <a:t>/33</a:t>
            </a:r>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63" y="1974431"/>
            <a:ext cx="5719786" cy="401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483736" y="5116269"/>
                <a:ext cx="46808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𝑥</m:t>
                      </m:r>
                      <m:r>
                        <a:rPr lang="en-GB" b="0" i="1" smtClean="0">
                          <a:latin typeface="Cambria Math"/>
                          <a:ea typeface="Cambria Math"/>
                        </a:rPr>
                        <m:t>=1</m:t>
                      </m:r>
                      <m:r>
                        <m:rPr>
                          <m:nor/>
                        </m:rPr>
                        <a:rPr lang="en-GB" b="0" i="0" smtClean="0">
                          <a:latin typeface="Cambria Math"/>
                          <a:ea typeface="Cambria Math"/>
                        </a:rPr>
                        <m:t>mm</m:t>
                      </m:r>
                      <m:r>
                        <m:rPr>
                          <m:nor/>
                        </m:rPr>
                        <a:rPr lang="en-GB" b="0" i="0" smtClean="0">
                          <a:latin typeface="Cambria Math"/>
                          <a:ea typeface="Cambria Math"/>
                        </a:rPr>
                        <m:t> </m:t>
                      </m:r>
                      <m:r>
                        <m:rPr>
                          <m:nor/>
                        </m:rPr>
                        <a:rPr lang="en-GB" b="0" i="0" smtClean="0">
                          <a:latin typeface="Cambria Math"/>
                          <a:ea typeface="Cambria Math"/>
                        </a:rPr>
                        <m:t>to</m:t>
                      </m:r>
                      <m:r>
                        <m:rPr>
                          <m:nor/>
                        </m:rPr>
                        <a:rPr lang="en-GB" b="0" i="0" smtClean="0">
                          <a:latin typeface="Cambria Math"/>
                          <a:ea typeface="Cambria Math"/>
                        </a:rPr>
                        <m:t> </m:t>
                      </m:r>
                      <m:r>
                        <a:rPr lang="en-GB" b="0" i="1" smtClean="0">
                          <a:latin typeface="Cambria Math"/>
                          <a:ea typeface="Cambria Math"/>
                        </a:rPr>
                        <m:t>2</m:t>
                      </m:r>
                      <m:r>
                        <m:rPr>
                          <m:nor/>
                        </m:rPr>
                        <a:rPr lang="en-GB" b="0" i="0" smtClean="0">
                          <a:latin typeface="Cambria Math"/>
                          <a:ea typeface="Cambria Math"/>
                        </a:rPr>
                        <m:t>mm</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83736" y="5116269"/>
                <a:ext cx="4680856" cy="400110"/>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87834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G Measurement</a:t>
            </a:r>
            <a:endParaRPr lang="en-GB" dirty="0"/>
          </a:p>
        </p:txBody>
      </p:sp>
      <p:sp>
        <p:nvSpPr>
          <p:cNvPr id="3" name="Content Placeholder 2"/>
          <p:cNvSpPr>
            <a:spLocks noGrp="1"/>
          </p:cNvSpPr>
          <p:nvPr>
            <p:ph idx="1"/>
          </p:nvPr>
        </p:nvSpPr>
        <p:spPr/>
        <p:txBody>
          <a:bodyPr/>
          <a:lstStyle/>
          <a:p>
            <a:r>
              <a:rPr lang="en-GB" sz="2400" dirty="0" smtClean="0">
                <a:solidFill>
                  <a:srgbClr val="333399"/>
                </a:solidFill>
              </a:rPr>
              <a:t>Use one mass as the ‘Source’ mass and the other as the ‘Test’ mass</a:t>
            </a:r>
            <a:endParaRPr lang="en-GB" sz="2400" dirty="0">
              <a:solidFill>
                <a:srgbClr val="333399"/>
              </a:solidFill>
            </a:endParaRPr>
          </a:p>
        </p:txBody>
      </p:sp>
      <p:sp>
        <p:nvSpPr>
          <p:cNvPr id="4" name="Date Placeholder 3"/>
          <p:cNvSpPr>
            <a:spLocks noGrp="1"/>
          </p:cNvSpPr>
          <p:nvPr>
            <p:ph type="dt" sz="half" idx="10"/>
          </p:nvPr>
        </p:nvSpPr>
        <p:spPr/>
        <p:txBody>
          <a:body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p>
            <a:fld id="{7A13C92D-457B-474B-98D1-806E99A85585}" type="slidenum">
              <a:rPr lang="fr-FR" smtClean="0"/>
              <a:pPr/>
              <a:t>7</a:t>
            </a:fld>
            <a:r>
              <a:rPr lang="fr-FR" smtClean="0"/>
              <a:t>/33</a:t>
            </a:r>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262" y="1961483"/>
            <a:ext cx="506730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5954512" y="4813533"/>
                <a:ext cx="3603168" cy="7544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𝑥</m:t>
                      </m:r>
                      <m:r>
                        <a:rPr lang="en-GB" b="0" i="1" smtClean="0">
                          <a:latin typeface="Cambria Math"/>
                          <a:ea typeface="Cambria Math"/>
                        </a:rPr>
                        <m:t>=1</m:t>
                      </m:r>
                      <m:r>
                        <m:rPr>
                          <m:nor/>
                        </m:rPr>
                        <a:rPr lang="en-GB" b="0" i="0" smtClean="0">
                          <a:latin typeface="Cambria Math"/>
                          <a:ea typeface="Cambria Math"/>
                        </a:rPr>
                        <m:t>mm</m:t>
                      </m:r>
                      <m:r>
                        <a:rPr lang="en-GB" b="0" i="1" smtClean="0">
                          <a:latin typeface="Cambria Math"/>
                          <a:ea typeface="Cambria Math"/>
                        </a:rPr>
                        <m:t>→  </m:t>
                      </m:r>
                    </m:oMath>
                  </m:oMathPara>
                </a14:m>
                <a:endParaRPr lang="en-GB"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r>
                        <a:rPr lang="en-GB" b="0" i="1" smtClean="0">
                          <a:latin typeface="Cambria Math"/>
                          <a:ea typeface="Cambria Math"/>
                        </a:rPr>
                        <m:t>𝑎</m:t>
                      </m:r>
                      <m:r>
                        <a:rPr lang="en-GB" b="0" i="1" smtClean="0">
                          <a:latin typeface="Cambria Math"/>
                          <a:ea typeface="Cambria Math"/>
                        </a:rPr>
                        <m:t>=6.1×</m:t>
                      </m:r>
                      <m:sSup>
                        <m:sSupPr>
                          <m:ctrlPr>
                            <a:rPr lang="en-GB" b="0"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−13</m:t>
                          </m:r>
                        </m:sup>
                      </m:sSup>
                      <m:r>
                        <m:rPr>
                          <m:nor/>
                        </m:rPr>
                        <a:rPr lang="en-GB" b="0" i="0" smtClean="0">
                          <a:latin typeface="Cambria Math"/>
                          <a:ea typeface="Cambria Math"/>
                        </a:rPr>
                        <m:t>m</m:t>
                      </m:r>
                      <m:sSup>
                        <m:sSupPr>
                          <m:ctrlPr>
                            <a:rPr lang="en-GB" b="0" i="1" smtClean="0">
                              <a:latin typeface="Cambria Math"/>
                              <a:ea typeface="Cambria Math"/>
                            </a:rPr>
                          </m:ctrlPr>
                        </m:sSupPr>
                        <m:e>
                          <m:r>
                            <m:rPr>
                              <m:nor/>
                            </m:rPr>
                            <a:rPr lang="en-GB" b="0" i="0" smtClean="0">
                              <a:latin typeface="Cambria Math"/>
                              <a:ea typeface="Cambria Math"/>
                            </a:rPr>
                            <m:t>s</m:t>
                          </m:r>
                        </m:e>
                        <m:sup>
                          <m:r>
                            <m:rPr>
                              <m:nor/>
                            </m:rPr>
                            <a:rPr lang="en-GB" b="0" i="0" smtClean="0">
                              <a:latin typeface="Cambria Math"/>
                              <a:ea typeface="Cambria Math"/>
                            </a:rPr>
                            <m:t>−2</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954512" y="4813533"/>
                <a:ext cx="3603168" cy="754437"/>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63380" y="5715079"/>
                <a:ext cx="3363682" cy="7544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𝑥</m:t>
                      </m:r>
                      <m:r>
                        <a:rPr lang="en-GB" b="0" i="1" smtClean="0">
                          <a:latin typeface="Cambria Math"/>
                          <a:ea typeface="Cambria Math"/>
                        </a:rPr>
                        <m:t>=</m:t>
                      </m:r>
                      <m:r>
                        <m:rPr>
                          <m:nor/>
                        </m:rPr>
                        <a:rPr lang="en-GB" b="0" i="0" smtClean="0">
                          <a:latin typeface="Cambria Math"/>
                          <a:ea typeface="Cambria Math"/>
                        </a:rPr>
                        <m:t>2</m:t>
                      </m:r>
                      <m:r>
                        <m:rPr>
                          <m:nor/>
                        </m:rPr>
                        <a:rPr lang="en-GB" b="0" i="0" smtClean="0">
                          <a:latin typeface="Cambria Math"/>
                          <a:ea typeface="Cambria Math"/>
                        </a:rPr>
                        <m:t>mm</m:t>
                      </m:r>
                      <m:r>
                        <a:rPr lang="en-GB" b="0" i="1" smtClean="0">
                          <a:latin typeface="Cambria Math"/>
                          <a:ea typeface="Cambria Math"/>
                        </a:rPr>
                        <m:t>→  </m:t>
                      </m:r>
                    </m:oMath>
                  </m:oMathPara>
                </a14:m>
                <a:endParaRPr lang="en-GB"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GB" b="0" i="1" smtClean="0">
                          <a:latin typeface="Cambria Math"/>
                          <a:ea typeface="Cambria Math"/>
                        </a:rPr>
                        <m:t>∆</m:t>
                      </m:r>
                      <m:r>
                        <a:rPr lang="en-GB" b="0" i="1" smtClean="0">
                          <a:latin typeface="Cambria Math"/>
                          <a:ea typeface="Cambria Math"/>
                        </a:rPr>
                        <m:t>𝑎</m:t>
                      </m:r>
                      <m:r>
                        <a:rPr lang="en-GB" b="0" i="1" smtClean="0">
                          <a:latin typeface="Cambria Math"/>
                          <a:ea typeface="Cambria Math"/>
                        </a:rPr>
                        <m:t>=1.2×</m:t>
                      </m:r>
                      <m:sSup>
                        <m:sSupPr>
                          <m:ctrlPr>
                            <a:rPr lang="en-GB" b="0" i="1" smtClean="0">
                              <a:latin typeface="Cambria Math"/>
                              <a:ea typeface="Cambria Math"/>
                            </a:rPr>
                          </m:ctrlPr>
                        </m:sSupPr>
                        <m:e>
                          <m:r>
                            <a:rPr lang="en-GB" b="0" i="1" smtClean="0">
                              <a:latin typeface="Cambria Math"/>
                              <a:ea typeface="Cambria Math"/>
                            </a:rPr>
                            <m:t>10</m:t>
                          </m:r>
                        </m:e>
                        <m:sup>
                          <m:r>
                            <a:rPr lang="en-GB" b="0" i="1" smtClean="0">
                              <a:latin typeface="Cambria Math"/>
                              <a:ea typeface="Cambria Math"/>
                            </a:rPr>
                            <m:t>−12</m:t>
                          </m:r>
                        </m:sup>
                      </m:sSup>
                      <m:r>
                        <m:rPr>
                          <m:nor/>
                        </m:rPr>
                        <a:rPr lang="en-GB" b="0" i="0" smtClean="0">
                          <a:latin typeface="Cambria Math"/>
                          <a:ea typeface="Cambria Math"/>
                        </a:rPr>
                        <m:t>m</m:t>
                      </m:r>
                      <m:sSup>
                        <m:sSupPr>
                          <m:ctrlPr>
                            <a:rPr lang="en-GB" b="0" i="1" smtClean="0">
                              <a:latin typeface="Cambria Math"/>
                              <a:ea typeface="Cambria Math"/>
                            </a:rPr>
                          </m:ctrlPr>
                        </m:sSupPr>
                        <m:e>
                          <m:r>
                            <m:rPr>
                              <m:nor/>
                            </m:rPr>
                            <a:rPr lang="en-GB" b="0" i="0" smtClean="0">
                              <a:latin typeface="Cambria Math"/>
                              <a:ea typeface="Cambria Math"/>
                            </a:rPr>
                            <m:t>s</m:t>
                          </m:r>
                        </m:e>
                        <m:sup>
                          <m:r>
                            <m:rPr>
                              <m:nor/>
                            </m:rPr>
                            <a:rPr lang="en-GB" b="0" i="0" smtClean="0">
                              <a:latin typeface="Cambria Math"/>
                              <a:ea typeface="Cambria Math"/>
                            </a:rPr>
                            <m:t>−2</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063380" y="5715079"/>
                <a:ext cx="3363682" cy="754437"/>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7116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G Measurement</a:t>
            </a:r>
            <a:endParaRPr lang="en-GB" dirty="0"/>
          </a:p>
        </p:txBody>
      </p:sp>
      <p:sp>
        <p:nvSpPr>
          <p:cNvPr id="3" name="Content Placeholder 2"/>
          <p:cNvSpPr>
            <a:spLocks noGrp="1"/>
          </p:cNvSpPr>
          <p:nvPr>
            <p:ph idx="1"/>
          </p:nvPr>
        </p:nvSpPr>
        <p:spPr/>
        <p:txBody>
          <a:bodyPr/>
          <a:lstStyle/>
          <a:p>
            <a:r>
              <a:rPr lang="en-GB" sz="2400" dirty="0" smtClean="0">
                <a:solidFill>
                  <a:srgbClr val="333399"/>
                </a:solidFill>
              </a:rPr>
              <a:t>A measurement to 1 part in 10</a:t>
            </a:r>
            <a:r>
              <a:rPr lang="en-GB" sz="2400" baseline="30000" dirty="0" smtClean="0">
                <a:solidFill>
                  <a:srgbClr val="333399"/>
                </a:solidFill>
              </a:rPr>
              <a:t>4 </a:t>
            </a:r>
            <a:r>
              <a:rPr lang="en-GB" sz="2400" dirty="0" smtClean="0">
                <a:solidFill>
                  <a:srgbClr val="333399"/>
                </a:solidFill>
              </a:rPr>
              <a:t>looks feasible</a:t>
            </a:r>
          </a:p>
          <a:p>
            <a:r>
              <a:rPr lang="en-GB" sz="2400" dirty="0" smtClean="0">
                <a:solidFill>
                  <a:srgbClr val="333399"/>
                </a:solidFill>
              </a:rPr>
              <a:t>This is not individually competitive</a:t>
            </a:r>
          </a:p>
          <a:p>
            <a:r>
              <a:rPr lang="en-GB" sz="2400" dirty="0" smtClean="0">
                <a:solidFill>
                  <a:srgbClr val="333399"/>
                </a:solidFill>
              </a:rPr>
              <a:t>Of similar order to discrepancy between other measurements</a:t>
            </a:r>
          </a:p>
          <a:p>
            <a:r>
              <a:rPr lang="en-GB" sz="2400" dirty="0" smtClean="0">
                <a:solidFill>
                  <a:srgbClr val="333399"/>
                </a:solidFill>
              </a:rPr>
              <a:t>Different scale length </a:t>
            </a:r>
          </a:p>
          <a:p>
            <a:r>
              <a:rPr lang="en-GB" sz="2400" dirty="0" smtClean="0">
                <a:solidFill>
                  <a:srgbClr val="333399"/>
                </a:solidFill>
              </a:rPr>
              <a:t>Different environment</a:t>
            </a:r>
          </a:p>
        </p:txBody>
      </p:sp>
      <p:sp>
        <p:nvSpPr>
          <p:cNvPr id="4" name="Date Placeholder 3"/>
          <p:cNvSpPr>
            <a:spLocks noGrp="1"/>
          </p:cNvSpPr>
          <p:nvPr>
            <p:ph type="dt" sz="half" idx="10"/>
          </p:nvPr>
        </p:nvSpPr>
        <p:spPr/>
        <p:txBody>
          <a:body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p>
            <a:fld id="{7A13C92D-457B-474B-98D1-806E99A85585}" type="slidenum">
              <a:rPr lang="fr-FR" smtClean="0"/>
              <a:pPr/>
              <a:t>8</a:t>
            </a:fld>
            <a:r>
              <a:rPr lang="fr-FR" smtClean="0"/>
              <a:t>/33</a:t>
            </a:r>
            <a:endParaRPr lang="fr-F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713163"/>
            <a:ext cx="8553450"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G Measurement</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r>
              <a:rPr lang="en-US" smtClean="0"/>
              <a:t>LISA Symposium – Paris 2012</a:t>
            </a:r>
            <a:endParaRPr lang="en-GB"/>
          </a:p>
        </p:txBody>
      </p:sp>
      <p:sp>
        <p:nvSpPr>
          <p:cNvPr id="5" name="Slide Number Placeholder 4"/>
          <p:cNvSpPr>
            <a:spLocks noGrp="1"/>
          </p:cNvSpPr>
          <p:nvPr>
            <p:ph type="sldNum" sz="quarter" idx="11"/>
          </p:nvPr>
        </p:nvSpPr>
        <p:spPr/>
        <p:txBody>
          <a:bodyPr/>
          <a:lstStyle/>
          <a:p>
            <a:fld id="{7A13C92D-457B-474B-98D1-806E99A85585}" type="slidenum">
              <a:rPr lang="fr-FR" smtClean="0"/>
              <a:pPr/>
              <a:t>9</a:t>
            </a:fld>
            <a:r>
              <a:rPr lang="fr-FR" smtClean="0"/>
              <a:t>/33</a:t>
            </a:r>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123036"/>
            <a:ext cx="785495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3737196"/>
            <a:ext cx="7673975"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487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TotalTime>
  <Words>2253</Words>
  <Application>Microsoft Office PowerPoint</Application>
  <PresentationFormat>On-screen Show (4:3)</PresentationFormat>
  <Paragraphs>444</Paragraphs>
  <Slides>42</Slides>
  <Notes>33</Notes>
  <HiddenSlides>0</HiddenSlides>
  <MMClips>3</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Nouvelle présentation</vt:lpstr>
      <vt:lpstr>Science with  LISA Pathfinder  </vt:lpstr>
      <vt:lpstr>Overview</vt:lpstr>
      <vt:lpstr>Motivation</vt:lpstr>
      <vt:lpstr>Motivation</vt:lpstr>
      <vt:lpstr>Motivation</vt:lpstr>
      <vt:lpstr>Big G Measurement</vt:lpstr>
      <vt:lpstr>Big G Measurement</vt:lpstr>
      <vt:lpstr>Big G Measurement</vt:lpstr>
      <vt:lpstr>Big G Measurement</vt:lpstr>
      <vt:lpstr>Inverse Square Law</vt:lpstr>
      <vt:lpstr>Inverse Square Law</vt:lpstr>
      <vt:lpstr>Inertial Response to Weak Forces </vt:lpstr>
      <vt:lpstr>Alternative Theories of Gravity</vt:lpstr>
      <vt:lpstr>Alternative Theories of Gravity</vt:lpstr>
      <vt:lpstr>Alternative Theories of Gravity</vt:lpstr>
      <vt:lpstr>Alternative Theories of Gravity</vt:lpstr>
      <vt:lpstr>Alternative Theories of Gravity</vt:lpstr>
      <vt:lpstr>Alternative Theories of Gravity</vt:lpstr>
      <vt:lpstr>MOND/TEVES Tests with LISA Pathfinder</vt:lpstr>
      <vt:lpstr>MOND/TEVES Tests with LISA Pathfinder</vt:lpstr>
      <vt:lpstr>MOND/TEVES Tests with LISA Pathfinder </vt:lpstr>
      <vt:lpstr>PowerPoint Presentation</vt:lpstr>
      <vt:lpstr>MOND/TEVES Tests with LISA Pathfinder </vt:lpstr>
      <vt:lpstr>MOND/TEVES Tests with LISA Pathfinder </vt:lpstr>
      <vt:lpstr>MOND/TEVES Tests with LISA Pathfinder</vt:lpstr>
      <vt:lpstr>MOND/TEVES Tests with LISA Pathfinder</vt:lpstr>
      <vt:lpstr>LISA Pathfinder Trajectories</vt:lpstr>
      <vt:lpstr>LISA Pathfinder Trajectories</vt:lpstr>
      <vt:lpstr>LISA Pathfinder Trajectories</vt:lpstr>
      <vt:lpstr>LISA Pathfinder Trajectories</vt:lpstr>
      <vt:lpstr>MOND/TEVES Anomalous Gradients</vt:lpstr>
      <vt:lpstr>MOND/TEVES Anomalous Gradients</vt:lpstr>
      <vt:lpstr>MOND/TEVES Anomalous Gradients</vt:lpstr>
      <vt:lpstr>MOND/TEVES Anomalous Gradients</vt:lpstr>
      <vt:lpstr>LISA Pathfinder Gradient Sensitivity</vt:lpstr>
      <vt:lpstr>LISA Pathfinder Gradient Sensitivity</vt:lpstr>
      <vt:lpstr>LISA Pathfinder Gradient Sensitivity</vt:lpstr>
      <vt:lpstr>LISA Pathfinder Gradient Sensitivity</vt:lpstr>
      <vt:lpstr>LISA Pathfinder Gradient Sensitivity</vt:lpstr>
      <vt:lpstr>LISA Pathfinder Gradient Sensitivity</vt:lpstr>
      <vt:lpstr>Conclusions</vt:lpstr>
      <vt:lpstr>Summary and Conclusions</vt:lpstr>
    </vt:vector>
  </TitlesOfParts>
  <Company>Ligaris Ligaris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tjs</dc:creator>
  <cp:lastModifiedBy>tjs</cp:lastModifiedBy>
  <cp:revision>180</cp:revision>
  <dcterms:modified xsi:type="dcterms:W3CDTF">2012-05-22T10:15:58Z</dcterms:modified>
</cp:coreProperties>
</file>